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6858000" cy="12192000"/>
  <p:embeddedFontLst>
    <p:embeddedFont>
      <p:font typeface="Open Sans" panose="020B0606030504020204" pitchFamily="34" charset="0"/>
      <p:regular r:id="rId23"/>
    </p:embeddedFont>
    <p:embeddedFont>
      <p:font typeface="Open Sans Bold" panose="020B0806030504020204" charset="0"/>
      <p:regular r:id="rId24"/>
    </p:embeddedFont>
    <p:embeddedFont>
      <p:font typeface="Unbounded Bold" panose="020B0604020202020204" charset="-18"/>
      <p:regular r:id="rId25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0" d="100"/>
          <a:sy n="60" d="100"/>
        </p:scale>
        <p:origin x="81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679098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svg"/><Relationship Id="rId5" Type="http://schemas.openxmlformats.org/officeDocument/2006/relationships/image" Target="../media/image20.svg"/><Relationship Id="rId4" Type="http://schemas.openxmlformats.org/officeDocument/2006/relationships/image" Target="../media/image19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svg"/><Relationship Id="rId4" Type="http://schemas.openxmlformats.org/officeDocument/2006/relationships/image" Target="../media/image26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2545358"/>
            <a:ext cx="6296860" cy="118129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Ischemická choroba srdeční (ICHS)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661475" y="4010124"/>
            <a:ext cx="6906444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Od příčiny po prevenci v ošetřovatelské praxi </a:t>
            </a:r>
            <a:endParaRPr lang="en-US" sz="14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61475" y="519807"/>
            <a:ext cx="524060" cy="143470"/>
          </a:xfrm>
          <a:prstGeom prst="roundRect">
            <a:avLst>
              <a:gd name="adj" fmla="val 22134"/>
            </a:avLst>
          </a:prstGeom>
          <a:solidFill>
            <a:srgbClr val="D6F5EE"/>
          </a:solidFill>
          <a:ln/>
        </p:spPr>
      </p:sp>
      <p:sp>
        <p:nvSpPr>
          <p:cNvPr id="3" name="Text 1"/>
          <p:cNvSpPr/>
          <p:nvPr/>
        </p:nvSpPr>
        <p:spPr>
          <a:xfrm>
            <a:off x="718127" y="548084"/>
            <a:ext cx="1020340" cy="869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5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KAPITOLA 1</a:t>
            </a:r>
            <a:endParaRPr lang="en-US" sz="550" dirty="0"/>
          </a:p>
        </p:txBody>
      </p:sp>
      <p:sp>
        <p:nvSpPr>
          <p:cNvPr id="4" name="Text 2"/>
          <p:cNvSpPr/>
          <p:nvPr/>
        </p:nvSpPr>
        <p:spPr>
          <a:xfrm>
            <a:off x="661475" y="682129"/>
            <a:ext cx="10868745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Co ICHS opravdu je</a:t>
            </a:r>
            <a:endParaRPr lang="en-US" sz="185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1101328"/>
            <a:ext cx="6983932" cy="7449641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7882336" y="4423470"/>
            <a:ext cx="3654135" cy="49609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0000"/>
              </a:lnSpc>
              <a:spcAft>
                <a:spcPts val="300"/>
              </a:spcAft>
              <a:buNone/>
            </a:pPr>
            <a:r>
              <a:rPr lang="en-US" sz="7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ICHS zahrnuje choroby způsobené </a:t>
            </a:r>
            <a:r>
              <a:rPr lang="en-US" sz="700" b="1" dirty="0">
                <a:solidFill>
                  <a:srgbClr val="333F70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změnami koronárních tepen</a:t>
            </a:r>
            <a:r>
              <a:rPr lang="en-US" sz="7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, při nichž vzniká </a:t>
            </a:r>
            <a:r>
              <a:rPr lang="en-US" sz="700" b="1" dirty="0">
                <a:solidFill>
                  <a:srgbClr val="333F70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ischemie myokardu</a:t>
            </a:r>
            <a:r>
              <a:rPr lang="en-US" sz="7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— tedy nedostatečné zásobení srdečního svalu kyslíkem.</a:t>
            </a:r>
            <a:endParaRPr lang="en-US" sz="700" dirty="0"/>
          </a:p>
          <a:p>
            <a:pPr marL="0" indent="0" algn="l">
              <a:lnSpc>
                <a:spcPct val="100000"/>
              </a:lnSpc>
              <a:buNone/>
            </a:pPr>
            <a:r>
              <a:rPr lang="en-US" sz="7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Ischemie může vzniknout jak zúžením tepny, tak </a:t>
            </a:r>
            <a:r>
              <a:rPr lang="en-US" sz="700" b="1" dirty="0">
                <a:solidFill>
                  <a:srgbClr val="333F70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nepoměrem mezi přívodem a skutečnou potřebou kyslíku</a:t>
            </a:r>
            <a:r>
              <a:rPr lang="en-US" sz="7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srdečním svalem.</a:t>
            </a:r>
            <a:endParaRPr lang="en-US" sz="700" dirty="0"/>
          </a:p>
        </p:txBody>
      </p:sp>
      <p:sp>
        <p:nvSpPr>
          <p:cNvPr id="7" name="Shape 4"/>
          <p:cNvSpPr/>
          <p:nvPr/>
        </p:nvSpPr>
        <p:spPr>
          <a:xfrm>
            <a:off x="7882336" y="4972645"/>
            <a:ext cx="3654135" cy="245566"/>
          </a:xfrm>
          <a:prstGeom prst="roundRect">
            <a:avLst>
              <a:gd name="adj" fmla="val 16164"/>
            </a:avLst>
          </a:prstGeom>
          <a:solidFill>
            <a:srgbClr val="D6F5EE"/>
          </a:solidFill>
          <a:ln/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76790" y="5049738"/>
            <a:ext cx="118067" cy="94456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8189311" y="5038725"/>
            <a:ext cx="3862291" cy="1134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700" dirty="0">
                <a:solidFill>
                  <a:srgbClr val="00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ICHS je celosvětově nejčastější příčinou úmrtí.</a:t>
            </a:r>
            <a:endParaRPr lang="en-US" sz="7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522387"/>
            <a:ext cx="6296860" cy="157817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3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Koronární ateroskleróza: motor problému</a:t>
            </a:r>
            <a:endParaRPr lang="en-US" sz="330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61475" y="2325390"/>
            <a:ext cx="6296860" cy="1236762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924993" y="2512715"/>
            <a:ext cx="5846021" cy="2630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Vznik plátů</a:t>
            </a:r>
            <a:endParaRPr lang="en-US" sz="1650" dirty="0"/>
          </a:p>
        </p:txBody>
      </p:sp>
      <p:sp>
        <p:nvSpPr>
          <p:cNvPr id="6" name="Text 2"/>
          <p:cNvSpPr/>
          <p:nvPr/>
        </p:nvSpPr>
        <p:spPr>
          <a:xfrm>
            <a:off x="924993" y="2865636"/>
            <a:ext cx="5846021" cy="50919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6000"/>
              </a:lnSpc>
              <a:buNone/>
            </a:pPr>
            <a:r>
              <a:rPr lang="en-US" sz="13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Aterosklerotické pláty se usazují v intimě věnčitých tepen a postupně zužují jejich průsvit.</a:t>
            </a:r>
            <a:endParaRPr lang="en-US" sz="130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61475" y="3712071"/>
            <a:ext cx="6296860" cy="1236762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924993" y="3899396"/>
            <a:ext cx="5846021" cy="2630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Omezení průtoku</a:t>
            </a:r>
            <a:endParaRPr lang="en-US" sz="1650" dirty="0"/>
          </a:p>
        </p:txBody>
      </p:sp>
      <p:sp>
        <p:nvSpPr>
          <p:cNvPr id="9" name="Text 4"/>
          <p:cNvSpPr/>
          <p:nvPr/>
        </p:nvSpPr>
        <p:spPr>
          <a:xfrm>
            <a:off x="924993" y="4252317"/>
            <a:ext cx="5846021" cy="50919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6000"/>
              </a:lnSpc>
              <a:buNone/>
            </a:pPr>
            <a:r>
              <a:rPr lang="en-US" sz="13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Zúžení omezuje průtok krve do myokardu, čímž vzniká ischemie — zejména při zvýšené zátěži.</a:t>
            </a:r>
            <a:endParaRPr lang="en-US" sz="130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61475" y="5098752"/>
            <a:ext cx="6296860" cy="1236762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924993" y="5286077"/>
            <a:ext cx="5846021" cy="2630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Progrese</a:t>
            </a:r>
            <a:endParaRPr lang="en-US" sz="1650" dirty="0"/>
          </a:p>
        </p:txBody>
      </p:sp>
      <p:sp>
        <p:nvSpPr>
          <p:cNvPr id="12" name="Text 6"/>
          <p:cNvSpPr/>
          <p:nvPr/>
        </p:nvSpPr>
        <p:spPr>
          <a:xfrm>
            <a:off x="924993" y="5638998"/>
            <a:ext cx="5846021" cy="50919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6000"/>
              </a:lnSpc>
              <a:buNone/>
            </a:pPr>
            <a:r>
              <a:rPr lang="en-US" sz="13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Postup zúžení závisí na množství a charakteru aterosklerotických změn v dané tepně.</a:t>
            </a:r>
            <a:endParaRPr lang="en-US" sz="13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24768"/>
            <a:ext cx="10868745" cy="3046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9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Angina je varování — infarkt je vyústění</a:t>
            </a:r>
            <a:endParaRPr lang="en-US" sz="19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961132"/>
            <a:ext cx="5315512" cy="531564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221058" y="3157736"/>
            <a:ext cx="5315512" cy="15230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Angina pectoris</a:t>
            </a:r>
            <a:endParaRPr lang="en-US" sz="950" dirty="0"/>
          </a:p>
        </p:txBody>
      </p:sp>
      <p:sp>
        <p:nvSpPr>
          <p:cNvPr id="5" name="Text 2"/>
          <p:cNvSpPr/>
          <p:nvPr/>
        </p:nvSpPr>
        <p:spPr>
          <a:xfrm>
            <a:off x="6221058" y="3360241"/>
            <a:ext cx="5315512" cy="2361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1000"/>
              </a:lnSpc>
              <a:buNone/>
            </a:pPr>
            <a:r>
              <a:rPr lang="en-US" sz="7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Klinickým projevem nepoměru dodávky kyslíku je </a:t>
            </a:r>
            <a:r>
              <a:rPr lang="en-US" sz="750" b="1" dirty="0">
                <a:solidFill>
                  <a:srgbClr val="333F70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bolest na hrudi</a:t>
            </a:r>
            <a:r>
              <a:rPr lang="en-US" sz="7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— angina pectoris. Jde o varovný signál, který nesmí být podceněn.</a:t>
            </a:r>
            <a:endParaRPr lang="en-US" sz="750" dirty="0"/>
          </a:p>
        </p:txBody>
      </p:sp>
      <p:sp>
        <p:nvSpPr>
          <p:cNvPr id="6" name="Text 3"/>
          <p:cNvSpPr/>
          <p:nvPr/>
        </p:nvSpPr>
        <p:spPr>
          <a:xfrm>
            <a:off x="6221058" y="3646587"/>
            <a:ext cx="5315512" cy="15230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Infarkt myokardu</a:t>
            </a:r>
            <a:endParaRPr lang="en-US" sz="950" dirty="0"/>
          </a:p>
        </p:txBody>
      </p:sp>
      <p:sp>
        <p:nvSpPr>
          <p:cNvPr id="7" name="Text 4"/>
          <p:cNvSpPr/>
          <p:nvPr/>
        </p:nvSpPr>
        <p:spPr>
          <a:xfrm>
            <a:off x="6221058" y="3849092"/>
            <a:ext cx="5315512" cy="2361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1000"/>
              </a:lnSpc>
              <a:buNone/>
            </a:pPr>
            <a:r>
              <a:rPr lang="en-US" sz="7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Finálním stádiem nekorigované ischemie může být </a:t>
            </a:r>
            <a:r>
              <a:rPr lang="en-US" sz="750" b="1" dirty="0">
                <a:solidFill>
                  <a:srgbClr val="333F70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koagulační nekróza srdečního svalu</a:t>
            </a:r>
            <a:r>
              <a:rPr lang="en-US" sz="7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— infarkt myokardu s ireverzibilním poškozením tkáně.</a:t>
            </a:r>
            <a:endParaRPr lang="en-US" sz="7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61475" y="1356320"/>
            <a:ext cx="1048914" cy="287139"/>
          </a:xfrm>
          <a:prstGeom prst="roundRect">
            <a:avLst>
              <a:gd name="adj" fmla="val 22118"/>
            </a:avLst>
          </a:prstGeom>
          <a:solidFill>
            <a:srgbClr val="D6F5EE"/>
          </a:solidFill>
          <a:ln/>
        </p:spPr>
      </p:sp>
      <p:sp>
        <p:nvSpPr>
          <p:cNvPr id="3" name="Text 1"/>
          <p:cNvSpPr/>
          <p:nvPr/>
        </p:nvSpPr>
        <p:spPr>
          <a:xfrm>
            <a:off x="774879" y="1412974"/>
            <a:ext cx="1431691" cy="1738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KAPITOLA 2</a:t>
            </a:r>
            <a:endParaRPr lang="en-US" sz="1150" dirty="0"/>
          </a:p>
        </p:txBody>
      </p:sp>
      <p:sp>
        <p:nvSpPr>
          <p:cNvPr id="4" name="Text 2"/>
          <p:cNvSpPr/>
          <p:nvPr/>
        </p:nvSpPr>
        <p:spPr>
          <a:xfrm>
            <a:off x="661475" y="1719064"/>
            <a:ext cx="10868745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Formy ICHS — kdy je riziko nejvyšší</a:t>
            </a:r>
            <a:endParaRPr lang="en-US" sz="3700" dirty="0"/>
          </a:p>
        </p:txBody>
      </p:sp>
      <p:sp>
        <p:nvSpPr>
          <p:cNvPr id="5" name="Shape 3"/>
          <p:cNvSpPr/>
          <p:nvPr/>
        </p:nvSpPr>
        <p:spPr>
          <a:xfrm>
            <a:off x="661475" y="2593181"/>
            <a:ext cx="3496877" cy="2908399"/>
          </a:xfrm>
          <a:prstGeom prst="roundRect">
            <a:avLst>
              <a:gd name="adj" fmla="val 2730"/>
            </a:avLst>
          </a:prstGeom>
          <a:solidFill>
            <a:srgbClr val="D6F5EE"/>
          </a:solidFill>
          <a:ln w="6350">
            <a:solidFill>
              <a:srgbClr val="BCDBD4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856832" y="2788543"/>
            <a:ext cx="3106164" cy="3016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⚡</a:t>
            </a:r>
            <a:r>
              <a:rPr lang="en-US" sz="18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 Akutní formy</a:t>
            </a:r>
            <a:endParaRPr lang="en-US" sz="1850" dirty="0"/>
          </a:p>
        </p:txBody>
      </p:sp>
      <p:sp>
        <p:nvSpPr>
          <p:cNvPr id="7" name="Text 5"/>
          <p:cNvSpPr/>
          <p:nvPr/>
        </p:nvSpPr>
        <p:spPr>
          <a:xfrm>
            <a:off x="856832" y="3203575"/>
            <a:ext cx="3106164" cy="1341834"/>
          </a:xfrm>
          <a:prstGeom prst="rect">
            <a:avLst/>
          </a:prstGeom>
          <a:noFill/>
          <a:ln/>
        </p:spPr>
        <p:txBody>
          <a:bodyPr wrap="square" lIns="0" tIns="75608" rIns="0" bIns="0" rtlCol="0" anchor="t">
            <a:normAutofit/>
          </a:bodyPr>
          <a:lstStyle/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Infarkt myokardu (IM)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Nestabilní angina pectoris (NAP)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Náhlá srdeční smrt</a:t>
            </a:r>
            <a:endParaRPr lang="en-US" sz="1450" dirty="0"/>
          </a:p>
        </p:txBody>
      </p:sp>
      <p:sp>
        <p:nvSpPr>
          <p:cNvPr id="8" name="Shape 6"/>
          <p:cNvSpPr/>
          <p:nvPr/>
        </p:nvSpPr>
        <p:spPr>
          <a:xfrm>
            <a:off x="4347359" y="2593181"/>
            <a:ext cx="3496877" cy="2908399"/>
          </a:xfrm>
          <a:prstGeom prst="roundRect">
            <a:avLst>
              <a:gd name="adj" fmla="val 2730"/>
            </a:avLst>
          </a:prstGeom>
          <a:solidFill>
            <a:srgbClr val="D6F5EE"/>
          </a:solidFill>
          <a:ln w="6350">
            <a:solidFill>
              <a:srgbClr val="BCDBD4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4542716" y="2788543"/>
            <a:ext cx="3106164" cy="3016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🕐</a:t>
            </a:r>
            <a:r>
              <a:rPr lang="en-US" sz="18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 Chronické formy</a:t>
            </a:r>
            <a:endParaRPr lang="en-US" sz="1850" dirty="0"/>
          </a:p>
        </p:txBody>
      </p:sp>
      <p:sp>
        <p:nvSpPr>
          <p:cNvPr id="10" name="Text 8"/>
          <p:cNvSpPr/>
          <p:nvPr/>
        </p:nvSpPr>
        <p:spPr>
          <a:xfrm>
            <a:off x="4542716" y="3203575"/>
            <a:ext cx="3106164" cy="1407914"/>
          </a:xfrm>
          <a:prstGeom prst="rect">
            <a:avLst/>
          </a:prstGeom>
          <a:noFill/>
          <a:ln/>
        </p:spPr>
        <p:txBody>
          <a:bodyPr wrap="square" lIns="0" tIns="75608" rIns="0" bIns="0" rtlCol="0" anchor="t">
            <a:normAutofit/>
          </a:bodyPr>
          <a:lstStyle/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Stabilní angina pectoris (SAP)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Stavy po prodělaném IM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Srdeční selhání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Němá ischemie</a:t>
            </a:r>
            <a:endParaRPr lang="en-US" sz="1450" dirty="0"/>
          </a:p>
        </p:txBody>
      </p:sp>
      <p:sp>
        <p:nvSpPr>
          <p:cNvPr id="11" name="Shape 9"/>
          <p:cNvSpPr/>
          <p:nvPr/>
        </p:nvSpPr>
        <p:spPr>
          <a:xfrm>
            <a:off x="8033244" y="2593181"/>
            <a:ext cx="3496877" cy="2908399"/>
          </a:xfrm>
          <a:prstGeom prst="roundRect">
            <a:avLst>
              <a:gd name="adj" fmla="val 2730"/>
            </a:avLst>
          </a:prstGeom>
          <a:solidFill>
            <a:srgbClr val="D6F5EE"/>
          </a:solidFill>
          <a:ln w="6350">
            <a:solidFill>
              <a:srgbClr val="BCDBD4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8228600" y="2788543"/>
            <a:ext cx="3106164" cy="8921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🔗</a:t>
            </a:r>
            <a:r>
              <a:rPr lang="en-US" sz="18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 Kardiometabolické souvislosti</a:t>
            </a:r>
            <a:endParaRPr lang="en-US" sz="1850" dirty="0"/>
          </a:p>
        </p:txBody>
      </p:sp>
      <p:sp>
        <p:nvSpPr>
          <p:cNvPr id="13" name="Text 11"/>
          <p:cNvSpPr/>
          <p:nvPr/>
        </p:nvSpPr>
        <p:spPr>
          <a:xfrm>
            <a:off x="8228600" y="3794125"/>
            <a:ext cx="3106164" cy="151209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ICHS je součástí kardiometabolického syndromu. Riziko roste při kombinaci hypertenze, dyslipidémie, DM a obezity.</a:t>
            </a:r>
            <a:endParaRPr lang="en-US" sz="14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1072356"/>
            <a:ext cx="6296860" cy="17719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Stabilní angina pectoris: scénář „při zátěži"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661475" y="3316784"/>
            <a:ext cx="2917851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Příčina</a:t>
            </a:r>
            <a:endParaRPr lang="en-US" sz="1850" dirty="0"/>
          </a:p>
        </p:txBody>
      </p:sp>
      <p:sp>
        <p:nvSpPr>
          <p:cNvPr id="5" name="Text 2"/>
          <p:cNvSpPr/>
          <p:nvPr/>
        </p:nvSpPr>
        <p:spPr>
          <a:xfrm>
            <a:off x="661475" y="3801070"/>
            <a:ext cx="2917851" cy="151209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Typicky vzniká při </a:t>
            </a:r>
            <a:r>
              <a:rPr lang="en-US" sz="1450" b="1" dirty="0">
                <a:solidFill>
                  <a:srgbClr val="333F70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významné stenóze jedné až tří tepen</a:t>
            </a: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koronárního řečiště. Průtok je při klidu dostačující, ale při fyzické nebo emoční zátěži nestačí.</a:t>
            </a:r>
            <a:endParaRPr lang="en-US" sz="1450" dirty="0"/>
          </a:p>
        </p:txBody>
      </p:sp>
      <p:sp>
        <p:nvSpPr>
          <p:cNvPr id="6" name="Text 3"/>
          <p:cNvSpPr/>
          <p:nvPr/>
        </p:nvSpPr>
        <p:spPr>
          <a:xfrm>
            <a:off x="4046833" y="3316784"/>
            <a:ext cx="2917851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Diagnostika</a:t>
            </a:r>
            <a:endParaRPr lang="en-US" sz="1850" dirty="0"/>
          </a:p>
        </p:txBody>
      </p:sp>
      <p:sp>
        <p:nvSpPr>
          <p:cNvPr id="7" name="Text 4"/>
          <p:cNvSpPr/>
          <p:nvPr/>
        </p:nvSpPr>
        <p:spPr>
          <a:xfrm>
            <a:off x="4046833" y="3801070"/>
            <a:ext cx="2917851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Opírá se o </a:t>
            </a:r>
            <a:r>
              <a:rPr lang="en-US" sz="1450" b="1" dirty="0">
                <a:solidFill>
                  <a:srgbClr val="333F70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klinický obraz</a:t>
            </a: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(charakter, trvání a spouštěče bolesti), </a:t>
            </a:r>
            <a:r>
              <a:rPr lang="en-US" sz="1450" b="1" dirty="0">
                <a:solidFill>
                  <a:srgbClr val="333F70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EKG změny</a:t>
            </a: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a </a:t>
            </a:r>
            <a:r>
              <a:rPr lang="en-US" sz="1450" b="1" dirty="0">
                <a:solidFill>
                  <a:srgbClr val="333F70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funkční zátěžové testy</a:t>
            </a: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— nejčastěji ergometrii (bicyklový nebo běhátkotest).</a:t>
            </a:r>
            <a:endParaRPr lang="en-US" sz="14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88367"/>
            <a:ext cx="10868745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Jak ICHS „čte" EKG a biochemie</a:t>
            </a:r>
            <a:endParaRPr lang="en-US" sz="37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3727" y="1675110"/>
            <a:ext cx="5118666" cy="4381798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969383" y="2988667"/>
            <a:ext cx="1973970" cy="2467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550" b="1" dirty="0">
                <a:solidFill>
                  <a:srgbClr val="FFFFFF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EKG změny</a:t>
            </a:r>
            <a:endParaRPr lang="en-US" sz="1550" dirty="0"/>
          </a:p>
        </p:txBody>
      </p:sp>
      <p:sp>
        <p:nvSpPr>
          <p:cNvPr id="5" name="Text 2"/>
          <p:cNvSpPr/>
          <p:nvPr/>
        </p:nvSpPr>
        <p:spPr>
          <a:xfrm>
            <a:off x="4649596" y="2716142"/>
            <a:ext cx="1719548" cy="49350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550" b="1" dirty="0">
                <a:solidFill>
                  <a:srgbClr val="FFFFFF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Biochemické markery</a:t>
            </a:r>
            <a:endParaRPr lang="en-US" sz="1550" dirty="0"/>
          </a:p>
        </p:txBody>
      </p:sp>
      <p:sp>
        <p:nvSpPr>
          <p:cNvPr id="6" name="Text 3"/>
          <p:cNvSpPr/>
          <p:nvPr/>
        </p:nvSpPr>
        <p:spPr>
          <a:xfrm>
            <a:off x="3798596" y="4769123"/>
            <a:ext cx="1491444" cy="49350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550" b="1" dirty="0">
                <a:solidFill>
                  <a:srgbClr val="FFFFFF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Stratifikace rizika</a:t>
            </a:r>
            <a:endParaRPr lang="en-US" sz="1550" dirty="0"/>
          </a:p>
        </p:txBody>
      </p:sp>
      <p:sp>
        <p:nvSpPr>
          <p:cNvPr id="7" name="Text 4"/>
          <p:cNvSpPr/>
          <p:nvPr/>
        </p:nvSpPr>
        <p:spPr>
          <a:xfrm>
            <a:off x="8032251" y="2172097"/>
            <a:ext cx="3504219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EKG změny při ischemii</a:t>
            </a:r>
            <a:endParaRPr lang="en-US" sz="1850" dirty="0"/>
          </a:p>
        </p:txBody>
      </p:sp>
      <p:sp>
        <p:nvSpPr>
          <p:cNvPr id="8" name="Text 5"/>
          <p:cNvSpPr/>
          <p:nvPr/>
        </p:nvSpPr>
        <p:spPr>
          <a:xfrm>
            <a:off x="8032251" y="2656384"/>
            <a:ext cx="3504219" cy="1644253"/>
          </a:xfrm>
          <a:prstGeom prst="rect">
            <a:avLst/>
          </a:prstGeom>
          <a:noFill/>
          <a:ln/>
        </p:spPr>
        <p:txBody>
          <a:bodyPr wrap="square" lIns="0" tIns="75608" rIns="0" bIns="0" rtlCol="0" anchor="t">
            <a:normAutofit/>
          </a:bodyPr>
          <a:lstStyle/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b="1" dirty="0">
                <a:solidFill>
                  <a:srgbClr val="333F70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Inverze T vlny</a:t>
            </a: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— subendokardiální ischemie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b="1" dirty="0">
                <a:solidFill>
                  <a:srgbClr val="333F70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Elevace ST</a:t>
            </a: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— transmurální ischemie / IM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b="1" dirty="0">
                <a:solidFill>
                  <a:srgbClr val="333F70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Hluboké Q</a:t>
            </a: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— proběhlá nekróza</a:t>
            </a:r>
            <a:endParaRPr lang="en-US" sz="1450" dirty="0"/>
          </a:p>
        </p:txBody>
      </p:sp>
      <p:sp>
        <p:nvSpPr>
          <p:cNvPr id="9" name="Text 6"/>
          <p:cNvSpPr/>
          <p:nvPr/>
        </p:nvSpPr>
        <p:spPr>
          <a:xfrm>
            <a:off x="8032251" y="4489648"/>
            <a:ext cx="3504219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Cíl vyšetření</a:t>
            </a:r>
            <a:endParaRPr lang="en-US" sz="1850" dirty="0"/>
          </a:p>
        </p:txBody>
      </p:sp>
      <p:sp>
        <p:nvSpPr>
          <p:cNvPr id="10" name="Text 7"/>
          <p:cNvSpPr/>
          <p:nvPr/>
        </p:nvSpPr>
        <p:spPr>
          <a:xfrm>
            <a:off x="8032251" y="4973935"/>
            <a:ext cx="3504219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Zachytit rozsah ischemie a stratifikovat riziko komplikací.</a:t>
            </a:r>
            <a:endParaRPr lang="en-US" sz="14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5233360" y="546199"/>
            <a:ext cx="1015776" cy="278110"/>
          </a:xfrm>
          <a:prstGeom prst="roundRect">
            <a:avLst>
              <a:gd name="adj" fmla="val 22123"/>
            </a:avLst>
          </a:prstGeom>
          <a:solidFill>
            <a:srgbClr val="D6F5EE"/>
          </a:solidFill>
          <a:ln/>
        </p:spPr>
      </p:sp>
      <p:sp>
        <p:nvSpPr>
          <p:cNvPr id="4" name="Text 1"/>
          <p:cNvSpPr/>
          <p:nvPr/>
        </p:nvSpPr>
        <p:spPr>
          <a:xfrm>
            <a:off x="5343193" y="601067"/>
            <a:ext cx="1405696" cy="1683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KAPITOLA 3</a:t>
            </a:r>
            <a:endParaRPr lang="en-US" sz="1150" dirty="0"/>
          </a:p>
        </p:txBody>
      </p:sp>
      <p:sp>
        <p:nvSpPr>
          <p:cNvPr id="5" name="Text 2"/>
          <p:cNvSpPr/>
          <p:nvPr/>
        </p:nvSpPr>
        <p:spPr>
          <a:xfrm>
            <a:off x="5233360" y="895251"/>
            <a:ext cx="6296860" cy="11443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Diagnostika — tři pilíře a invazivní krok</a:t>
            </a:r>
            <a:endParaRPr lang="en-US" sz="360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33360" y="2305645"/>
            <a:ext cx="915469" cy="1335385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6326128" y="2488704"/>
            <a:ext cx="5204092" cy="2860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Klinické vyšetření</a:t>
            </a:r>
            <a:endParaRPr lang="en-US" sz="1800" dirty="0"/>
          </a:p>
        </p:txBody>
      </p:sp>
      <p:sp>
        <p:nvSpPr>
          <p:cNvPr id="8" name="Text 4"/>
          <p:cNvSpPr/>
          <p:nvPr/>
        </p:nvSpPr>
        <p:spPr>
          <a:xfrm>
            <a:off x="6326128" y="2881114"/>
            <a:ext cx="5204092" cy="57685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1000"/>
              </a:lnSpc>
              <a:buNone/>
            </a:pPr>
            <a:r>
              <a:rPr lang="en-US" sz="14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Anamnéza, fyzikální nález, hodnocení symptomů a rizikových faktorů</a:t>
            </a:r>
            <a:endParaRPr lang="en-US" sz="140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33360" y="3641030"/>
            <a:ext cx="915469" cy="1335385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6326128" y="3824089"/>
            <a:ext cx="5204092" cy="2860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EKG + laboratorní markery</a:t>
            </a:r>
            <a:endParaRPr lang="en-US" sz="1800" dirty="0"/>
          </a:p>
        </p:txBody>
      </p:sp>
      <p:sp>
        <p:nvSpPr>
          <p:cNvPr id="11" name="Text 6"/>
          <p:cNvSpPr/>
          <p:nvPr/>
        </p:nvSpPr>
        <p:spPr>
          <a:xfrm>
            <a:off x="6326128" y="4216499"/>
            <a:ext cx="5204092" cy="57685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1000"/>
              </a:lnSpc>
              <a:buNone/>
            </a:pPr>
            <a:r>
              <a:rPr lang="en-US" sz="14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12svodové EKG, troponiny, lipidogram, glykémie, renální funkce</a:t>
            </a:r>
            <a:endParaRPr lang="en-US" sz="1400" dirty="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33360" y="4976416"/>
            <a:ext cx="915469" cy="1335385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6326128" y="5159474"/>
            <a:ext cx="5204092" cy="2860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Invazivní vyšetření</a:t>
            </a:r>
            <a:endParaRPr lang="en-US" sz="1800" dirty="0"/>
          </a:p>
        </p:txBody>
      </p:sp>
      <p:sp>
        <p:nvSpPr>
          <p:cNvPr id="14" name="Text 8"/>
          <p:cNvSpPr/>
          <p:nvPr/>
        </p:nvSpPr>
        <p:spPr>
          <a:xfrm>
            <a:off x="6326128" y="5551884"/>
            <a:ext cx="5204092" cy="57685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1000"/>
              </a:lnSpc>
              <a:buNone/>
            </a:pPr>
            <a:r>
              <a:rPr lang="en-US" sz="14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Katetrizace, koronarografie a ventrikulografie — rozhodují o revaskularizaci</a:t>
            </a:r>
            <a:endParaRPr lang="en-US" sz="1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19807"/>
            <a:ext cx="10868745" cy="5630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5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Kdy se rozhoduje o revaskularizaci</a:t>
            </a:r>
            <a:endParaRPr lang="en-US" sz="35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1533624"/>
            <a:ext cx="6910810" cy="4613077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8018163" y="2060277"/>
            <a:ext cx="3518308" cy="56296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Koronarografie a ventrikulografie</a:t>
            </a:r>
            <a:endParaRPr lang="en-US" sz="1750" dirty="0"/>
          </a:p>
        </p:txBody>
      </p:sp>
      <p:sp>
        <p:nvSpPr>
          <p:cNvPr id="5" name="Text 2"/>
          <p:cNvSpPr/>
          <p:nvPr/>
        </p:nvSpPr>
        <p:spPr>
          <a:xfrm>
            <a:off x="8018163" y="2794893"/>
            <a:ext cx="3518308" cy="56296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Upřesní </a:t>
            </a:r>
            <a:r>
              <a:rPr lang="en-US" sz="1400" b="1" dirty="0">
                <a:solidFill>
                  <a:srgbClr val="333F70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lokalizaci a závažnost zúžení</a:t>
            </a:r>
            <a:r>
              <a:rPr lang="en-US" sz="14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věnčitých tepen i funkci levé komory.</a:t>
            </a:r>
            <a:endParaRPr lang="en-US" sz="1400" dirty="0"/>
          </a:p>
        </p:txBody>
      </p:sp>
      <p:sp>
        <p:nvSpPr>
          <p:cNvPr id="6" name="Text 3"/>
          <p:cNvSpPr/>
          <p:nvPr/>
        </p:nvSpPr>
        <p:spPr>
          <a:xfrm>
            <a:off x="8018163" y="3529509"/>
            <a:ext cx="3518308" cy="56296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Volba metody revaskularizace</a:t>
            </a:r>
            <a:endParaRPr lang="en-US" sz="1750" dirty="0"/>
          </a:p>
        </p:txBody>
      </p:sp>
      <p:sp>
        <p:nvSpPr>
          <p:cNvPr id="7" name="Text 4"/>
          <p:cNvSpPr/>
          <p:nvPr/>
        </p:nvSpPr>
        <p:spPr>
          <a:xfrm>
            <a:off x="8018163" y="4264124"/>
            <a:ext cx="3518308" cy="1467445"/>
          </a:xfrm>
          <a:prstGeom prst="rect">
            <a:avLst/>
          </a:prstGeom>
          <a:noFill/>
          <a:ln/>
        </p:spPr>
        <p:txBody>
          <a:bodyPr wrap="square" lIns="0" tIns="72063" rIns="0" bIns="0" rtlCol="0" anchor="t">
            <a:normAutofit/>
          </a:bodyPr>
          <a:lstStyle/>
          <a:p>
            <a:pPr marL="284480" indent="-284480" algn="l">
              <a:lnSpc>
                <a:spcPct val="130000"/>
              </a:lnSpc>
              <a:buSzPct val="100000"/>
              <a:buChar char="•"/>
            </a:pPr>
            <a:r>
              <a:rPr lang="en-US" sz="1400" b="1" dirty="0">
                <a:solidFill>
                  <a:srgbClr val="333F70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PTCA / angioplastika</a:t>
            </a:r>
            <a:r>
              <a:rPr lang="en-US" sz="14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— perkutánní rozšíření tepny, eventuálně se stentem</a:t>
            </a:r>
            <a:endParaRPr lang="en-US" sz="1400" dirty="0"/>
          </a:p>
          <a:p>
            <a:pPr marL="284480" indent="-284480" algn="l">
              <a:lnSpc>
                <a:spcPct val="130000"/>
              </a:lnSpc>
              <a:buSzPct val="100000"/>
              <a:buChar char="•"/>
            </a:pPr>
            <a:r>
              <a:rPr lang="en-US" sz="1400" b="1" dirty="0">
                <a:solidFill>
                  <a:srgbClr val="333F70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Ao–Co bypass</a:t>
            </a:r>
            <a:r>
              <a:rPr lang="en-US" sz="14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— chirurgické přemostění uzavřené tepny</a:t>
            </a:r>
            <a:endParaRPr lang="en-US" sz="14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207294"/>
            <a:ext cx="10868745" cy="118129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Závažnost v číslech — prahy pro bypass</a:t>
            </a:r>
            <a:endParaRPr lang="en-US" sz="37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75" y="2766616"/>
            <a:ext cx="3496877" cy="2883991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2296410" y="2908399"/>
            <a:ext cx="226808" cy="28346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750" b="1" dirty="0">
                <a:solidFill>
                  <a:srgbClr val="FFFFFF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1</a:t>
            </a:r>
            <a:endParaRPr lang="en-US" sz="1750" dirty="0"/>
          </a:p>
        </p:txBody>
      </p:sp>
      <p:sp>
        <p:nvSpPr>
          <p:cNvPr id="5" name="Text 2"/>
          <p:cNvSpPr/>
          <p:nvPr/>
        </p:nvSpPr>
        <p:spPr>
          <a:xfrm>
            <a:off x="875881" y="3522563"/>
            <a:ext cx="3068065" cy="5905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Stenóza hlavního kmene &gt; 50 %</a:t>
            </a:r>
            <a:endParaRPr lang="en-US" sz="1850" dirty="0"/>
          </a:p>
        </p:txBody>
      </p:sp>
      <p:sp>
        <p:nvSpPr>
          <p:cNvPr id="6" name="Text 3"/>
          <p:cNvSpPr/>
          <p:nvPr/>
        </p:nvSpPr>
        <p:spPr>
          <a:xfrm>
            <a:off x="875881" y="4226520"/>
            <a:ext cx="3068065" cy="12096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Indikace k bypassu platí se symptomy i bez nich — jde o anatomicky vysoce rizikové postižení.</a:t>
            </a:r>
            <a:endParaRPr lang="en-US" sz="145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347359" y="2766616"/>
            <a:ext cx="3496877" cy="2883991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5982294" y="2908399"/>
            <a:ext cx="226808" cy="28346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750" b="1" dirty="0">
                <a:solidFill>
                  <a:srgbClr val="FFFFFF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2</a:t>
            </a:r>
            <a:endParaRPr lang="en-US" sz="1750" dirty="0"/>
          </a:p>
        </p:txBody>
      </p:sp>
      <p:sp>
        <p:nvSpPr>
          <p:cNvPr id="9" name="Text 5"/>
          <p:cNvSpPr/>
          <p:nvPr/>
        </p:nvSpPr>
        <p:spPr>
          <a:xfrm>
            <a:off x="4561766" y="3522563"/>
            <a:ext cx="3068065" cy="5905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Postižení 3 tepen s anginou pectoris</a:t>
            </a:r>
            <a:endParaRPr lang="en-US" sz="1850" dirty="0"/>
          </a:p>
        </p:txBody>
      </p:sp>
      <p:sp>
        <p:nvSpPr>
          <p:cNvPr id="10" name="Text 6"/>
          <p:cNvSpPr/>
          <p:nvPr/>
        </p:nvSpPr>
        <p:spPr>
          <a:xfrm>
            <a:off x="4561766" y="4226520"/>
            <a:ext cx="3068065" cy="12096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Při třícévném postižení doprovázené symptomy je bypass metodou volby pro komplexní revaskularizaci.</a:t>
            </a:r>
            <a:endParaRPr lang="en-US" sz="1450" dirty="0"/>
          </a:p>
        </p:txBody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33244" y="2766616"/>
            <a:ext cx="3496877" cy="2883991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9668179" y="2908399"/>
            <a:ext cx="226808" cy="28346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750" b="1" dirty="0">
                <a:solidFill>
                  <a:srgbClr val="FFFFFF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3</a:t>
            </a:r>
            <a:endParaRPr lang="en-US" sz="1750" dirty="0"/>
          </a:p>
        </p:txBody>
      </p:sp>
      <p:sp>
        <p:nvSpPr>
          <p:cNvPr id="13" name="Text 8"/>
          <p:cNvSpPr/>
          <p:nvPr/>
        </p:nvSpPr>
        <p:spPr>
          <a:xfrm>
            <a:off x="8247650" y="3522563"/>
            <a:ext cx="3068065" cy="88582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Dysfunkce levé komory (snížená LKS)</a:t>
            </a:r>
            <a:endParaRPr lang="en-US" sz="1850" dirty="0"/>
          </a:p>
        </p:txBody>
      </p:sp>
      <p:sp>
        <p:nvSpPr>
          <p:cNvPr id="14" name="Text 9"/>
          <p:cNvSpPr/>
          <p:nvPr/>
        </p:nvSpPr>
        <p:spPr>
          <a:xfrm>
            <a:off x="8247650" y="4521795"/>
            <a:ext cx="3068065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Při postižení s výraznou dysfunkcí LK přináší chirurgická revaskularizace lepší prognózu.</a:t>
            </a:r>
            <a:endParaRPr lang="en-US" sz="14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5233360" y="534293"/>
            <a:ext cx="1048914" cy="287139"/>
          </a:xfrm>
          <a:prstGeom prst="roundRect">
            <a:avLst>
              <a:gd name="adj" fmla="val 22118"/>
            </a:avLst>
          </a:prstGeom>
          <a:solidFill>
            <a:srgbClr val="D6F5EE"/>
          </a:solidFill>
          <a:ln/>
        </p:spPr>
      </p:sp>
      <p:sp>
        <p:nvSpPr>
          <p:cNvPr id="4" name="Text 1"/>
          <p:cNvSpPr/>
          <p:nvPr/>
        </p:nvSpPr>
        <p:spPr>
          <a:xfrm>
            <a:off x="5346765" y="590947"/>
            <a:ext cx="1431691" cy="1738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KAPITOLA 4</a:t>
            </a:r>
            <a:endParaRPr lang="en-US" sz="1150" dirty="0"/>
          </a:p>
        </p:txBody>
      </p:sp>
      <p:sp>
        <p:nvSpPr>
          <p:cNvPr id="5" name="Text 2"/>
          <p:cNvSpPr/>
          <p:nvPr/>
        </p:nvSpPr>
        <p:spPr>
          <a:xfrm>
            <a:off x="5233360" y="897037"/>
            <a:ext cx="6296860" cy="118129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Léčba — od léků k „cestě průtoku"</a:t>
            </a:r>
            <a:endParaRPr lang="en-US" sz="3700" dirty="0"/>
          </a:p>
        </p:txBody>
      </p:sp>
      <p:sp>
        <p:nvSpPr>
          <p:cNvPr id="6" name="Text 3"/>
          <p:cNvSpPr/>
          <p:nvPr/>
        </p:nvSpPr>
        <p:spPr>
          <a:xfrm>
            <a:off x="5233360" y="2550815"/>
            <a:ext cx="2917851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Cíl terapie</a:t>
            </a:r>
            <a:endParaRPr lang="en-US" sz="1850" dirty="0"/>
          </a:p>
        </p:txBody>
      </p:sp>
      <p:sp>
        <p:nvSpPr>
          <p:cNvPr id="7" name="Text 4"/>
          <p:cNvSpPr/>
          <p:nvPr/>
        </p:nvSpPr>
        <p:spPr>
          <a:xfrm>
            <a:off x="5233360" y="3035102"/>
            <a:ext cx="2917851" cy="151209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333F70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Zlepšit zásobení srdečního svalu kyslíkem</a:t>
            </a: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a zpomalit další postup aterosklerózy. Léčba se vždy volí podle formy ICHS a možností revaskularizace.</a:t>
            </a:r>
            <a:endParaRPr lang="en-US" sz="1450" dirty="0"/>
          </a:p>
        </p:txBody>
      </p:sp>
      <p:sp>
        <p:nvSpPr>
          <p:cNvPr id="8" name="Text 5"/>
          <p:cNvSpPr/>
          <p:nvPr/>
        </p:nvSpPr>
        <p:spPr>
          <a:xfrm>
            <a:off x="8618719" y="2550815"/>
            <a:ext cx="2917851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Hlavní přístupy</a:t>
            </a:r>
            <a:endParaRPr lang="en-US" sz="1850" dirty="0"/>
          </a:p>
        </p:txBody>
      </p:sp>
      <p:sp>
        <p:nvSpPr>
          <p:cNvPr id="9" name="Text 6"/>
          <p:cNvSpPr/>
          <p:nvPr/>
        </p:nvSpPr>
        <p:spPr>
          <a:xfrm>
            <a:off x="8618719" y="3035102"/>
            <a:ext cx="2917851" cy="3222427"/>
          </a:xfrm>
          <a:prstGeom prst="rect">
            <a:avLst/>
          </a:prstGeom>
          <a:noFill/>
          <a:ln/>
        </p:spPr>
        <p:txBody>
          <a:bodyPr wrap="square" lIns="0" tIns="75608" rIns="0" bIns="0" rtlCol="0" anchor="t">
            <a:normAutofit/>
          </a:bodyPr>
          <a:lstStyle/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b="1" dirty="0">
                <a:solidFill>
                  <a:srgbClr val="333F70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Farmakoterapie</a:t>
            </a: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— nitráty, betablokátory, statiny, antitrombotika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b="1" dirty="0">
                <a:solidFill>
                  <a:srgbClr val="333F70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PCI / angioplastika</a:t>
            </a: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— perkutánní koronární intervence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b="1" dirty="0">
                <a:solidFill>
                  <a:srgbClr val="333F70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Bypass</a:t>
            </a: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— aortokoronární přemostění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b="1" dirty="0">
                <a:solidFill>
                  <a:srgbClr val="333F70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Změna životního stylu</a:t>
            </a: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— dieta, pohyb, nekouření</a:t>
            </a:r>
            <a:endParaRPr lang="en-US" sz="14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567259"/>
            <a:ext cx="10868745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Přežití má minutovou hranici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661475" y="2441377"/>
            <a:ext cx="10868745" cy="8151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5100" b="1" dirty="0">
                <a:solidFill>
                  <a:srgbClr val="26A688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Čas = myokard</a:t>
            </a:r>
            <a:endParaRPr lang="en-US" sz="5100" dirty="0"/>
          </a:p>
        </p:txBody>
      </p:sp>
      <p:sp>
        <p:nvSpPr>
          <p:cNvPr id="4" name="Text 2"/>
          <p:cNvSpPr/>
          <p:nvPr/>
        </p:nvSpPr>
        <p:spPr>
          <a:xfrm>
            <a:off x="661475" y="3729037"/>
            <a:ext cx="5203794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Proč záleží každá minuta</a:t>
            </a:r>
            <a:endParaRPr lang="en-US" sz="1850" dirty="0"/>
          </a:p>
        </p:txBody>
      </p:sp>
      <p:sp>
        <p:nvSpPr>
          <p:cNvPr id="5" name="Text 3"/>
          <p:cNvSpPr/>
          <p:nvPr/>
        </p:nvSpPr>
        <p:spPr>
          <a:xfrm>
            <a:off x="661475" y="4213324"/>
            <a:ext cx="5203794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U akutní ischemie se nekróza rozvíjí </a:t>
            </a:r>
            <a:r>
              <a:rPr lang="en-US" sz="1450" b="1" dirty="0">
                <a:solidFill>
                  <a:srgbClr val="333F70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velmi rychle</a:t>
            </a: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. Již po 20–30 minutách ischemie se stává čas kritickým faktorem pro rozsah poškození.</a:t>
            </a:r>
            <a:endParaRPr lang="en-US" sz="1450" dirty="0"/>
          </a:p>
        </p:txBody>
      </p:sp>
      <p:sp>
        <p:nvSpPr>
          <p:cNvPr id="6" name="Text 4"/>
          <p:cNvSpPr/>
          <p:nvPr/>
        </p:nvSpPr>
        <p:spPr>
          <a:xfrm>
            <a:off x="6332776" y="3729037"/>
            <a:ext cx="5203794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Co rozhoduje o výsledku</a:t>
            </a:r>
            <a:endParaRPr lang="en-US" sz="1850" dirty="0"/>
          </a:p>
        </p:txBody>
      </p:sp>
      <p:sp>
        <p:nvSpPr>
          <p:cNvPr id="7" name="Text 5"/>
          <p:cNvSpPr/>
          <p:nvPr/>
        </p:nvSpPr>
        <p:spPr>
          <a:xfrm>
            <a:off x="6332776" y="4213324"/>
            <a:ext cx="5203794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U akutního koronárního syndromu (AKS) závisí rozsah poškození myokardu na </a:t>
            </a:r>
            <a:r>
              <a:rPr lang="en-US" sz="1450" b="1" dirty="0">
                <a:solidFill>
                  <a:srgbClr val="333F70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rychlém rozpoznání příznaků, transportu</a:t>
            </a: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a okamžitém zahájení </a:t>
            </a:r>
            <a:r>
              <a:rPr lang="en-US" sz="1450" b="1" dirty="0">
                <a:solidFill>
                  <a:srgbClr val="333F70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reperfúzní léčby</a:t>
            </a: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.</a:t>
            </a:r>
            <a:endParaRPr lang="en-US" sz="14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534690"/>
            <a:ext cx="6296860" cy="171658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Náhlá srdeční smrt: když se ICHS projeví zástavou oběhu</a:t>
            </a:r>
            <a:endParaRPr lang="en-US" sz="3600" dirty="0"/>
          </a:p>
        </p:txBody>
      </p:sp>
      <p:sp>
        <p:nvSpPr>
          <p:cNvPr id="4" name="Shape 1"/>
          <p:cNvSpPr/>
          <p:nvPr/>
        </p:nvSpPr>
        <p:spPr>
          <a:xfrm>
            <a:off x="661475" y="2517279"/>
            <a:ext cx="411946" cy="411956"/>
          </a:xfrm>
          <a:prstGeom prst="roundRect">
            <a:avLst>
              <a:gd name="adj" fmla="val 18669"/>
            </a:avLst>
          </a:prstGeom>
          <a:solidFill>
            <a:srgbClr val="D6F5EE"/>
          </a:solidFill>
          <a:ln w="6350">
            <a:solidFill>
              <a:srgbClr val="BCDBD4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730133" y="2551609"/>
            <a:ext cx="274631" cy="343297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1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1</a:t>
            </a:r>
            <a:endParaRPr lang="en-US" sz="2150" dirty="0"/>
          </a:p>
        </p:txBody>
      </p:sp>
      <p:sp>
        <p:nvSpPr>
          <p:cNvPr id="6" name="Text 3"/>
          <p:cNvSpPr/>
          <p:nvPr/>
        </p:nvSpPr>
        <p:spPr>
          <a:xfrm>
            <a:off x="1250720" y="2580184"/>
            <a:ext cx="5707614" cy="2860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Definice</a:t>
            </a:r>
            <a:endParaRPr lang="en-US" sz="1800" dirty="0"/>
          </a:p>
        </p:txBody>
      </p:sp>
      <p:sp>
        <p:nvSpPr>
          <p:cNvPr id="7" name="Text 4"/>
          <p:cNvSpPr/>
          <p:nvPr/>
        </p:nvSpPr>
        <p:spPr>
          <a:xfrm>
            <a:off x="1250720" y="2972594"/>
            <a:ext cx="5707614" cy="57685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1000"/>
              </a:lnSpc>
              <a:buNone/>
            </a:pPr>
            <a:r>
              <a:rPr lang="en-US" sz="14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Přirozené úmrtí ze srdeční příčiny </a:t>
            </a:r>
            <a:r>
              <a:rPr lang="en-US" sz="1400" b="1" dirty="0">
                <a:solidFill>
                  <a:srgbClr val="333F70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do 1 hodiny od vzniku symptomů</a:t>
            </a:r>
            <a:r>
              <a:rPr lang="en-US" sz="14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— nejčastěji jako důsledek maligní arytmie.</a:t>
            </a:r>
            <a:endParaRPr lang="en-US" sz="1400" dirty="0"/>
          </a:p>
        </p:txBody>
      </p:sp>
      <p:sp>
        <p:nvSpPr>
          <p:cNvPr id="8" name="Shape 5"/>
          <p:cNvSpPr/>
          <p:nvPr/>
        </p:nvSpPr>
        <p:spPr>
          <a:xfrm>
            <a:off x="661475" y="3904159"/>
            <a:ext cx="411946" cy="411956"/>
          </a:xfrm>
          <a:prstGeom prst="roundRect">
            <a:avLst>
              <a:gd name="adj" fmla="val 18669"/>
            </a:avLst>
          </a:prstGeom>
          <a:solidFill>
            <a:srgbClr val="D6F5EE"/>
          </a:solidFill>
          <a:ln w="6350">
            <a:solidFill>
              <a:srgbClr val="BCDBD4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730133" y="3938488"/>
            <a:ext cx="274631" cy="343297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1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2</a:t>
            </a:r>
            <a:endParaRPr lang="en-US" sz="2150" dirty="0"/>
          </a:p>
        </p:txBody>
      </p:sp>
      <p:sp>
        <p:nvSpPr>
          <p:cNvPr id="10" name="Text 7"/>
          <p:cNvSpPr/>
          <p:nvPr/>
        </p:nvSpPr>
        <p:spPr>
          <a:xfrm>
            <a:off x="1250720" y="3967063"/>
            <a:ext cx="5707614" cy="2860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Mechanismus</a:t>
            </a:r>
            <a:endParaRPr lang="en-US" sz="1800" dirty="0"/>
          </a:p>
        </p:txBody>
      </p:sp>
      <p:sp>
        <p:nvSpPr>
          <p:cNvPr id="11" name="Text 8"/>
          <p:cNvSpPr/>
          <p:nvPr/>
        </p:nvSpPr>
        <p:spPr>
          <a:xfrm>
            <a:off x="1250720" y="4359473"/>
            <a:ext cx="5707614" cy="57685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1000"/>
              </a:lnSpc>
              <a:buNone/>
            </a:pPr>
            <a:r>
              <a:rPr lang="en-US" sz="14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Hemodynamicky netolerovaná komorová tachykardie (KT) degeneruje do </a:t>
            </a:r>
            <a:r>
              <a:rPr lang="en-US" sz="1400" b="1" dirty="0">
                <a:solidFill>
                  <a:srgbClr val="333F70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fibrilace komor</a:t>
            </a:r>
            <a:r>
              <a:rPr lang="en-US" sz="14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, následuje asystolie.</a:t>
            </a:r>
            <a:endParaRPr lang="en-US" sz="1400" dirty="0"/>
          </a:p>
        </p:txBody>
      </p:sp>
      <p:sp>
        <p:nvSpPr>
          <p:cNvPr id="12" name="Shape 9"/>
          <p:cNvSpPr/>
          <p:nvPr/>
        </p:nvSpPr>
        <p:spPr>
          <a:xfrm>
            <a:off x="661475" y="5291038"/>
            <a:ext cx="411946" cy="411956"/>
          </a:xfrm>
          <a:prstGeom prst="roundRect">
            <a:avLst>
              <a:gd name="adj" fmla="val 18669"/>
            </a:avLst>
          </a:prstGeom>
          <a:solidFill>
            <a:srgbClr val="D6F5EE"/>
          </a:solidFill>
          <a:ln w="6350">
            <a:solidFill>
              <a:srgbClr val="BCDBD4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730133" y="5325368"/>
            <a:ext cx="274631" cy="343297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1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3</a:t>
            </a:r>
            <a:endParaRPr lang="en-US" sz="2150" dirty="0"/>
          </a:p>
        </p:txBody>
      </p:sp>
      <p:sp>
        <p:nvSpPr>
          <p:cNvPr id="14" name="Text 11"/>
          <p:cNvSpPr/>
          <p:nvPr/>
        </p:nvSpPr>
        <p:spPr>
          <a:xfrm>
            <a:off x="1250720" y="5353943"/>
            <a:ext cx="5707614" cy="2860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Prevence</a:t>
            </a:r>
            <a:endParaRPr lang="en-US" sz="1800" dirty="0"/>
          </a:p>
        </p:txBody>
      </p:sp>
      <p:sp>
        <p:nvSpPr>
          <p:cNvPr id="15" name="Text 12"/>
          <p:cNvSpPr/>
          <p:nvPr/>
        </p:nvSpPr>
        <p:spPr>
          <a:xfrm>
            <a:off x="1250720" y="5746353"/>
            <a:ext cx="5707614" cy="57685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1000"/>
              </a:lnSpc>
              <a:buNone/>
            </a:pPr>
            <a:r>
              <a:rPr lang="en-US" sz="14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Znalost </a:t>
            </a:r>
            <a:r>
              <a:rPr lang="en-US" sz="1400" b="1" dirty="0">
                <a:solidFill>
                  <a:srgbClr val="333F70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KPR</a:t>
            </a:r>
            <a:r>
              <a:rPr lang="en-US" sz="14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a eliminace rizikových faktorů: hypertenze, DM, hyperlipoproteinémie, obezita, kouření, emoční stres.</a:t>
            </a:r>
            <a:endParaRPr lang="en-US" sz="14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24768"/>
            <a:ext cx="10868745" cy="3046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9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Nestabilní angina vs. AIM — zrcadlo v troponinu a EKG</a:t>
            </a:r>
            <a:endParaRPr lang="en-US" sz="19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961132"/>
            <a:ext cx="5315512" cy="531564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221058" y="3320554"/>
            <a:ext cx="5315512" cy="15230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Klíčový rozdíl v praxi</a:t>
            </a:r>
            <a:endParaRPr lang="en-US" sz="950" dirty="0"/>
          </a:p>
        </p:txBody>
      </p:sp>
      <p:sp>
        <p:nvSpPr>
          <p:cNvPr id="5" name="Text 2"/>
          <p:cNvSpPr/>
          <p:nvPr/>
        </p:nvSpPr>
        <p:spPr>
          <a:xfrm>
            <a:off x="6221058" y="3523059"/>
            <a:ext cx="5315512" cy="3993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1000"/>
              </a:lnSpc>
              <a:spcAft>
                <a:spcPts val="350"/>
              </a:spcAft>
              <a:buNone/>
            </a:pPr>
            <a:r>
              <a:rPr lang="en-US" sz="7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U NAP není obstrukce úplná — </a:t>
            </a:r>
            <a:r>
              <a:rPr lang="en-US" sz="750" b="1" dirty="0">
                <a:solidFill>
                  <a:srgbClr val="333F70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nekróza nevzniká</a:t>
            </a:r>
            <a:r>
              <a:rPr lang="en-US" sz="7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, troponiny bývají normální, ST deprese odeznívají do 6–12 hodin.</a:t>
            </a:r>
            <a:endParaRPr lang="en-US" sz="750" dirty="0"/>
          </a:p>
          <a:p>
            <a:pPr marL="0" indent="0" algn="l">
              <a:lnSpc>
                <a:spcPct val="101000"/>
              </a:lnSpc>
              <a:buNone/>
            </a:pPr>
            <a:r>
              <a:rPr lang="en-US" sz="7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U AIM je nekróza ložisková. Diagnostika stojí na </a:t>
            </a:r>
            <a:r>
              <a:rPr lang="en-US" sz="750" b="1" dirty="0">
                <a:solidFill>
                  <a:srgbClr val="333F70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high-senzitivním troponinu T/I</a:t>
            </a:r>
            <a:r>
              <a:rPr lang="en-US" sz="7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. Opakovaně negativní troponiny diagnózu AIM významně vylučují.</a:t>
            </a:r>
            <a:endParaRPr lang="en-US" sz="7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526455"/>
            <a:ext cx="6296860" cy="149512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1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Ošetřovatelská „operativa" u akutních koronárních syndromů</a:t>
            </a:r>
            <a:endParaRPr lang="en-US" sz="3100" dirty="0"/>
          </a:p>
        </p:txBody>
      </p:sp>
      <p:sp>
        <p:nvSpPr>
          <p:cNvPr id="4" name="Shape 1"/>
          <p:cNvSpPr/>
          <p:nvPr/>
        </p:nvSpPr>
        <p:spPr>
          <a:xfrm>
            <a:off x="5233360" y="2223393"/>
            <a:ext cx="3081161" cy="2228949"/>
          </a:xfrm>
          <a:prstGeom prst="roundRect">
            <a:avLst>
              <a:gd name="adj" fmla="val 3005"/>
            </a:avLst>
          </a:prstGeom>
          <a:solidFill>
            <a:srgbClr val="D6F5EE"/>
          </a:solidFill>
          <a:ln w="6350">
            <a:solidFill>
              <a:srgbClr val="BCDBD4"/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5399151" y="2389187"/>
            <a:ext cx="478421" cy="478433"/>
          </a:xfrm>
          <a:prstGeom prst="ellipse">
            <a:avLst/>
          </a:prstGeom>
          <a:solidFill>
            <a:srgbClr val="26A688"/>
          </a:solidFill>
          <a:ln/>
        </p:spPr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530712" y="2520752"/>
            <a:ext cx="215299" cy="215305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5399151" y="3002161"/>
            <a:ext cx="2749580" cy="2491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Hodnocení ABCDE</a:t>
            </a:r>
            <a:endParaRPr lang="en-US" sz="1550" dirty="0"/>
          </a:p>
        </p:txBody>
      </p:sp>
      <p:sp>
        <p:nvSpPr>
          <p:cNvPr id="8" name="Text 4"/>
          <p:cNvSpPr/>
          <p:nvPr/>
        </p:nvSpPr>
        <p:spPr>
          <a:xfrm>
            <a:off x="5399151" y="3331964"/>
            <a:ext cx="2749580" cy="70544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2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Sestra aktivně hodnotí stav pacienta a průběžně identifikuje zhoršení stavu.</a:t>
            </a:r>
            <a:endParaRPr lang="en-US" sz="1250" dirty="0"/>
          </a:p>
        </p:txBody>
      </p:sp>
      <p:sp>
        <p:nvSpPr>
          <p:cNvPr id="9" name="Shape 5"/>
          <p:cNvSpPr/>
          <p:nvPr/>
        </p:nvSpPr>
        <p:spPr>
          <a:xfrm>
            <a:off x="8449059" y="2223393"/>
            <a:ext cx="3081161" cy="2228949"/>
          </a:xfrm>
          <a:prstGeom prst="roundRect">
            <a:avLst>
              <a:gd name="adj" fmla="val 3005"/>
            </a:avLst>
          </a:prstGeom>
          <a:solidFill>
            <a:srgbClr val="D6F5EE"/>
          </a:solidFill>
          <a:ln w="6350">
            <a:solidFill>
              <a:srgbClr val="BCDBD4"/>
            </a:solidFill>
            <a:prstDash val="solid"/>
          </a:ln>
        </p:spPr>
      </p:sp>
      <p:sp>
        <p:nvSpPr>
          <p:cNvPr id="10" name="Shape 6"/>
          <p:cNvSpPr/>
          <p:nvPr/>
        </p:nvSpPr>
        <p:spPr>
          <a:xfrm>
            <a:off x="8614849" y="2389187"/>
            <a:ext cx="478421" cy="478433"/>
          </a:xfrm>
          <a:prstGeom prst="ellipse">
            <a:avLst/>
          </a:prstGeom>
          <a:solidFill>
            <a:srgbClr val="26A688"/>
          </a:solidFill>
          <a:ln/>
        </p:spPr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746410" y="2520752"/>
            <a:ext cx="215299" cy="215305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8614849" y="3002161"/>
            <a:ext cx="2749580" cy="49827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Kontinuální monitorace</a:t>
            </a:r>
            <a:endParaRPr lang="en-US" sz="1550" dirty="0"/>
          </a:p>
        </p:txBody>
      </p:sp>
      <p:sp>
        <p:nvSpPr>
          <p:cNvPr id="13" name="Text 8"/>
          <p:cNvSpPr/>
          <p:nvPr/>
        </p:nvSpPr>
        <p:spPr>
          <a:xfrm>
            <a:off x="8614849" y="3581102"/>
            <a:ext cx="2749580" cy="70544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2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Nepřetržité sledování vitálních funkcí, arytmií a známek srdečního selhání na JIP.</a:t>
            </a:r>
            <a:endParaRPr lang="en-US" sz="1250" dirty="0"/>
          </a:p>
        </p:txBody>
      </p:sp>
      <p:sp>
        <p:nvSpPr>
          <p:cNvPr id="14" name="Shape 9"/>
          <p:cNvSpPr/>
          <p:nvPr/>
        </p:nvSpPr>
        <p:spPr>
          <a:xfrm>
            <a:off x="5233360" y="4586883"/>
            <a:ext cx="6296860" cy="1744663"/>
          </a:xfrm>
          <a:prstGeom prst="roundRect">
            <a:avLst>
              <a:gd name="adj" fmla="val 3839"/>
            </a:avLst>
          </a:prstGeom>
          <a:solidFill>
            <a:srgbClr val="D6F5EE"/>
          </a:solidFill>
          <a:ln w="6350">
            <a:solidFill>
              <a:srgbClr val="BCDBD4"/>
            </a:solidFill>
            <a:prstDash val="solid"/>
          </a:ln>
        </p:spPr>
      </p:sp>
      <p:sp>
        <p:nvSpPr>
          <p:cNvPr id="15" name="Shape 10"/>
          <p:cNvSpPr/>
          <p:nvPr/>
        </p:nvSpPr>
        <p:spPr>
          <a:xfrm>
            <a:off x="5399151" y="4752677"/>
            <a:ext cx="478421" cy="478433"/>
          </a:xfrm>
          <a:prstGeom prst="ellipse">
            <a:avLst/>
          </a:prstGeom>
          <a:solidFill>
            <a:srgbClr val="26A688"/>
          </a:solidFill>
          <a:ln/>
        </p:spPr>
      </p:sp>
      <p:pic>
        <p:nvPicPr>
          <p:cNvPr id="16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530712" y="4884241"/>
            <a:ext cx="215299" cy="215305"/>
          </a:xfrm>
          <a:prstGeom prst="rect">
            <a:avLst/>
          </a:prstGeom>
        </p:spPr>
      </p:pic>
      <p:sp>
        <p:nvSpPr>
          <p:cNvPr id="17" name="Text 11"/>
          <p:cNvSpPr/>
          <p:nvPr/>
        </p:nvSpPr>
        <p:spPr>
          <a:xfrm>
            <a:off x="5399151" y="5365651"/>
            <a:ext cx="5965279" cy="2491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Klidový režim</a:t>
            </a:r>
            <a:endParaRPr lang="en-US" sz="1550" dirty="0"/>
          </a:p>
        </p:txBody>
      </p:sp>
      <p:sp>
        <p:nvSpPr>
          <p:cNvPr id="18" name="Text 12"/>
          <p:cNvSpPr/>
          <p:nvPr/>
        </p:nvSpPr>
        <p:spPr>
          <a:xfrm>
            <a:off x="5399151" y="5695454"/>
            <a:ext cx="5965279" cy="47029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2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Omezení všech faktorů zvyšujících spotřebu kyslíku: infekce, horečka, tachyarytmie, hypotenze, anémie, hypovolémie.</a:t>
            </a:r>
            <a:endParaRPr lang="en-US" sz="125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194594"/>
            <a:ext cx="10868745" cy="118129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Diagnostický „trojpilíř": anamnéza + EKG + markery</a:t>
            </a:r>
            <a:endParaRPr lang="en-US" sz="37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75" y="2753916"/>
            <a:ext cx="3496877" cy="2909491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2268183" y="2882404"/>
            <a:ext cx="283461" cy="354409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2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1</a:t>
            </a:r>
            <a:endParaRPr lang="en-US" sz="2200" dirty="0"/>
          </a:p>
        </p:txBody>
      </p:sp>
      <p:sp>
        <p:nvSpPr>
          <p:cNvPr id="5" name="Text 2"/>
          <p:cNvSpPr/>
          <p:nvPr/>
        </p:nvSpPr>
        <p:spPr>
          <a:xfrm>
            <a:off x="875881" y="3535363"/>
            <a:ext cx="3068065" cy="5905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Anamnéza a klinický obraz</a:t>
            </a:r>
            <a:endParaRPr lang="en-US" sz="1850" dirty="0"/>
          </a:p>
        </p:txBody>
      </p:sp>
      <p:sp>
        <p:nvSpPr>
          <p:cNvPr id="6" name="Text 3"/>
          <p:cNvSpPr/>
          <p:nvPr/>
        </p:nvSpPr>
        <p:spPr>
          <a:xfrm>
            <a:off x="875881" y="4239320"/>
            <a:ext cx="3068065" cy="12096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Charakter, trvání a spouštěče bolesti; hodnocení rizikových faktorů; fyzikální vyšetření + RTG, echokardiografie.</a:t>
            </a:r>
            <a:endParaRPr lang="en-US" sz="145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347359" y="2753916"/>
            <a:ext cx="3496877" cy="2909491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5954067" y="2882404"/>
            <a:ext cx="283461" cy="354409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2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2</a:t>
            </a:r>
            <a:endParaRPr lang="en-US" sz="2200" dirty="0"/>
          </a:p>
        </p:txBody>
      </p:sp>
      <p:sp>
        <p:nvSpPr>
          <p:cNvPr id="9" name="Text 5"/>
          <p:cNvSpPr/>
          <p:nvPr/>
        </p:nvSpPr>
        <p:spPr>
          <a:xfrm>
            <a:off x="4561766" y="3535363"/>
            <a:ext cx="3068065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12svodové EKG</a:t>
            </a:r>
            <a:endParaRPr lang="en-US" sz="1850" dirty="0"/>
          </a:p>
        </p:txBody>
      </p:sp>
      <p:sp>
        <p:nvSpPr>
          <p:cNvPr id="10" name="Text 6"/>
          <p:cNvSpPr/>
          <p:nvPr/>
        </p:nvSpPr>
        <p:spPr>
          <a:xfrm>
            <a:off x="4561766" y="3944045"/>
            <a:ext cx="3068065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Základní a nejrychlejší nástroj — zachytí ST změny, arytmie i staré jizvy po IM.</a:t>
            </a:r>
            <a:endParaRPr lang="en-US" sz="1450" dirty="0"/>
          </a:p>
        </p:txBody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33244" y="2753916"/>
            <a:ext cx="3496877" cy="2909491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9639952" y="2882404"/>
            <a:ext cx="283461" cy="354409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2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3</a:t>
            </a:r>
            <a:endParaRPr lang="en-US" sz="2200" dirty="0"/>
          </a:p>
        </p:txBody>
      </p:sp>
      <p:sp>
        <p:nvSpPr>
          <p:cNvPr id="13" name="Text 8"/>
          <p:cNvSpPr/>
          <p:nvPr/>
        </p:nvSpPr>
        <p:spPr>
          <a:xfrm>
            <a:off x="8247650" y="3535363"/>
            <a:ext cx="3068065" cy="5905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Laboratorní markery</a:t>
            </a:r>
            <a:endParaRPr lang="en-US" sz="1850" dirty="0"/>
          </a:p>
        </p:txBody>
      </p:sp>
      <p:sp>
        <p:nvSpPr>
          <p:cNvPr id="14" name="Text 9"/>
          <p:cNvSpPr/>
          <p:nvPr/>
        </p:nvSpPr>
        <p:spPr>
          <a:xfrm>
            <a:off x="8247650" y="4239320"/>
            <a:ext cx="3068065" cy="12096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SAP: hemoglobin, glykémie/HbA1c, lipidogram, renální funkce. AIM: </a:t>
            </a:r>
            <a:r>
              <a:rPr lang="en-US" sz="1450" b="1" dirty="0">
                <a:solidFill>
                  <a:srgbClr val="333F70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troponin T/I</a:t>
            </a: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(high-senzitivní), CK, CK-MB, myoglobin, AST, LDH.</a:t>
            </a:r>
            <a:endParaRPr lang="en-US" sz="145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557213"/>
            <a:ext cx="6296860" cy="10521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3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Jak vypadá „minuta po minutě" na JIP</a:t>
            </a:r>
            <a:endParaRPr lang="en-US" sz="3300" dirty="0"/>
          </a:p>
        </p:txBody>
      </p:sp>
      <p:sp>
        <p:nvSpPr>
          <p:cNvPr id="4" name="Text 1"/>
          <p:cNvSpPr/>
          <p:nvPr/>
        </p:nvSpPr>
        <p:spPr>
          <a:xfrm>
            <a:off x="661475" y="1984077"/>
            <a:ext cx="2943052" cy="52605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Cíl ošetřovatelské péče při AKS</a:t>
            </a:r>
            <a:endParaRPr lang="en-US" sz="1650" dirty="0"/>
          </a:p>
        </p:txBody>
      </p:sp>
      <p:sp>
        <p:nvSpPr>
          <p:cNvPr id="5" name="Text 2"/>
          <p:cNvSpPr/>
          <p:nvPr/>
        </p:nvSpPr>
        <p:spPr>
          <a:xfrm>
            <a:off x="661475" y="2660055"/>
            <a:ext cx="2943052" cy="101838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6000"/>
              </a:lnSpc>
              <a:buNone/>
            </a:pPr>
            <a:r>
              <a:rPr lang="en-US" sz="13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Průběžné </a:t>
            </a:r>
            <a:r>
              <a:rPr lang="en-US" sz="1300" b="1" dirty="0">
                <a:solidFill>
                  <a:srgbClr val="333F70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snižování spotřeby kyslíku myokardem</a:t>
            </a:r>
            <a:r>
              <a:rPr lang="en-US" sz="13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a včasné zachycení komplikací — nikoli pasivní čekání na výsledky.</a:t>
            </a:r>
            <a:endParaRPr lang="en-US" sz="1300" dirty="0"/>
          </a:p>
        </p:txBody>
      </p:sp>
      <p:sp>
        <p:nvSpPr>
          <p:cNvPr id="6" name="Text 3"/>
          <p:cNvSpPr/>
          <p:nvPr/>
        </p:nvSpPr>
        <p:spPr>
          <a:xfrm>
            <a:off x="4021632" y="1984077"/>
            <a:ext cx="2943052" cy="2630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Sledované komplikace</a:t>
            </a:r>
            <a:endParaRPr lang="en-US" sz="1650" dirty="0"/>
          </a:p>
        </p:txBody>
      </p:sp>
      <p:sp>
        <p:nvSpPr>
          <p:cNvPr id="7" name="Text 4"/>
          <p:cNvSpPr/>
          <p:nvPr/>
        </p:nvSpPr>
        <p:spPr>
          <a:xfrm>
            <a:off x="4021632" y="2397026"/>
            <a:ext cx="2943052" cy="2193925"/>
          </a:xfrm>
          <a:prstGeom prst="rect">
            <a:avLst/>
          </a:prstGeom>
          <a:noFill/>
          <a:ln/>
        </p:spPr>
        <p:txBody>
          <a:bodyPr wrap="square" lIns="0" tIns="67338" rIns="0" bIns="0" rtlCol="0" anchor="t">
            <a:normAutofit/>
          </a:bodyPr>
          <a:lstStyle/>
          <a:p>
            <a:pPr marL="264160" indent="-264160" algn="l">
              <a:lnSpc>
                <a:spcPct val="126000"/>
              </a:lnSpc>
              <a:buSzPct val="100000"/>
              <a:buChar char="•"/>
            </a:pPr>
            <a:r>
              <a:rPr lang="en-US" sz="1300" b="1" dirty="0">
                <a:solidFill>
                  <a:srgbClr val="333F70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Tachyarytmie</a:t>
            </a:r>
            <a:r>
              <a:rPr lang="en-US" sz="13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— mohou být prvním příznakem zhoršení</a:t>
            </a:r>
            <a:endParaRPr lang="en-US" sz="1300" dirty="0"/>
          </a:p>
          <a:p>
            <a:pPr marL="264160" indent="-264160" algn="l">
              <a:lnSpc>
                <a:spcPct val="126000"/>
              </a:lnSpc>
              <a:buSzPct val="100000"/>
              <a:buChar char="•"/>
            </a:pPr>
            <a:r>
              <a:rPr lang="en-US" sz="1300" b="1" dirty="0">
                <a:solidFill>
                  <a:srgbClr val="333F70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Hypotenze a hypoxie</a:t>
            </a:r>
            <a:r>
              <a:rPr lang="en-US" sz="13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— ohrožují perfuzi myokardu</a:t>
            </a:r>
            <a:endParaRPr lang="en-US" sz="1300" dirty="0"/>
          </a:p>
          <a:p>
            <a:pPr marL="264160" indent="-264160" algn="l">
              <a:lnSpc>
                <a:spcPct val="126000"/>
              </a:lnSpc>
              <a:buSzPct val="100000"/>
              <a:buChar char="•"/>
            </a:pPr>
            <a:r>
              <a:rPr lang="en-US" sz="1300" b="1" dirty="0">
                <a:solidFill>
                  <a:srgbClr val="333F70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Hypertenzní krize</a:t>
            </a:r>
            <a:r>
              <a:rPr lang="en-US" sz="13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— zvyšuje afterload srdce</a:t>
            </a:r>
            <a:endParaRPr lang="en-US" sz="1300" dirty="0"/>
          </a:p>
          <a:p>
            <a:pPr marL="264160" indent="-264160" algn="l">
              <a:lnSpc>
                <a:spcPct val="126000"/>
              </a:lnSpc>
              <a:buSzPct val="100000"/>
              <a:buChar char="•"/>
            </a:pPr>
            <a:r>
              <a:rPr lang="en-US" sz="1300" b="1" dirty="0">
                <a:solidFill>
                  <a:srgbClr val="333F70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Anémie</a:t>
            </a:r>
            <a:r>
              <a:rPr lang="en-US" sz="13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— snižuje transport kyslíku</a:t>
            </a:r>
            <a:endParaRPr lang="en-US" sz="1300" dirty="0"/>
          </a:p>
        </p:txBody>
      </p:sp>
      <p:sp>
        <p:nvSpPr>
          <p:cNvPr id="8" name="Shape 5"/>
          <p:cNvSpPr/>
          <p:nvPr/>
        </p:nvSpPr>
        <p:spPr>
          <a:xfrm>
            <a:off x="4021632" y="4759623"/>
            <a:ext cx="2943052" cy="1372394"/>
          </a:xfrm>
          <a:prstGeom prst="roundRect">
            <a:avLst>
              <a:gd name="adj" fmla="val 5152"/>
            </a:avLst>
          </a:prstGeom>
          <a:solidFill>
            <a:srgbClr val="D6F5EE"/>
          </a:solidFill>
          <a:ln/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89903" y="4994870"/>
            <a:ext cx="210338" cy="168275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4568512" y="4936629"/>
            <a:ext cx="2227901" cy="101838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6000"/>
              </a:lnSpc>
              <a:buNone/>
            </a:pPr>
            <a:r>
              <a:rPr lang="en-US" sz="1300" dirty="0">
                <a:solidFill>
                  <a:srgbClr val="00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Včasná reakce brání přechodu reverzibilní ischemie do ireverzibilní nekrózy.</a:t>
            </a:r>
            <a:endParaRPr lang="en-US" sz="13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338163"/>
            <a:ext cx="10868745" cy="118129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Komplikace, které sestru nejrychleji rozhodují</a:t>
            </a:r>
            <a:endParaRPr lang="en-US" sz="37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75" y="2897485"/>
            <a:ext cx="472468" cy="4724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61475" y="3606205"/>
            <a:ext cx="346542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Srdeční selhání</a:t>
            </a:r>
            <a:endParaRPr lang="en-US" sz="1850" dirty="0"/>
          </a:p>
        </p:txBody>
      </p:sp>
      <p:sp>
        <p:nvSpPr>
          <p:cNvPr id="5" name="Text 2"/>
          <p:cNvSpPr/>
          <p:nvPr/>
        </p:nvSpPr>
        <p:spPr>
          <a:xfrm>
            <a:off x="661475" y="4014887"/>
            <a:ext cx="3465426" cy="12096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Při dekompenzaci se zhoršuje perfuze a roste práce srdce. Sestra sleduje klinické známky zhoršení a postupuje dle standardů oddělení.</a:t>
            </a:r>
            <a:endParaRPr lang="en-US" sz="145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363135" y="2897485"/>
            <a:ext cx="472468" cy="47248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4363135" y="3606205"/>
            <a:ext cx="346542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Maligní arytmie</a:t>
            </a:r>
            <a:endParaRPr lang="en-US" sz="1850" dirty="0"/>
          </a:p>
        </p:txBody>
      </p:sp>
      <p:sp>
        <p:nvSpPr>
          <p:cNvPr id="8" name="Text 4"/>
          <p:cNvSpPr/>
          <p:nvPr/>
        </p:nvSpPr>
        <p:spPr>
          <a:xfrm>
            <a:off x="4363135" y="4014887"/>
            <a:ext cx="3465426" cy="12096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Náhlá srdeční smrt může vzniknout bez varování. Zásadní je kontinuita monitorace a připravenost na okamžitou resuscitaci.</a:t>
            </a:r>
            <a:endParaRPr lang="en-US" sz="14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064794" y="2897485"/>
            <a:ext cx="472468" cy="472480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8064794" y="3606205"/>
            <a:ext cx="3465426" cy="5905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„Angor mortis" — úzkost</a:t>
            </a:r>
            <a:endParaRPr lang="en-US" sz="1850" dirty="0"/>
          </a:p>
        </p:txBody>
      </p:sp>
      <p:sp>
        <p:nvSpPr>
          <p:cNvPr id="11" name="Text 6"/>
          <p:cNvSpPr/>
          <p:nvPr/>
        </p:nvSpPr>
        <p:spPr>
          <a:xfrm>
            <a:off x="8064794" y="4310162"/>
            <a:ext cx="3465426" cy="12096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Vegetativní doprovod a úzkost zvyšují stresovou reakci a nároky myokardu — vyžadují cílenou psychologickou podporu.</a:t>
            </a:r>
            <a:endParaRPr lang="en-US" sz="145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734417"/>
            <a:ext cx="10868745" cy="99675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1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Revaskularizace — co sestra hlídá před a po výkonu</a:t>
            </a:r>
            <a:endParaRPr lang="en-US" sz="31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2084288"/>
            <a:ext cx="6928470" cy="3887887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7985421" y="2078633"/>
            <a:ext cx="3551049" cy="2491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Před výkonem (PCI i bypass)</a:t>
            </a:r>
            <a:endParaRPr lang="en-US" sz="1550" dirty="0"/>
          </a:p>
        </p:txBody>
      </p:sp>
      <p:sp>
        <p:nvSpPr>
          <p:cNvPr id="5" name="Text 2"/>
          <p:cNvSpPr/>
          <p:nvPr/>
        </p:nvSpPr>
        <p:spPr>
          <a:xfrm>
            <a:off x="7985421" y="2462312"/>
            <a:ext cx="3551049" cy="987623"/>
          </a:xfrm>
          <a:prstGeom prst="rect">
            <a:avLst/>
          </a:prstGeom>
          <a:noFill/>
          <a:ln/>
        </p:spPr>
        <p:txBody>
          <a:bodyPr wrap="square" lIns="0" tIns="63794" rIns="0" bIns="0" rtlCol="0" anchor="t">
            <a:normAutofit/>
          </a:bodyPr>
          <a:lstStyle/>
          <a:p>
            <a:pPr marL="254000" indent="-254000" algn="l">
              <a:lnSpc>
                <a:spcPct val="123000"/>
              </a:lnSpc>
              <a:buSzPct val="100000"/>
              <a:buChar char="•"/>
            </a:pPr>
            <a:r>
              <a:rPr lang="en-US" sz="12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Snižování stresu pacienta, zajištění klidového režimu</a:t>
            </a:r>
            <a:endParaRPr lang="en-US" sz="1250" dirty="0"/>
          </a:p>
          <a:p>
            <a:pPr marL="254000" indent="-254000" algn="l">
              <a:lnSpc>
                <a:spcPct val="123000"/>
              </a:lnSpc>
              <a:buSzPct val="100000"/>
              <a:buChar char="•"/>
            </a:pPr>
            <a:r>
              <a:rPr lang="en-US" sz="12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Příprava dokumentace a pomůcek dle typu výkonu</a:t>
            </a:r>
            <a:endParaRPr lang="en-US" sz="1250" dirty="0"/>
          </a:p>
        </p:txBody>
      </p:sp>
      <p:sp>
        <p:nvSpPr>
          <p:cNvPr id="6" name="Text 3"/>
          <p:cNvSpPr/>
          <p:nvPr/>
        </p:nvSpPr>
        <p:spPr>
          <a:xfrm>
            <a:off x="7985421" y="3584476"/>
            <a:ext cx="3551049" cy="2491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Po revaskularizaci</a:t>
            </a:r>
            <a:endParaRPr lang="en-US" sz="1550" dirty="0"/>
          </a:p>
        </p:txBody>
      </p:sp>
      <p:sp>
        <p:nvSpPr>
          <p:cNvPr id="7" name="Text 4"/>
          <p:cNvSpPr/>
          <p:nvPr/>
        </p:nvSpPr>
        <p:spPr>
          <a:xfrm>
            <a:off x="7985421" y="3968155"/>
            <a:ext cx="3551049" cy="799505"/>
          </a:xfrm>
          <a:prstGeom prst="rect">
            <a:avLst/>
          </a:prstGeom>
          <a:noFill/>
          <a:ln/>
        </p:spPr>
        <p:txBody>
          <a:bodyPr wrap="square" lIns="0" tIns="63794" rIns="0" bIns="0" rtlCol="0" anchor="t">
            <a:normAutofit/>
          </a:bodyPr>
          <a:lstStyle/>
          <a:p>
            <a:pPr marL="254000" indent="-254000" algn="l">
              <a:lnSpc>
                <a:spcPct val="123000"/>
              </a:lnSpc>
              <a:buSzPct val="100000"/>
              <a:buChar char="•"/>
            </a:pPr>
            <a:r>
              <a:rPr lang="en-US" sz="12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Kontrola </a:t>
            </a:r>
            <a:r>
              <a:rPr lang="en-US" sz="1250" b="1" dirty="0">
                <a:solidFill>
                  <a:srgbClr val="333F70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EKG a laboratorních markerů</a:t>
            </a:r>
            <a:endParaRPr lang="en-US" sz="1250" dirty="0"/>
          </a:p>
          <a:p>
            <a:pPr marL="254000" indent="-254000" algn="l">
              <a:lnSpc>
                <a:spcPct val="123000"/>
              </a:lnSpc>
              <a:buSzPct val="100000"/>
              <a:buChar char="•"/>
            </a:pPr>
            <a:r>
              <a:rPr lang="en-US" sz="12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Sledování hemodynamiky</a:t>
            </a:r>
            <a:endParaRPr lang="en-US" sz="1250" dirty="0"/>
          </a:p>
          <a:p>
            <a:pPr marL="254000" indent="-254000" algn="l">
              <a:lnSpc>
                <a:spcPct val="123000"/>
              </a:lnSpc>
              <a:buSzPct val="100000"/>
              <a:buChar char="•"/>
            </a:pPr>
            <a:r>
              <a:rPr lang="en-US" sz="12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Rozpoznání známek ischemie nebo reokluze</a:t>
            </a:r>
            <a:endParaRPr lang="en-US" sz="1250" dirty="0"/>
          </a:p>
        </p:txBody>
      </p:sp>
      <p:sp>
        <p:nvSpPr>
          <p:cNvPr id="8" name="Text 5"/>
          <p:cNvSpPr/>
          <p:nvPr/>
        </p:nvSpPr>
        <p:spPr>
          <a:xfrm>
            <a:off x="7985421" y="4902200"/>
            <a:ext cx="3551049" cy="2491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Po bypassu</a:t>
            </a:r>
            <a:endParaRPr lang="en-US" sz="1550" dirty="0"/>
          </a:p>
        </p:txBody>
      </p:sp>
      <p:sp>
        <p:nvSpPr>
          <p:cNvPr id="9" name="Text 6"/>
          <p:cNvSpPr/>
          <p:nvPr/>
        </p:nvSpPr>
        <p:spPr>
          <a:xfrm>
            <a:off x="7985421" y="5285879"/>
            <a:ext cx="3551049" cy="70544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2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Pooperační sledování; časná ischemie může signalizovat uzávěr bypassu → 12svodové EKG + laboratorní náběry.</a:t>
            </a:r>
            <a:endParaRPr lang="en-US" sz="125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777974"/>
            <a:ext cx="6296860" cy="88602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Sekundární prevence: od „přežil jsem" k „nevrátím se"</a:t>
            </a:r>
            <a:endParaRPr lang="en-US" sz="2750" dirty="0"/>
          </a:p>
        </p:txBody>
      </p:sp>
      <p:sp>
        <p:nvSpPr>
          <p:cNvPr id="4" name="Shape 1"/>
          <p:cNvSpPr/>
          <p:nvPr/>
        </p:nvSpPr>
        <p:spPr>
          <a:xfrm>
            <a:off x="661475" y="1823442"/>
            <a:ext cx="6296860" cy="984448"/>
          </a:xfrm>
          <a:prstGeom prst="roundRect">
            <a:avLst>
              <a:gd name="adj" fmla="val 6048"/>
            </a:avLst>
          </a:prstGeom>
          <a:solidFill>
            <a:srgbClr val="D6F5EE"/>
          </a:solidFill>
          <a:ln w="6350">
            <a:solidFill>
              <a:srgbClr val="BCDBD4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809506" y="1971477"/>
            <a:ext cx="6000798" cy="2278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🚭</a:t>
            </a:r>
            <a:r>
              <a:rPr lang="en-US" sz="13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 Nekouření</a:t>
            </a:r>
            <a:endParaRPr lang="en-US" sz="1350" dirty="0"/>
          </a:p>
        </p:txBody>
      </p:sp>
      <p:sp>
        <p:nvSpPr>
          <p:cNvPr id="6" name="Text 3"/>
          <p:cNvSpPr/>
          <p:nvPr/>
        </p:nvSpPr>
        <p:spPr>
          <a:xfrm>
            <a:off x="809506" y="2262981"/>
            <a:ext cx="6000798" cy="3968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1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Odvykání kouření přináší </a:t>
            </a:r>
            <a:r>
              <a:rPr lang="en-US" sz="1100" b="1" dirty="0">
                <a:solidFill>
                  <a:srgbClr val="333F70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největší pokles celkového KV rizika</a:t>
            </a:r>
            <a:r>
              <a:rPr lang="en-US" sz="11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ze všech preventivních opatření.</a:t>
            </a:r>
            <a:endParaRPr lang="en-US" sz="1100" dirty="0"/>
          </a:p>
        </p:txBody>
      </p:sp>
      <p:sp>
        <p:nvSpPr>
          <p:cNvPr id="7" name="Shape 4"/>
          <p:cNvSpPr/>
          <p:nvPr/>
        </p:nvSpPr>
        <p:spPr>
          <a:xfrm>
            <a:off x="661475" y="2914154"/>
            <a:ext cx="6296860" cy="984448"/>
          </a:xfrm>
          <a:prstGeom prst="roundRect">
            <a:avLst>
              <a:gd name="adj" fmla="val 6048"/>
            </a:avLst>
          </a:prstGeom>
          <a:solidFill>
            <a:srgbClr val="D6F5EE"/>
          </a:solidFill>
          <a:ln w="6350">
            <a:solidFill>
              <a:srgbClr val="BCDBD4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809506" y="3062188"/>
            <a:ext cx="6000798" cy="2278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🚶</a:t>
            </a:r>
            <a:r>
              <a:rPr lang="en-US" sz="13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 Pohyb a dieta</a:t>
            </a:r>
            <a:endParaRPr lang="en-US" sz="1350" dirty="0"/>
          </a:p>
        </p:txBody>
      </p:sp>
      <p:sp>
        <p:nvSpPr>
          <p:cNvPr id="9" name="Text 6"/>
          <p:cNvSpPr/>
          <p:nvPr/>
        </p:nvSpPr>
        <p:spPr>
          <a:xfrm>
            <a:off x="809506" y="3353693"/>
            <a:ext cx="6000798" cy="3968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1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Aerobní pohyb (min. 6 000 kroků/den), dieta s náhradou nasycených tuků, cílové BMI </a:t>
            </a:r>
            <a:r>
              <a:rPr lang="en-US" sz="1100" b="1" dirty="0">
                <a:solidFill>
                  <a:srgbClr val="333F70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20–25 kg/m²</a:t>
            </a:r>
            <a:r>
              <a:rPr lang="en-US" sz="11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.</a:t>
            </a:r>
            <a:endParaRPr lang="en-US" sz="1100" dirty="0"/>
          </a:p>
        </p:txBody>
      </p:sp>
      <p:sp>
        <p:nvSpPr>
          <p:cNvPr id="10" name="Shape 7"/>
          <p:cNvSpPr/>
          <p:nvPr/>
        </p:nvSpPr>
        <p:spPr>
          <a:xfrm>
            <a:off x="661475" y="4004866"/>
            <a:ext cx="6296860" cy="984448"/>
          </a:xfrm>
          <a:prstGeom prst="roundRect">
            <a:avLst>
              <a:gd name="adj" fmla="val 6048"/>
            </a:avLst>
          </a:prstGeom>
          <a:solidFill>
            <a:srgbClr val="D6F5EE"/>
          </a:solidFill>
          <a:ln w="6350">
            <a:solidFill>
              <a:srgbClr val="BCDBD4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809506" y="4152900"/>
            <a:ext cx="6000798" cy="2278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💊</a:t>
            </a:r>
            <a:r>
              <a:rPr lang="en-US" sz="13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 Farmakoterapie</a:t>
            </a:r>
            <a:endParaRPr lang="en-US" sz="1350" dirty="0"/>
          </a:p>
        </p:txBody>
      </p:sp>
      <p:sp>
        <p:nvSpPr>
          <p:cNvPr id="12" name="Text 9"/>
          <p:cNvSpPr/>
          <p:nvPr/>
        </p:nvSpPr>
        <p:spPr>
          <a:xfrm>
            <a:off x="809506" y="4444405"/>
            <a:ext cx="6000798" cy="3968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1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Dlouhodobá antitrombotická léčba: </a:t>
            </a:r>
            <a:r>
              <a:rPr lang="en-US" sz="1100" b="1" dirty="0">
                <a:solidFill>
                  <a:srgbClr val="333F70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ASA 75–100 mg</a:t>
            </a:r>
            <a:r>
              <a:rPr lang="en-US" sz="11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; u vhodných pacientů kombinace ASA + nízká dávka rivaroxabanu (studie COMPASS).</a:t>
            </a:r>
            <a:endParaRPr lang="en-US" sz="1100" dirty="0"/>
          </a:p>
        </p:txBody>
      </p:sp>
      <p:sp>
        <p:nvSpPr>
          <p:cNvPr id="13" name="Shape 10"/>
          <p:cNvSpPr/>
          <p:nvPr/>
        </p:nvSpPr>
        <p:spPr>
          <a:xfrm>
            <a:off x="661475" y="5095577"/>
            <a:ext cx="6296860" cy="984448"/>
          </a:xfrm>
          <a:prstGeom prst="roundRect">
            <a:avLst>
              <a:gd name="adj" fmla="val 6048"/>
            </a:avLst>
          </a:prstGeom>
          <a:solidFill>
            <a:srgbClr val="D6F5EE"/>
          </a:solidFill>
          <a:ln w="6350">
            <a:solidFill>
              <a:srgbClr val="BCDBD4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809506" y="5243612"/>
            <a:ext cx="6000798" cy="2278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📊</a:t>
            </a:r>
            <a:r>
              <a:rPr lang="en-US" sz="135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 Adherence — slabé místo</a:t>
            </a:r>
            <a:endParaRPr lang="en-US" sz="1350" dirty="0"/>
          </a:p>
        </p:txBody>
      </p:sp>
      <p:sp>
        <p:nvSpPr>
          <p:cNvPr id="15" name="Text 12"/>
          <p:cNvSpPr/>
          <p:nvPr/>
        </p:nvSpPr>
        <p:spPr>
          <a:xfrm>
            <a:off x="809506" y="5535116"/>
            <a:ext cx="6000798" cy="3968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1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Programy EUROASPIRE (1995–2017, včetně ČR) ukázaly nedostatečnou kontrolu hypertenze a dyslipidémie.</a:t>
            </a:r>
            <a:endParaRPr lang="en-US" sz="11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1221</Words>
  <Application>Microsoft Office PowerPoint</Application>
  <PresentationFormat>Širokoúhlá obrazovka</PresentationFormat>
  <Paragraphs>172</Paragraphs>
  <Slides>20</Slides>
  <Notes>20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6" baseType="lpstr">
      <vt:lpstr>Open Sans</vt:lpstr>
      <vt:lpstr>Twemoji Mozilla</vt:lpstr>
      <vt:lpstr>Arial</vt:lpstr>
      <vt:lpstr>Unbounded Bold</vt:lpstr>
      <vt:lpstr>Open Sans Bold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Admin</dc:creator>
  <cp:lastModifiedBy>Tonda Mezera</cp:lastModifiedBy>
  <cp:revision>1</cp:revision>
  <dcterms:created xsi:type="dcterms:W3CDTF">2026-08-30T18:59:35Z</dcterms:created>
  <dcterms:modified xsi:type="dcterms:W3CDTF">2026-08-30T19:00:17Z</dcterms:modified>
</cp:coreProperties>
</file>