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841EB07-EFC7-4F3B-B748-731D9B284EA5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3511B18-1639-4179-96CD-E7CE704930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Národní obrození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80.léta 18.stol. - 1848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„znovuvzkříšení“ českého jazyka a národa</a:t>
            </a:r>
          </a:p>
          <a:p>
            <a:r>
              <a:rPr lang="cs-CZ" dirty="0" smtClean="0"/>
              <a:t>1773 – zrušení jezuitského řádu</a:t>
            </a:r>
          </a:p>
          <a:p>
            <a:r>
              <a:rPr lang="cs-CZ" dirty="0" smtClean="0"/>
              <a:t>1781 – toleranční patent  - </a:t>
            </a:r>
            <a:r>
              <a:rPr lang="cs-CZ" b="1" dirty="0" smtClean="0"/>
              <a:t>osvícenský absolutismus</a:t>
            </a:r>
            <a:r>
              <a:rPr lang="cs-CZ" dirty="0" smtClean="0"/>
              <a:t> --- rozvoj věd, obrana češtiny</a:t>
            </a:r>
          </a:p>
          <a:p>
            <a:r>
              <a:rPr lang="cs-CZ" dirty="0" smtClean="0"/>
              <a:t>zápory NO – </a:t>
            </a:r>
            <a:r>
              <a:rPr lang="cs-CZ" b="1" dirty="0" smtClean="0"/>
              <a:t>nacionalismus, panslavismus</a:t>
            </a:r>
          </a:p>
          <a:p>
            <a:r>
              <a:rPr lang="cs-CZ" dirty="0" smtClean="0"/>
              <a:t>klady NO – rozvoj divadla, původní tvorba --------- vzestup češtiny, politická angažovanost (1848)</a:t>
            </a:r>
          </a:p>
          <a:p>
            <a:r>
              <a:rPr lang="cs-CZ" dirty="0" smtClean="0"/>
              <a:t>zpočátku jen omezený okruh intelektuálů</a:t>
            </a:r>
          </a:p>
          <a:p>
            <a:r>
              <a:rPr lang="cs-CZ" dirty="0" smtClean="0"/>
              <a:t>poč.19.stol. – </a:t>
            </a:r>
            <a:r>
              <a:rPr lang="cs-CZ" b="1" dirty="0" smtClean="0"/>
              <a:t>preromantismus</a:t>
            </a:r>
            <a:r>
              <a:rPr lang="cs-CZ" dirty="0" smtClean="0"/>
              <a:t> (folklór,citovost)</a:t>
            </a:r>
          </a:p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Věda národního obrození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J.Dobrovský</a:t>
            </a:r>
            <a:r>
              <a:rPr lang="cs-CZ" b="1" dirty="0" smtClean="0"/>
              <a:t> – </a:t>
            </a:r>
            <a:r>
              <a:rPr lang="cs-CZ" b="1" i="1" dirty="0" smtClean="0"/>
              <a:t>Dějiny české řeči a literatury, Zevrubná mluvnice jazyka českého</a:t>
            </a:r>
            <a:r>
              <a:rPr lang="cs-CZ" dirty="0" smtClean="0"/>
              <a:t> – psal německy, položil základy normy novodobé češtiny</a:t>
            </a:r>
          </a:p>
          <a:p>
            <a:r>
              <a:rPr lang="cs-CZ" b="1" dirty="0" err="1" smtClean="0"/>
              <a:t>J.Jungmann</a:t>
            </a:r>
            <a:r>
              <a:rPr lang="cs-CZ" b="1" dirty="0" smtClean="0"/>
              <a:t> – </a:t>
            </a:r>
            <a:r>
              <a:rPr lang="cs-CZ" b="1" i="1" dirty="0" smtClean="0"/>
              <a:t>Slovník česko-německý</a:t>
            </a:r>
            <a:endParaRPr lang="cs-CZ" dirty="0" smtClean="0"/>
          </a:p>
          <a:p>
            <a:r>
              <a:rPr lang="cs-CZ" b="1" dirty="0" smtClean="0"/>
              <a:t>F. Palacký – </a:t>
            </a:r>
            <a:r>
              <a:rPr lang="cs-CZ" b="1" i="1" dirty="0" smtClean="0"/>
              <a:t>Dějiny národu českého v Čechách a na Moravě</a:t>
            </a:r>
            <a:r>
              <a:rPr lang="cs-CZ" dirty="0" smtClean="0"/>
              <a:t> – později politik</a:t>
            </a:r>
          </a:p>
          <a:p>
            <a:r>
              <a:rPr lang="cs-CZ" b="1" dirty="0" err="1" smtClean="0"/>
              <a:t>P.J.Šafařík</a:t>
            </a:r>
            <a:r>
              <a:rPr lang="cs-CZ" b="1" dirty="0" smtClean="0"/>
              <a:t> – </a:t>
            </a:r>
            <a:r>
              <a:rPr lang="cs-CZ" b="1" i="1" dirty="0" smtClean="0"/>
              <a:t>Slovanské starožitnosti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Divadlo národního obrození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1775 – </a:t>
            </a:r>
            <a:r>
              <a:rPr lang="cs-CZ" u="sng" dirty="0" smtClean="0"/>
              <a:t>Hraběcí </a:t>
            </a:r>
            <a:r>
              <a:rPr lang="cs-CZ" u="sng" dirty="0" err="1" smtClean="0"/>
              <a:t>Nosticovo</a:t>
            </a:r>
            <a:r>
              <a:rPr lang="cs-CZ" u="sng" dirty="0" smtClean="0"/>
              <a:t> národní divadlo </a:t>
            </a:r>
            <a:r>
              <a:rPr lang="cs-CZ" dirty="0" smtClean="0"/>
              <a:t>– první novočeská hra – </a:t>
            </a:r>
            <a:r>
              <a:rPr lang="cs-CZ" b="1" dirty="0" err="1" smtClean="0"/>
              <a:t>V</a:t>
            </a:r>
            <a:r>
              <a:rPr lang="cs-CZ" b="1" dirty="0" smtClean="0"/>
              <a:t>.</a:t>
            </a:r>
            <a:r>
              <a:rPr lang="cs-CZ" b="1" dirty="0" err="1" smtClean="0"/>
              <a:t>Thám</a:t>
            </a:r>
            <a:r>
              <a:rPr lang="cs-CZ" b="1" dirty="0" smtClean="0"/>
              <a:t> – </a:t>
            </a:r>
            <a:r>
              <a:rPr lang="cs-CZ" b="1" i="1" dirty="0" smtClean="0"/>
              <a:t>Břetislav a Jitka</a:t>
            </a:r>
            <a:r>
              <a:rPr lang="cs-CZ" dirty="0" smtClean="0"/>
              <a:t> – překládal, režíroval i hrál</a:t>
            </a:r>
          </a:p>
          <a:p>
            <a:r>
              <a:rPr lang="cs-CZ" dirty="0" smtClean="0"/>
              <a:t>1786 – 89 – </a:t>
            </a:r>
            <a:r>
              <a:rPr lang="cs-CZ" u="sng" dirty="0" smtClean="0"/>
              <a:t>Bouda</a:t>
            </a:r>
            <a:r>
              <a:rPr lang="cs-CZ" dirty="0" smtClean="0"/>
              <a:t> – </a:t>
            </a:r>
            <a:r>
              <a:rPr lang="cs-CZ" b="1" dirty="0" err="1" smtClean="0"/>
              <a:t>V</a:t>
            </a:r>
            <a:r>
              <a:rPr lang="cs-CZ" b="1" dirty="0" smtClean="0"/>
              <a:t>.</a:t>
            </a:r>
            <a:r>
              <a:rPr lang="cs-CZ" b="1" dirty="0" err="1" smtClean="0"/>
              <a:t>Thám</a:t>
            </a:r>
            <a:r>
              <a:rPr lang="cs-CZ" b="1" dirty="0" smtClean="0"/>
              <a:t>, </a:t>
            </a:r>
            <a:r>
              <a:rPr lang="cs-CZ" b="1" dirty="0" err="1" smtClean="0"/>
              <a:t>J.N.Štěpánek</a:t>
            </a:r>
            <a:r>
              <a:rPr lang="cs-CZ" b="1" dirty="0" smtClean="0"/>
              <a:t>, </a:t>
            </a:r>
            <a:r>
              <a:rPr lang="cs-CZ" b="1" dirty="0" err="1" smtClean="0"/>
              <a:t>V</a:t>
            </a:r>
            <a:r>
              <a:rPr lang="cs-CZ" b="1" dirty="0" smtClean="0"/>
              <a:t>.</a:t>
            </a:r>
            <a:r>
              <a:rPr lang="cs-CZ" b="1" dirty="0" err="1" smtClean="0"/>
              <a:t>K</a:t>
            </a:r>
            <a:r>
              <a:rPr lang="cs-CZ" b="1" dirty="0" smtClean="0"/>
              <a:t>.</a:t>
            </a:r>
            <a:r>
              <a:rPr lang="cs-CZ" b="1" dirty="0" err="1" smtClean="0"/>
              <a:t>Klicpera</a:t>
            </a:r>
            <a:r>
              <a:rPr lang="cs-CZ" b="1" i="1" dirty="0" smtClean="0"/>
              <a:t> – Každý něco pro vlast</a:t>
            </a:r>
            <a:r>
              <a:rPr lang="cs-CZ" dirty="0" smtClean="0"/>
              <a:t> – první česká satirická veselohra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Rukopisy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/>
              <a:t>Rukopis </a:t>
            </a:r>
            <a:r>
              <a:rPr lang="cs-CZ" b="1" i="1" dirty="0" err="1" smtClean="0"/>
              <a:t>královedvorský</a:t>
            </a:r>
            <a:r>
              <a:rPr lang="cs-CZ" dirty="0" smtClean="0"/>
              <a:t> – „nalezen“ </a:t>
            </a:r>
            <a:r>
              <a:rPr lang="cs-CZ" b="1" dirty="0" err="1" smtClean="0"/>
              <a:t>V</a:t>
            </a:r>
            <a:r>
              <a:rPr lang="cs-CZ" b="1" dirty="0" smtClean="0"/>
              <a:t>.Hankou</a:t>
            </a:r>
            <a:r>
              <a:rPr lang="cs-CZ" dirty="0" smtClean="0"/>
              <a:t> (žák Dobrovského) – lyrika i epika údajně z 12.stol.</a:t>
            </a:r>
          </a:p>
          <a:p>
            <a:r>
              <a:rPr lang="cs-CZ" b="1" i="1" dirty="0" smtClean="0"/>
              <a:t>Rukopis zelenohorský</a:t>
            </a:r>
            <a:r>
              <a:rPr lang="cs-CZ" dirty="0" smtClean="0"/>
              <a:t> – zaslal anonym – údajně 10.stol. – pouze 2 básně (Libušin soud)</a:t>
            </a:r>
          </a:p>
          <a:p>
            <a:r>
              <a:rPr lang="cs-CZ" b="1" i="1" dirty="0" smtClean="0"/>
              <a:t>RZ </a:t>
            </a:r>
            <a:r>
              <a:rPr lang="cs-CZ" dirty="0" smtClean="0"/>
              <a:t>časově předchází, i když byl „nalezen“ později</a:t>
            </a:r>
          </a:p>
          <a:p>
            <a:r>
              <a:rPr lang="cs-CZ" dirty="0" smtClean="0"/>
              <a:t>90.léta 19.stol. – boje o RKZ – </a:t>
            </a:r>
            <a:r>
              <a:rPr lang="cs-CZ" dirty="0" err="1" smtClean="0"/>
              <a:t>T.G.Masaryk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Poezie národního obrození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J.Kollár</a:t>
            </a:r>
            <a:r>
              <a:rPr lang="cs-CZ" dirty="0" smtClean="0"/>
              <a:t> – </a:t>
            </a:r>
            <a:r>
              <a:rPr lang="cs-CZ" b="1" i="1" dirty="0" smtClean="0"/>
              <a:t>Slávy dcera</a:t>
            </a:r>
            <a:r>
              <a:rPr lang="cs-CZ" dirty="0" smtClean="0"/>
              <a:t> – idea všeslovanství, vznosný barokní styl, motiv putování (Mílek, Mína), víra v budoucnost Slovanů</a:t>
            </a:r>
          </a:p>
          <a:p>
            <a:r>
              <a:rPr lang="cs-CZ" u="sng" dirty="0" smtClean="0"/>
              <a:t>předzpěv</a:t>
            </a:r>
            <a:r>
              <a:rPr lang="cs-CZ" dirty="0" smtClean="0"/>
              <a:t> (časomíra) + 654 sonetů  - 5 zpěvů:</a:t>
            </a:r>
          </a:p>
          <a:p>
            <a:r>
              <a:rPr lang="cs-CZ" u="sng" dirty="0" smtClean="0"/>
              <a:t>Sála</a:t>
            </a:r>
            <a:r>
              <a:rPr lang="cs-CZ" dirty="0" smtClean="0"/>
              <a:t>, </a:t>
            </a:r>
            <a:r>
              <a:rPr lang="cs-CZ" u="sng" dirty="0" smtClean="0"/>
              <a:t>Labe</a:t>
            </a:r>
            <a:r>
              <a:rPr lang="cs-CZ" dirty="0" smtClean="0"/>
              <a:t>, </a:t>
            </a:r>
            <a:r>
              <a:rPr lang="cs-CZ" u="sng" dirty="0" smtClean="0"/>
              <a:t>Dunaj</a:t>
            </a:r>
            <a:r>
              <a:rPr lang="cs-CZ" dirty="0" smtClean="0"/>
              <a:t>, </a:t>
            </a:r>
            <a:r>
              <a:rPr lang="cs-CZ" u="sng" dirty="0" smtClean="0"/>
              <a:t>Léthé</a:t>
            </a:r>
            <a:r>
              <a:rPr lang="cs-CZ" dirty="0" smtClean="0"/>
              <a:t> a </a:t>
            </a:r>
            <a:r>
              <a:rPr lang="cs-CZ" u="sng" dirty="0" err="1" smtClean="0"/>
              <a:t>Acheron</a:t>
            </a:r>
            <a:endParaRPr lang="cs-CZ" u="sng" dirty="0" smtClean="0"/>
          </a:p>
          <a:p>
            <a:r>
              <a:rPr lang="cs-CZ" b="1" dirty="0" err="1" smtClean="0"/>
              <a:t>F.L.Čelakovský</a:t>
            </a:r>
            <a:r>
              <a:rPr lang="cs-CZ" b="1" dirty="0" smtClean="0"/>
              <a:t> – </a:t>
            </a:r>
            <a:r>
              <a:rPr lang="cs-CZ" b="1" i="1" dirty="0" smtClean="0"/>
              <a:t>Ohlas písní ruských, Ohlas písní českých</a:t>
            </a:r>
            <a:r>
              <a:rPr lang="cs-CZ" dirty="0" smtClean="0"/>
              <a:t> – 1.česká balada – </a:t>
            </a:r>
            <a:r>
              <a:rPr lang="cs-CZ" u="sng" dirty="0" smtClean="0"/>
              <a:t>Toman a lesní panna</a:t>
            </a:r>
            <a:endParaRPr lang="cs-CZ" dirty="0" smtClean="0"/>
          </a:p>
          <a:p>
            <a:r>
              <a:rPr lang="cs-CZ" b="1" dirty="0" smtClean="0"/>
              <a:t> - </a:t>
            </a:r>
            <a:r>
              <a:rPr lang="cs-CZ" dirty="0" smtClean="0"/>
              <a:t>napodobování folklóru (prvky </a:t>
            </a:r>
            <a:r>
              <a:rPr lang="cs-CZ" smtClean="0"/>
              <a:t>lidové tvorby)</a:t>
            </a:r>
            <a:endParaRPr lang="cs-CZ" b="1" dirty="0" smtClean="0"/>
          </a:p>
          <a:p>
            <a:endParaRPr lang="cs-CZ" u="sng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Vrcholná fáze národního obrození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30.léta 19.stol. – 1848 – politické požadavky</a:t>
            </a:r>
          </a:p>
          <a:p>
            <a:r>
              <a:rPr lang="cs-CZ" dirty="0" smtClean="0"/>
              <a:t>myšlenka </a:t>
            </a:r>
            <a:r>
              <a:rPr lang="cs-CZ" b="1" dirty="0" smtClean="0"/>
              <a:t>austroslavismu</a:t>
            </a:r>
            <a:r>
              <a:rPr lang="cs-CZ" dirty="0" smtClean="0"/>
              <a:t> (</a:t>
            </a:r>
            <a:r>
              <a:rPr lang="cs-CZ" dirty="0" err="1" smtClean="0"/>
              <a:t>F.Palacký</a:t>
            </a:r>
            <a:r>
              <a:rPr lang="cs-CZ" dirty="0" smtClean="0"/>
              <a:t>)</a:t>
            </a:r>
          </a:p>
          <a:p>
            <a:r>
              <a:rPr lang="cs-CZ" dirty="0" smtClean="0"/>
              <a:t>vrchol romantismu a počátky realismu</a:t>
            </a:r>
          </a:p>
          <a:p>
            <a:r>
              <a:rPr lang="cs-CZ" dirty="0" smtClean="0"/>
              <a:t>stále bohatší kulturní život, rozvíjí se žurnalistika (</a:t>
            </a:r>
            <a:r>
              <a:rPr lang="cs-CZ" dirty="0" err="1" smtClean="0"/>
              <a:t>J.K.Tyl</a:t>
            </a:r>
            <a:r>
              <a:rPr lang="cs-CZ" dirty="0" smtClean="0"/>
              <a:t> – </a:t>
            </a:r>
            <a:r>
              <a:rPr lang="cs-CZ" dirty="0" err="1" smtClean="0"/>
              <a:t>Kwěty</a:t>
            </a:r>
            <a:r>
              <a:rPr lang="cs-CZ" dirty="0" smtClean="0"/>
              <a:t> české)</a:t>
            </a:r>
          </a:p>
          <a:p>
            <a:r>
              <a:rPr lang="cs-CZ" dirty="0" smtClean="0"/>
              <a:t>Hlavní představitelé:  </a:t>
            </a:r>
            <a:r>
              <a:rPr lang="cs-CZ" b="1" dirty="0" err="1" smtClean="0"/>
              <a:t>K</a:t>
            </a:r>
            <a:r>
              <a:rPr lang="cs-CZ" b="1" dirty="0" smtClean="0"/>
              <a:t>.</a:t>
            </a:r>
            <a:r>
              <a:rPr lang="cs-CZ" b="1" dirty="0" err="1" smtClean="0"/>
              <a:t>J.Erben</a:t>
            </a:r>
            <a:r>
              <a:rPr lang="cs-CZ" b="1" dirty="0" smtClean="0"/>
              <a:t>, </a:t>
            </a:r>
          </a:p>
          <a:p>
            <a:r>
              <a:rPr lang="cs-CZ" b="1" dirty="0" smtClean="0"/>
              <a:t>K.H. Mácha, </a:t>
            </a:r>
            <a:r>
              <a:rPr lang="cs-CZ" b="1" dirty="0" err="1" smtClean="0"/>
              <a:t>K</a:t>
            </a:r>
            <a:r>
              <a:rPr lang="cs-CZ" b="1" dirty="0" smtClean="0"/>
              <a:t>.</a:t>
            </a:r>
            <a:r>
              <a:rPr lang="cs-CZ" b="1" dirty="0" err="1" smtClean="0"/>
              <a:t>H.Borovský</a:t>
            </a:r>
            <a:r>
              <a:rPr lang="cs-CZ" b="1" dirty="0" smtClean="0"/>
              <a:t>, </a:t>
            </a:r>
            <a:r>
              <a:rPr lang="cs-CZ" b="1" dirty="0" err="1" smtClean="0"/>
              <a:t>B.Němcová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Karel Jaromír Erben (1811-1870)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Ač právnické vzdělání, pracoval jako archivář města Prahy, překladatel ze slovanských jazyků, sběratel lidové slovesnosti</a:t>
            </a:r>
          </a:p>
          <a:p>
            <a:r>
              <a:rPr lang="cs-CZ" dirty="0" smtClean="0"/>
              <a:t>Erben v lidové poezii (hlavně epice) hledal stopy dávného mýtu (mravnost), nadčasovosti –</a:t>
            </a:r>
            <a:r>
              <a:rPr lang="cs-CZ" dirty="0" err="1" smtClean="0"/>
              <a:t>zákl.otázky</a:t>
            </a:r>
            <a:r>
              <a:rPr lang="cs-CZ" dirty="0" smtClean="0"/>
              <a:t>: </a:t>
            </a:r>
            <a:r>
              <a:rPr lang="cs-CZ" b="1" dirty="0" smtClean="0"/>
              <a:t>osudovost, vina a trest</a:t>
            </a:r>
          </a:p>
          <a:p>
            <a:r>
              <a:rPr lang="cs-CZ" dirty="0" smtClean="0"/>
              <a:t>zároveň si uvědomoval „národní odpovědnost“ </a:t>
            </a:r>
            <a:r>
              <a:rPr lang="cs-CZ" smtClean="0"/>
              <a:t>každého tvůrce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Havlíček Borovský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</a:t>
            </a:r>
            <a:r>
              <a:rPr lang="cs-CZ" dirty="0" smtClean="0"/>
              <a:t>ovinář a spisovatel,působil jako vychovatel v Rusku ( </a:t>
            </a:r>
            <a:r>
              <a:rPr lang="cs-CZ" b="1" i="1" dirty="0" smtClean="0"/>
              <a:t>Obrazy z Rus</a:t>
            </a:r>
            <a:r>
              <a:rPr lang="cs-CZ" dirty="0" smtClean="0"/>
              <a:t>)</a:t>
            </a:r>
          </a:p>
          <a:p>
            <a:r>
              <a:rPr lang="cs-CZ" dirty="0" smtClean="0"/>
              <a:t>k</a:t>
            </a:r>
            <a:r>
              <a:rPr lang="cs-CZ" dirty="0" smtClean="0"/>
              <a:t>romě ruštiny mluvil německy, italsky, francouzsky</a:t>
            </a:r>
          </a:p>
          <a:p>
            <a:r>
              <a:rPr lang="cs-CZ" dirty="0" smtClean="0"/>
              <a:t>p</a:t>
            </a:r>
            <a:r>
              <a:rPr lang="cs-CZ" dirty="0" smtClean="0"/>
              <a:t>řekladatel (hlavně z ruštiny – Gogol)</a:t>
            </a:r>
          </a:p>
          <a:p>
            <a:r>
              <a:rPr lang="cs-CZ" dirty="0" smtClean="0"/>
              <a:t>r</a:t>
            </a:r>
            <a:r>
              <a:rPr lang="cs-CZ" dirty="0" smtClean="0"/>
              <a:t>edaktor Pražských novin, v r. 1848 zakládá Národní noviny, poté vydává čas. Slovan (1850)</a:t>
            </a:r>
          </a:p>
          <a:p>
            <a:r>
              <a:rPr lang="cs-CZ" dirty="0" smtClean="0"/>
              <a:t>o</a:t>
            </a:r>
            <a:r>
              <a:rPr lang="cs-CZ" dirty="0" smtClean="0"/>
              <a:t>d r.1851 4roky internován v Brixenu, po návratu do Čech umírá na TBC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Borovský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e</a:t>
            </a:r>
            <a:r>
              <a:rPr lang="cs-CZ" b="1" dirty="0" smtClean="0"/>
              <a:t>pigramy</a:t>
            </a:r>
            <a:r>
              <a:rPr lang="cs-CZ" dirty="0" smtClean="0"/>
              <a:t> – mnohé zlidověly, </a:t>
            </a:r>
            <a:r>
              <a:rPr lang="cs-CZ" b="1" dirty="0" smtClean="0"/>
              <a:t>fejetony</a:t>
            </a:r>
            <a:endParaRPr lang="cs-CZ" dirty="0" smtClean="0"/>
          </a:p>
          <a:p>
            <a:r>
              <a:rPr lang="cs-CZ" b="1" i="1" dirty="0" smtClean="0"/>
              <a:t>Tyrolské elegie</a:t>
            </a:r>
            <a:r>
              <a:rPr lang="cs-CZ" dirty="0" smtClean="0"/>
              <a:t> – popis cesty do Brixenu, ostrá kritika systému (</a:t>
            </a:r>
            <a:r>
              <a:rPr lang="cs-CZ" dirty="0" err="1" smtClean="0"/>
              <a:t>Bachův</a:t>
            </a:r>
            <a:r>
              <a:rPr lang="cs-CZ" dirty="0" smtClean="0"/>
              <a:t> absolutismus)</a:t>
            </a:r>
          </a:p>
          <a:p>
            <a:r>
              <a:rPr lang="cs-CZ" b="1" i="1" dirty="0" smtClean="0"/>
              <a:t>Král Lávra</a:t>
            </a:r>
            <a:r>
              <a:rPr lang="cs-CZ" dirty="0" smtClean="0"/>
              <a:t> – stará irská pověst – kritika absolutismu, slabomyslného Ferdinanda Dobrotivého</a:t>
            </a:r>
          </a:p>
          <a:p>
            <a:r>
              <a:rPr lang="cs-CZ" b="1" i="1" dirty="0" smtClean="0"/>
              <a:t>Křest sv. Vladimíra</a:t>
            </a:r>
            <a:r>
              <a:rPr lang="cs-CZ" dirty="0" smtClean="0"/>
              <a:t> – inspirace Nestorovým letopisem – obrácení knížete Vladimíra a Rusi na křesťanství – kritika manipulace církve i absolutního vládce</a:t>
            </a:r>
            <a:endParaRPr lang="cs-CZ" b="1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Božena Němcová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</a:t>
            </a:r>
            <a:r>
              <a:rPr lang="cs-CZ" dirty="0" smtClean="0"/>
              <a:t>odnes spekulace o jejím původu, výstřednost</a:t>
            </a:r>
          </a:p>
          <a:p>
            <a:r>
              <a:rPr lang="cs-CZ" dirty="0" smtClean="0"/>
              <a:t>o</a:t>
            </a:r>
            <a:r>
              <a:rPr lang="cs-CZ" dirty="0" smtClean="0"/>
              <a:t>dmítla výhodné místo ředitelky vyšší dívčí školy, aby si uchovala „tvůrčí svobodu“</a:t>
            </a:r>
          </a:p>
          <a:p>
            <a:r>
              <a:rPr lang="cs-CZ" dirty="0" smtClean="0"/>
              <a:t>p</a:t>
            </a:r>
            <a:r>
              <a:rPr lang="cs-CZ" dirty="0" smtClean="0"/>
              <a:t>ropagátorka myšlenek NO i ženské emancipace</a:t>
            </a:r>
          </a:p>
          <a:p>
            <a:r>
              <a:rPr lang="cs-CZ" dirty="0" smtClean="0"/>
              <a:t>v</a:t>
            </a:r>
            <a:r>
              <a:rPr lang="cs-CZ" dirty="0" smtClean="0"/>
              <a:t>ětšinou povídková tvorba – </a:t>
            </a:r>
            <a:r>
              <a:rPr lang="cs-CZ" b="1" i="1" dirty="0" smtClean="0"/>
              <a:t>Divá Bára, Karla, V zámku a podzámčí, Dobrý člověk, Babička</a:t>
            </a:r>
            <a:r>
              <a:rPr lang="cs-CZ" dirty="0" smtClean="0"/>
              <a:t> – velká idealizace</a:t>
            </a:r>
          </a:p>
          <a:p>
            <a:r>
              <a:rPr lang="cs-CZ" dirty="0" smtClean="0"/>
              <a:t>r</a:t>
            </a:r>
            <a:r>
              <a:rPr lang="cs-CZ" dirty="0" smtClean="0"/>
              <a:t>ealistické dílo – </a:t>
            </a:r>
            <a:r>
              <a:rPr lang="cs-CZ" b="1" i="1" dirty="0" smtClean="0"/>
              <a:t>Obrazy z </a:t>
            </a:r>
            <a:r>
              <a:rPr lang="cs-CZ" b="1" i="1" smtClean="0"/>
              <a:t>okolí domažlického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134</TotalTime>
  <Words>580</Words>
  <Application>Microsoft Office PowerPoint</Application>
  <PresentationFormat>Předvádění na obrazovce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Urbanistický</vt:lpstr>
      <vt:lpstr>Národní obrození</vt:lpstr>
      <vt:lpstr>Charakteristika období</vt:lpstr>
      <vt:lpstr>Věda národního obrození</vt:lpstr>
      <vt:lpstr>Divadlo národního obrození</vt:lpstr>
      <vt:lpstr>Rukopisy</vt:lpstr>
      <vt:lpstr>Poezie národního obrození</vt:lpstr>
      <vt:lpstr>Vrcholná fáze národního obrození</vt:lpstr>
      <vt:lpstr>Karel Jaromír Erben (1811-1870)</vt:lpstr>
      <vt:lpstr>Karel Havlíček Borovský</vt:lpstr>
      <vt:lpstr>Borovský - dílo</vt:lpstr>
      <vt:lpstr>Božena Němcová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obrození</dc:title>
  <dc:creator>Alena</dc:creator>
  <cp:lastModifiedBy>Alena</cp:lastModifiedBy>
  <cp:revision>15</cp:revision>
  <dcterms:created xsi:type="dcterms:W3CDTF">2011-06-10T15:31:31Z</dcterms:created>
  <dcterms:modified xsi:type="dcterms:W3CDTF">2011-11-12T20:34:54Z</dcterms:modified>
</cp:coreProperties>
</file>