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76" r:id="rId5"/>
    <p:sldId id="278" r:id="rId6"/>
    <p:sldId id="274" r:id="rId7"/>
    <p:sldId id="259" r:id="rId8"/>
    <p:sldId id="263" r:id="rId9"/>
    <p:sldId id="265" r:id="rId10"/>
    <p:sldId id="266" r:id="rId11"/>
    <p:sldId id="264" r:id="rId12"/>
    <p:sldId id="267" r:id="rId13"/>
    <p:sldId id="268" r:id="rId14"/>
    <p:sldId id="270" r:id="rId15"/>
    <p:sldId id="271" r:id="rId16"/>
    <p:sldId id="269" r:id="rId17"/>
    <p:sldId id="272" r:id="rId18"/>
    <p:sldId id="261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14" y="14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624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389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197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110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90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963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086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12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30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24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536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8B986-24DE-4E87-96E5-0B2BD3ACE2A5}" type="datetimeFigureOut">
              <a:rPr lang="cs-CZ" smtClean="0"/>
              <a:t>30.09.2026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C6908-9234-492E-85F9-58D0CC5946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5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programiz.com/python-programming/online-compiler/?utm_source=chatgpt.com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ython.org/downloads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703782" y="2152072"/>
            <a:ext cx="4784436" cy="1228581"/>
          </a:xfrm>
        </p:spPr>
        <p:txBody>
          <a:bodyPr>
            <a:normAutofit/>
          </a:bodyPr>
          <a:lstStyle/>
          <a:p>
            <a:r>
              <a:rPr lang="cs-CZ" sz="4000" dirty="0"/>
              <a:t>Platforma Python 1</a:t>
            </a:r>
            <a:br>
              <a:rPr lang="cs-CZ" sz="4000" dirty="0"/>
            </a:br>
            <a:r>
              <a:rPr lang="cs-CZ" sz="4000"/>
              <a:t>INV 253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79393" y="3590491"/>
            <a:ext cx="4433214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Platforma</a:t>
            </a:r>
          </a:p>
          <a:p>
            <a:r>
              <a:rPr lang="cs-CZ" dirty="0"/>
              <a:t>API</a:t>
            </a:r>
          </a:p>
          <a:p>
            <a:r>
              <a:rPr lang="cs-CZ" dirty="0"/>
              <a:t>Instalace platformy Python</a:t>
            </a:r>
          </a:p>
          <a:p>
            <a:r>
              <a:rPr lang="cs-CZ" dirty="0"/>
              <a:t>Řádkový interpret</a:t>
            </a:r>
          </a:p>
          <a:p>
            <a:r>
              <a:rPr lang="cs-CZ" dirty="0"/>
              <a:t>Vývojové prostředí IDLE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918" y="315877"/>
            <a:ext cx="4078818" cy="134944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6328" y="5938982"/>
            <a:ext cx="1459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24. 9. 2026</a:t>
            </a:r>
          </a:p>
        </p:txBody>
      </p:sp>
    </p:spTree>
    <p:extLst>
      <p:ext uri="{BB962C8B-B14F-4D97-AF65-F5344CB8AC3E}">
        <p14:creationId xmlns:p14="http://schemas.microsoft.com/office/powerpoint/2010/main" val="4082804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F1EEFB7-8E47-B684-3CC7-DE6302942832}"/>
              </a:ext>
            </a:extLst>
          </p:cNvPr>
          <p:cNvSpPr txBox="1"/>
          <p:nvPr/>
        </p:nvSpPr>
        <p:spPr>
          <a:xfrm>
            <a:off x="222635" y="154119"/>
            <a:ext cx="1192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Platforma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448F02-BD6D-A280-F25D-24E4AF272A74}"/>
              </a:ext>
            </a:extLst>
          </p:cNvPr>
          <p:cNvSpPr txBox="1"/>
          <p:nvPr/>
        </p:nvSpPr>
        <p:spPr>
          <a:xfrm>
            <a:off x="222637" y="464548"/>
            <a:ext cx="115691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Platforma je softwarové nebo hardwarově-softwarové prostředí, které poskytuje podmínky, služby a nástroje pro běh a vývoj programů.</a:t>
            </a:r>
          </a:p>
          <a:p>
            <a:r>
              <a:rPr lang="cs-CZ" sz="1600" dirty="0"/>
              <a:t>Platforma vytváří prostředí, ve kterém mohou programy fungovat.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2DEECEF-BD36-D5BE-CAD4-30990D6470B3}"/>
              </a:ext>
            </a:extLst>
          </p:cNvPr>
          <p:cNvSpPr txBox="1"/>
          <p:nvPr/>
        </p:nvSpPr>
        <p:spPr>
          <a:xfrm>
            <a:off x="222635" y="1036904"/>
            <a:ext cx="2051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Platforma Pythonu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1979599-D5D9-E478-9987-38CAD0C34F43}"/>
              </a:ext>
            </a:extLst>
          </p:cNvPr>
          <p:cNvSpPr txBox="1"/>
          <p:nvPr/>
        </p:nvSpPr>
        <p:spPr>
          <a:xfrm>
            <a:off x="222635" y="1365138"/>
            <a:ext cx="60946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Platformu Python tvoří především interpret jazyka Python, standardní knihovna a další nástroje potřebné pro vytváření a spouštění programů v Pythonu.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4CB8D53-F0EA-AEBA-CE7C-CD5FB9E97A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955" t="11890" r="12606" b="31239"/>
          <a:stretch>
            <a:fillRect/>
          </a:stretch>
        </p:blipFill>
        <p:spPr>
          <a:xfrm>
            <a:off x="6792892" y="1129085"/>
            <a:ext cx="3942834" cy="352242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058E517-59EF-8F52-0BBB-7BD18843FC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2" t="71745" r="39624" b="4876"/>
          <a:stretch>
            <a:fillRect/>
          </a:stretch>
        </p:blipFill>
        <p:spPr>
          <a:xfrm>
            <a:off x="92355" y="4053038"/>
            <a:ext cx="6224954" cy="1637620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5FF4ABA-45AF-8BBB-5659-C42804ACFD51}"/>
              </a:ext>
            </a:extLst>
          </p:cNvPr>
          <p:cNvSpPr txBox="1"/>
          <p:nvPr/>
        </p:nvSpPr>
        <p:spPr>
          <a:xfrm>
            <a:off x="222635" y="2383336"/>
            <a:ext cx="62249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/>
              <a:t>Co platforma poskytuje?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Společné funkce a služby pro programy.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Nástroje a knihovny pro vývoj a běh programů.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hlinkClick r:id="rId3" action="ppaction://hlinksldjump"/>
              </a:rPr>
              <a:t>API</a:t>
            </a:r>
            <a:r>
              <a:rPr lang="cs-CZ" sz="1600" dirty="0"/>
              <a:t> – rozhraní, pomocí kterého program využívá funkce a služby jiné části systému.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B3015F68-CBB0-8107-2CE0-E9E8C50BD8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574" y="4651512"/>
            <a:ext cx="3672000" cy="1796064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1C55BE18-8442-322A-7557-DF5D52B2FACB}"/>
              </a:ext>
            </a:extLst>
          </p:cNvPr>
          <p:cNvSpPr txBox="1"/>
          <p:nvPr/>
        </p:nvSpPr>
        <p:spPr>
          <a:xfrm>
            <a:off x="287111" y="5690658"/>
            <a:ext cx="622495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Platforma může mít různé podoby – může jí být operační systém, běhové prostředí nebo prostředí programovacího jazyka.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6DE00B5-41F4-5BEE-91CE-EDD6149F94F1}"/>
              </a:ext>
            </a:extLst>
          </p:cNvPr>
          <p:cNvSpPr txBox="1"/>
          <p:nvPr/>
        </p:nvSpPr>
        <p:spPr>
          <a:xfrm>
            <a:off x="10735726" y="1737005"/>
            <a:ext cx="13483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Tyto vrstvy využívá programátor při vývoji aplikací.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0BEF70B1-6713-4F15-C5B9-7382E4D9260E}"/>
              </a:ext>
            </a:extLst>
          </p:cNvPr>
          <p:cNvSpPr txBox="1"/>
          <p:nvPr/>
        </p:nvSpPr>
        <p:spPr>
          <a:xfrm>
            <a:off x="10735726" y="3237415"/>
            <a:ext cx="105605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Tyto vrstvy zajišťují chod počítače (hardware a systém)</a:t>
            </a:r>
          </a:p>
        </p:txBody>
      </p:sp>
    </p:spTree>
    <p:extLst>
      <p:ext uri="{BB962C8B-B14F-4D97-AF65-F5344CB8AC3E}">
        <p14:creationId xmlns:p14="http://schemas.microsoft.com/office/powerpoint/2010/main" val="2362731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4109" y="295564"/>
            <a:ext cx="3509818" cy="369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Python – programovací platforma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0288" y="2116133"/>
            <a:ext cx="4488873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Jak platforma Python funguje:</a:t>
            </a:r>
          </a:p>
          <a:p>
            <a:endParaRPr lang="cs-CZ" dirty="0"/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Programátor píše kód v jazyce Python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Kód se spustí interpret Pythonu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Interpret provádí příkazy kódu. Pokud je potřeba nějaká funkce, využije standardní knihovnu.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Knihovny poskytují hotové funkce pro běžné úlohy.</a:t>
            </a:r>
          </a:p>
          <a:p>
            <a:pPr marL="342900" indent="-342900">
              <a:spcAft>
                <a:spcPts val="1200"/>
              </a:spcAft>
              <a:buFont typeface="+mj-lt"/>
              <a:buAutoNum type="arabicPeriod"/>
            </a:pPr>
            <a:r>
              <a:rPr lang="cs-CZ" dirty="0"/>
              <a:t>Interpret prostřednictvím rozhraní API operačního systému požádá OS o provedení operací – práce se soubory, síť, paměť, zobrazení… 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FFE0954-F4CC-16C3-6236-972BA32907BF}"/>
              </a:ext>
            </a:extLst>
          </p:cNvPr>
          <p:cNvSpPr txBox="1"/>
          <p:nvPr/>
        </p:nvSpPr>
        <p:spPr>
          <a:xfrm>
            <a:off x="434109" y="790411"/>
            <a:ext cx="48203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Python je programovací jazyk. K práci s ním potřebujeme také prostředí, ve kterém píšeme a spouštíme programy – například </a:t>
            </a:r>
            <a:r>
              <a:rPr lang="cs-CZ" b="1" dirty="0"/>
              <a:t>IDLE</a:t>
            </a:r>
            <a:r>
              <a:rPr lang="cs-CZ" dirty="0"/>
              <a:t> nebo </a:t>
            </a:r>
            <a:r>
              <a:rPr lang="cs-CZ" b="1" dirty="0"/>
              <a:t>online editor v prohlížeči</a:t>
            </a:r>
            <a:r>
              <a:rPr lang="cs-CZ" dirty="0"/>
              <a:t>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3FB4B0D-F75A-B610-ED97-FBF62A087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4618" y="1390575"/>
            <a:ext cx="6523074" cy="367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21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F2F2B1F8-0CAC-BA17-91D9-74BDC961E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723523"/>
              </p:ext>
            </p:extLst>
          </p:nvPr>
        </p:nvGraphicFramePr>
        <p:xfrm>
          <a:off x="989838" y="1046692"/>
          <a:ext cx="10212324" cy="43513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4108">
                  <a:extLst>
                    <a:ext uri="{9D8B030D-6E8A-4147-A177-3AD203B41FA5}">
                      <a16:colId xmlns:a16="http://schemas.microsoft.com/office/drawing/2014/main" val="1998392236"/>
                    </a:ext>
                  </a:extLst>
                </a:gridCol>
                <a:gridCol w="3404108">
                  <a:extLst>
                    <a:ext uri="{9D8B030D-6E8A-4147-A177-3AD203B41FA5}">
                      <a16:colId xmlns:a16="http://schemas.microsoft.com/office/drawing/2014/main" val="752132311"/>
                    </a:ext>
                  </a:extLst>
                </a:gridCol>
                <a:gridCol w="3404108">
                  <a:extLst>
                    <a:ext uri="{9D8B030D-6E8A-4147-A177-3AD203B41FA5}">
                      <a16:colId xmlns:a16="http://schemas.microsoft.com/office/drawing/2014/main" val="2109909076"/>
                    </a:ext>
                  </a:extLst>
                </a:gridCol>
              </a:tblGrid>
              <a:tr h="3552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b="1" dirty="0"/>
                        <a:t>Prostředí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b="1" dirty="0"/>
                        <a:t>Charakteristika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b="1" dirty="0"/>
                        <a:t>Příklad</a:t>
                      </a:r>
                    </a:p>
                  </a:txBody>
                  <a:tcPr marL="88803" marR="88803" marT="44401" marB="44401" anchor="ctr"/>
                </a:tc>
                <a:extLst>
                  <a:ext uri="{0D108BD9-81ED-4DB2-BD59-A6C34878D82A}">
                    <a16:rowId xmlns:a16="http://schemas.microsoft.com/office/drawing/2014/main" val="2864570851"/>
                  </a:ext>
                </a:extLst>
              </a:tr>
              <a:tr h="88802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Python v internetovém prohlížeči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Python není nutné instalovat, program se píše a spouští na webové stránce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Programiz, online interprety</a:t>
                      </a:r>
                    </a:p>
                  </a:txBody>
                  <a:tcPr marL="88803" marR="88803" marT="44401" marB="44401" anchor="ctr"/>
                </a:tc>
                <a:extLst>
                  <a:ext uri="{0D108BD9-81ED-4DB2-BD59-A6C34878D82A}">
                    <a16:rowId xmlns:a16="http://schemas.microsoft.com/office/drawing/2014/main" val="3183029828"/>
                  </a:ext>
                </a:extLst>
              </a:tr>
              <a:tr h="621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Příkazový interpret Pythonu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Příkazy zadáváme postupně a Python je ihned vykonává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Python Shell</a:t>
                      </a:r>
                    </a:p>
                  </a:txBody>
                  <a:tcPr marL="88803" marR="88803" marT="44401" marB="44401" anchor="ctr"/>
                </a:tc>
                <a:extLst>
                  <a:ext uri="{0D108BD9-81ED-4DB2-BD59-A6C34878D82A}">
                    <a16:rowId xmlns:a16="http://schemas.microsoft.com/office/drawing/2014/main" val="3647489058"/>
                  </a:ext>
                </a:extLst>
              </a:tr>
              <a:tr h="621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Jednoduché vývojové prostředí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Umožňuje psát, ukládat a spouštět celé programy</a:t>
                      </a:r>
                    </a:p>
                  </a:txBody>
                  <a:tcPr marL="88803" marR="88803" marT="44401" marB="4440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IDLE</a:t>
                      </a:r>
                    </a:p>
                  </a:txBody>
                  <a:tcPr marL="88803" marR="88803" marT="44401" marB="44401" anchor="ctr"/>
                </a:tc>
                <a:extLst>
                  <a:ext uri="{0D108BD9-81ED-4DB2-BD59-A6C34878D82A}">
                    <a16:rowId xmlns:a16="http://schemas.microsoft.com/office/drawing/2014/main" val="459588924"/>
                  </a:ext>
                </a:extLst>
              </a:tr>
              <a:tr h="621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dirty="0"/>
                        <a:t>Pokročilé vývojové prostředí (IDE)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Nabízí editor, kontrolu kódu, ladění a další nástroje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PyCharm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356757"/>
                  </a:ext>
                </a:extLst>
              </a:tr>
              <a:tr h="621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dirty="0"/>
                        <a:t>Editor zdrojového kódu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Univerzální editor, který lze rozšířit pro práci s Pythonem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/>
                        <a:t>Visual Studio Code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870468"/>
                  </a:ext>
                </a:extLst>
              </a:tr>
              <a:tr h="6216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dirty="0"/>
                        <a:t>Notebookové prostředí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dirty="0"/>
                        <a:t>Program je rozdělen do buněk; kombinuje kód, výsledky a text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700" dirty="0" err="1"/>
                        <a:t>Jupyter</a:t>
                      </a:r>
                      <a:r>
                        <a:rPr lang="cs-CZ" sz="1700" dirty="0"/>
                        <a:t> Notebook</a:t>
                      </a:r>
                    </a:p>
                  </a:txBody>
                  <a:tcPr marL="88803" marR="88803" marT="44401" marB="4440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364842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8C1EB8BB-DD26-AA30-3090-53265AD5EB06}"/>
              </a:ext>
            </a:extLst>
          </p:cNvPr>
          <p:cNvSpPr txBox="1"/>
          <p:nvPr/>
        </p:nvSpPr>
        <p:spPr>
          <a:xfrm>
            <a:off x="514773" y="219371"/>
            <a:ext cx="111624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Python můžeme používat v různých prostředích. Liší se způsobem spuštění, pohodlím při psaní programu i nutností instalace.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6F3E48B-D30E-0B5E-76F7-BAE4E83B7A76}"/>
              </a:ext>
            </a:extLst>
          </p:cNvPr>
          <p:cNvSpPr txBox="1"/>
          <p:nvPr/>
        </p:nvSpPr>
        <p:spPr>
          <a:xfrm>
            <a:off x="3460750" y="5992298"/>
            <a:ext cx="5270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 první seznámení lze použít Python v prohlížeči.</a:t>
            </a:r>
            <a:br>
              <a:rPr lang="cs-CZ" dirty="0"/>
            </a:br>
            <a:r>
              <a:rPr lang="cs-CZ" dirty="0"/>
              <a:t>Pro další výuku je vhodné </a:t>
            </a:r>
            <a:r>
              <a:rPr lang="cs-CZ" b="1" dirty="0"/>
              <a:t>Python + IDLE ve Windows</a:t>
            </a:r>
            <a:r>
              <a:rPr lang="cs-CZ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73ABBEF-FA82-3250-7139-8150A5A49F0D}"/>
              </a:ext>
            </a:extLst>
          </p:cNvPr>
          <p:cNvSpPr txBox="1"/>
          <p:nvPr/>
        </p:nvSpPr>
        <p:spPr>
          <a:xfrm>
            <a:off x="989838" y="5534309"/>
            <a:ext cx="1021232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b="1" dirty="0"/>
              <a:t>Python je programovací jazyk. Shell, IDLE, VS </a:t>
            </a:r>
            <a:r>
              <a:rPr lang="cs-CZ" sz="1200" b="1" dirty="0" err="1"/>
              <a:t>Code</a:t>
            </a:r>
            <a:r>
              <a:rPr lang="cs-CZ" sz="1200" b="1" dirty="0"/>
              <a:t>, </a:t>
            </a:r>
            <a:r>
              <a:rPr lang="cs-CZ" sz="1200" b="1" dirty="0" err="1"/>
              <a:t>PyCharm</a:t>
            </a:r>
            <a:r>
              <a:rPr lang="cs-CZ" sz="1200" b="1" dirty="0"/>
              <a:t> nebo webový prohlížeč jsou různá prostředí, ve kterých můžeme s Pythonem pracovat.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860994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592DC1-BA11-C3A5-3C53-0FB17DF55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1"/>
          <a:stretch>
            <a:fillRect/>
          </a:stretch>
        </p:blipFill>
        <p:spPr>
          <a:xfrm>
            <a:off x="2496000" y="4131385"/>
            <a:ext cx="7200000" cy="2605861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A17BFEF5-72D2-E4F5-D6F5-324CC5C0A323}"/>
              </a:ext>
            </a:extLst>
          </p:cNvPr>
          <p:cNvSpPr txBox="1"/>
          <p:nvPr/>
        </p:nvSpPr>
        <p:spPr>
          <a:xfrm>
            <a:off x="2496000" y="187314"/>
            <a:ext cx="637222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Bez instalace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Internetový prohlížeč</a:t>
            </a:r>
            <a:r>
              <a:rPr lang="cs-CZ" sz="1600" dirty="0"/>
              <a:t> → napíšu program → spustím → zobrazí se výsledek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A996A6C-2A69-C42E-B16A-449EF13E6DDE}"/>
              </a:ext>
            </a:extLst>
          </p:cNvPr>
          <p:cNvSpPr txBox="1"/>
          <p:nvPr/>
        </p:nvSpPr>
        <p:spPr>
          <a:xfrm>
            <a:off x="2496000" y="3127568"/>
            <a:ext cx="58161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Po instalaci Pythonu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Python Shell</a:t>
            </a:r>
            <a:r>
              <a:rPr lang="cs-CZ" sz="1600" dirty="0"/>
              <a:t> → zadávám jednotlivé příkazy</a:t>
            </a:r>
            <a:br>
              <a:rPr lang="cs-CZ" sz="1600" dirty="0"/>
            </a:br>
            <a:r>
              <a:rPr lang="cs-CZ" sz="1600" b="1" dirty="0"/>
              <a:t>IDLE Editor</a:t>
            </a:r>
            <a:r>
              <a:rPr lang="cs-CZ" sz="1600" dirty="0"/>
              <a:t> → píšu a ukládám programy </a:t>
            </a:r>
            <a:r>
              <a:rPr lang="cs-CZ" sz="1600" dirty="0">
                <a:latin typeface="+mn-lt"/>
              </a:rPr>
              <a:t>.</a:t>
            </a:r>
            <a:r>
              <a:rPr lang="cs-CZ" sz="1600" dirty="0" err="1">
                <a:latin typeface="+mn-lt"/>
              </a:rPr>
              <a:t>py</a:t>
            </a:r>
            <a:r>
              <a:rPr lang="cs-CZ" sz="1600" dirty="0"/>
              <a:t> → spouštím pomocí </a:t>
            </a:r>
            <a:r>
              <a:rPr lang="cs-CZ" sz="1600" b="1" dirty="0"/>
              <a:t>F5</a:t>
            </a:r>
            <a:endParaRPr lang="cs-CZ" sz="1600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6EB2221-FE1E-558F-A007-FF82E5095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28"/>
          <a:stretch>
            <a:fillRect/>
          </a:stretch>
        </p:blipFill>
        <p:spPr>
          <a:xfrm>
            <a:off x="2496000" y="895200"/>
            <a:ext cx="7200000" cy="2182658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2E8CD201-3FBB-0F83-7397-6CE39973539D}"/>
              </a:ext>
            </a:extLst>
          </p:cNvPr>
          <p:cNvSpPr txBox="1"/>
          <p:nvPr/>
        </p:nvSpPr>
        <p:spPr>
          <a:xfrm>
            <a:off x="127000" y="3274421"/>
            <a:ext cx="2095500" cy="37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Jak se prostředí liší?</a:t>
            </a:r>
          </a:p>
        </p:txBody>
      </p:sp>
      <p:sp>
        <p:nvSpPr>
          <p:cNvPr id="11" name="Levá složená závorka 10">
            <a:extLst>
              <a:ext uri="{FF2B5EF4-FFF2-40B4-BE49-F238E27FC236}">
                <a16:creationId xmlns:a16="http://schemas.microsoft.com/office/drawing/2014/main" id="{266CEFC9-6BD4-CBBE-17E5-9ADA11DE589F}"/>
              </a:ext>
            </a:extLst>
          </p:cNvPr>
          <p:cNvSpPr/>
          <p:nvPr/>
        </p:nvSpPr>
        <p:spPr>
          <a:xfrm>
            <a:off x="2247900" y="317500"/>
            <a:ext cx="152400" cy="629920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934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73C10B8-4325-0E59-84C5-E76B349CE494}"/>
              </a:ext>
            </a:extLst>
          </p:cNvPr>
          <p:cNvSpPr txBox="1"/>
          <p:nvPr/>
        </p:nvSpPr>
        <p:spPr>
          <a:xfrm>
            <a:off x="387350" y="655018"/>
            <a:ext cx="6731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https://www.programiz.com/python-programming/online-compiler/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AD47454-64DE-2525-FAD4-1EE38B98D52F}"/>
              </a:ext>
            </a:extLst>
          </p:cNvPr>
          <p:cNvSpPr txBox="1"/>
          <p:nvPr/>
        </p:nvSpPr>
        <p:spPr>
          <a:xfrm>
            <a:off x="8515350" y="366011"/>
            <a:ext cx="319405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b="1" dirty="0"/>
              <a:t>Charakteristika Python Online – </a:t>
            </a:r>
            <a:r>
              <a:rPr lang="cs-CZ" sz="1200" b="1" dirty="0" err="1"/>
              <a:t>Programiz</a:t>
            </a:r>
            <a:endParaRPr lang="cs-CZ" sz="1200" b="1" dirty="0"/>
          </a:p>
          <a:p>
            <a:pPr>
              <a:buNone/>
            </a:pPr>
            <a:r>
              <a:rPr lang="cs-CZ" sz="1200" dirty="0" err="1">
                <a:hlinkClick r:id="rId2"/>
              </a:rPr>
              <a:t>Programiz</a:t>
            </a:r>
            <a:r>
              <a:rPr lang="cs-CZ" sz="1200" dirty="0">
                <a:hlinkClick r:id="rId2"/>
              </a:rPr>
              <a:t> – Online Python </a:t>
            </a:r>
            <a:r>
              <a:rPr lang="cs-CZ" sz="1200" dirty="0" err="1">
                <a:hlinkClick r:id="rId2"/>
              </a:rPr>
              <a:t>Compiler</a:t>
            </a:r>
            <a:r>
              <a:rPr lang="cs-CZ" sz="1200" dirty="0"/>
              <a:t> je </a:t>
            </a:r>
            <a:r>
              <a:rPr lang="cs-CZ" sz="1200" b="1" dirty="0"/>
              <a:t>online vývojové prostředí pro jazyk Python</a:t>
            </a:r>
            <a:r>
              <a:rPr lang="cs-CZ" sz="1200" dirty="0"/>
              <a:t>, které pracuje přímo ve webovém prohlížeči. Není tedy nutné Python ani vývojové prostředí instalovat do počítače. </a:t>
            </a:r>
          </a:p>
          <a:p>
            <a:pPr>
              <a:buNone/>
            </a:pPr>
            <a:r>
              <a:rPr lang="cs-CZ" sz="1200" dirty="0"/>
              <a:t>Charakteristika: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b="1" dirty="0"/>
              <a:t>spouští se ve webovém prohlížeči</a:t>
            </a:r>
            <a:r>
              <a:rPr lang="cs-CZ" sz="1200" dirty="0"/>
              <a:t>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umožňuje </a:t>
            </a:r>
            <a:r>
              <a:rPr lang="cs-CZ" sz="1200" b="1" dirty="0"/>
              <a:t>psát, upravovat a spouštět programy v Pythonu</a:t>
            </a:r>
            <a:r>
              <a:rPr lang="cs-CZ" sz="1200" dirty="0"/>
              <a:t>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program se zapisuje do </a:t>
            </a:r>
            <a:r>
              <a:rPr lang="cs-CZ" sz="1200" b="1" dirty="0"/>
              <a:t>editoru zdrojového kódu</a:t>
            </a:r>
            <a:r>
              <a:rPr lang="cs-CZ" sz="1200" dirty="0"/>
              <a:t>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po spuštění se </a:t>
            </a:r>
            <a:r>
              <a:rPr lang="cs-CZ" sz="1200" b="1" dirty="0"/>
              <a:t>výsledek programu zobrazí ve výstupním okně</a:t>
            </a:r>
            <a:r>
              <a:rPr lang="cs-CZ" sz="1200" dirty="0"/>
              <a:t>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je vhodný pro </a:t>
            </a:r>
            <a:r>
              <a:rPr lang="cs-CZ" sz="1200" b="1" dirty="0"/>
              <a:t>výuku a procvičování jednoduchých programů</a:t>
            </a:r>
            <a:r>
              <a:rPr lang="cs-CZ" sz="1200" dirty="0"/>
              <a:t>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výhodou je, že </a:t>
            </a:r>
            <a:r>
              <a:rPr lang="cs-CZ" sz="1200" b="1" dirty="0"/>
              <a:t>není nutná instalace Pythonu ani IDLE</a:t>
            </a:r>
            <a:r>
              <a:rPr lang="cs-CZ" sz="1200" dirty="0"/>
              <a:t>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pro práci je potřeba </a:t>
            </a:r>
            <a:r>
              <a:rPr lang="cs-CZ" sz="1200" b="1" dirty="0"/>
              <a:t>internetové připojení</a:t>
            </a:r>
            <a:r>
              <a:rPr lang="cs-CZ" sz="1200" dirty="0"/>
              <a:t>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19537B8B-B768-1112-A617-5DA2AAB08EC7}"/>
              </a:ext>
            </a:extLst>
          </p:cNvPr>
          <p:cNvSpPr txBox="1"/>
          <p:nvPr/>
        </p:nvSpPr>
        <p:spPr>
          <a:xfrm>
            <a:off x="8515350" y="4105714"/>
            <a:ext cx="311467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b="1" dirty="0"/>
              <a:t>Nevýhody:</a:t>
            </a:r>
            <a:endParaRPr lang="cs-CZ" sz="12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vyžaduje připojení k internetu,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na stránce se mohou zobrazovat </a:t>
            </a:r>
            <a:r>
              <a:rPr lang="cs-CZ" sz="1200" b="1" dirty="0"/>
              <a:t>reklamy</a:t>
            </a:r>
            <a:r>
              <a:rPr lang="cs-CZ" sz="1200" dirty="0"/>
              <a:t>, které mohou při výuce rušit,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1200" dirty="0"/>
              <a:t>proti plnohodnotnému Pythonu nainstalovanému v počítači má online prostředí určitá omezení.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A132F9D-95D9-824E-1FFB-CD2A3EFDDD1E}"/>
              </a:ext>
            </a:extLst>
          </p:cNvPr>
          <p:cNvSpPr txBox="1"/>
          <p:nvPr/>
        </p:nvSpPr>
        <p:spPr>
          <a:xfrm>
            <a:off x="387350" y="5508955"/>
            <a:ext cx="75882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b="1" dirty="0"/>
              <a:t>Python Online (</a:t>
            </a:r>
            <a:r>
              <a:rPr lang="cs-CZ" sz="1200" b="1" dirty="0" err="1"/>
              <a:t>Programiz</a:t>
            </a:r>
            <a:r>
              <a:rPr lang="cs-CZ" sz="1200" b="1" dirty="0"/>
              <a:t>) je webové prostředí, ve kterém můžeme zapisovat a spouštět programy v jazyce Python přímo v internetovém prohlížeči.</a:t>
            </a:r>
            <a:endParaRPr lang="cs-CZ" sz="1200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5446D3B4-E236-DE01-614A-2D0272421B28}"/>
              </a:ext>
            </a:extLst>
          </p:cNvPr>
          <p:cNvSpPr txBox="1"/>
          <p:nvPr/>
        </p:nvSpPr>
        <p:spPr>
          <a:xfrm>
            <a:off x="387350" y="181345"/>
            <a:ext cx="628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Python online – vývojové prostředí Pythonu v prohlížeči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1868DCA-F3ED-8F31-7431-77A73F64675B}"/>
              </a:ext>
            </a:extLst>
          </p:cNvPr>
          <p:cNvSpPr txBox="1"/>
          <p:nvPr/>
        </p:nvSpPr>
        <p:spPr>
          <a:xfrm>
            <a:off x="387350" y="5970620"/>
            <a:ext cx="11226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Uložení programu:</a:t>
            </a:r>
            <a:r>
              <a:rPr lang="cs-CZ" sz="1400" dirty="0"/>
              <a:t> Zdrojový kód můžeme uložit online nebo zkopírovat a uložit do počítače jako soubor </a:t>
            </a:r>
            <a:r>
              <a:rPr lang="cs-CZ" sz="1400" b="1" dirty="0">
                <a:latin typeface="+mn-lt"/>
              </a:rPr>
              <a:t>.</a:t>
            </a:r>
            <a:r>
              <a:rPr lang="cs-CZ" sz="1400" b="1" dirty="0" err="1">
                <a:latin typeface="+mn-lt"/>
              </a:rPr>
              <a:t>py</a:t>
            </a:r>
            <a:r>
              <a:rPr lang="cs-CZ" sz="1400" dirty="0"/>
              <a:t>.</a:t>
            </a:r>
          </a:p>
          <a:p>
            <a:pPr>
              <a:buNone/>
            </a:pPr>
            <a:r>
              <a:rPr lang="cs-CZ" sz="1400" dirty="0"/>
              <a:t>Důležité je, že </a:t>
            </a:r>
            <a:r>
              <a:rPr lang="cs-CZ" sz="1400" b="1" dirty="0"/>
              <a:t>program napsaný v online editoru není automaticky trvale uložen</a:t>
            </a:r>
            <a:r>
              <a:rPr lang="cs-CZ" sz="1400" dirty="0"/>
              <a:t>. Před zavřením stránky je proto vhodné ověřit, zda byl skutečně uložen.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5D43E59-5DC0-B94D-8329-F583B767A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1214850"/>
            <a:ext cx="7381811" cy="415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604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135" y="285135"/>
            <a:ext cx="3436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Získání správce instalací Pythonu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B2ADBD2-C9CE-D82A-7A15-E7FF71F623A7}"/>
              </a:ext>
            </a:extLst>
          </p:cNvPr>
          <p:cNvSpPr txBox="1"/>
          <p:nvPr/>
        </p:nvSpPr>
        <p:spPr>
          <a:xfrm>
            <a:off x="285134" y="639659"/>
            <a:ext cx="11450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Chceme-li psát a spouštět programy přímo na svém počítači, je nutné nainstalovat Python.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A107A9B-59F6-3895-0B94-8BA68DC9FA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1" r="45286" b="30823"/>
          <a:stretch>
            <a:fillRect/>
          </a:stretch>
        </p:blipFill>
        <p:spPr>
          <a:xfrm>
            <a:off x="759374" y="2446242"/>
            <a:ext cx="4381170" cy="360048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5E2FA83-C24B-BCE1-9FB6-8F8D20DFDD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643" y="2443539"/>
            <a:ext cx="5649040" cy="3600487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42D78026-4280-6B0D-3575-1FA4E24CC2CB}"/>
              </a:ext>
            </a:extLst>
          </p:cNvPr>
          <p:cNvSpPr txBox="1"/>
          <p:nvPr/>
        </p:nvSpPr>
        <p:spPr>
          <a:xfrm>
            <a:off x="3079666" y="1018224"/>
            <a:ext cx="58611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Python </a:t>
            </a:r>
            <a:r>
              <a:rPr lang="cs-CZ" dirty="0" err="1"/>
              <a:t>Install</a:t>
            </a:r>
            <a:r>
              <a:rPr lang="cs-CZ" dirty="0"/>
              <a:t> Manager umožňuje nainstalovat a spravovat Python. Získáme jej jedním ze dvou způsobů: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67E14D1-3FC2-C53E-3E0A-591077ADB402}"/>
              </a:ext>
            </a:extLst>
          </p:cNvPr>
          <p:cNvSpPr txBox="1"/>
          <p:nvPr/>
        </p:nvSpPr>
        <p:spPr>
          <a:xfrm>
            <a:off x="174981" y="1790678"/>
            <a:ext cx="5549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webu python.org: </a:t>
            </a:r>
            <a:r>
              <a:rPr lang="cs-CZ" dirty="0">
                <a:hlinkClick r:id="rId4"/>
              </a:rPr>
              <a:t>https://www.python.org/downloads/</a:t>
            </a:r>
            <a:endParaRPr lang="cs-CZ" dirty="0"/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DCCA7C1D-51B7-E92B-BD15-2E6FCDF82547}"/>
              </a:ext>
            </a:extLst>
          </p:cNvPr>
          <p:cNvSpPr txBox="1"/>
          <p:nvPr/>
        </p:nvSpPr>
        <p:spPr>
          <a:xfrm>
            <a:off x="1439530" y="6388199"/>
            <a:ext cx="931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Nejprve nainstalujeme Python </a:t>
            </a:r>
            <a:r>
              <a:rPr lang="cs-CZ" dirty="0" err="1"/>
              <a:t>Install</a:t>
            </a:r>
            <a:r>
              <a:rPr lang="cs-CZ" dirty="0"/>
              <a:t> Manager. Pomocí něj potom nainstalujeme samotný Python.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85ACFA11-7C03-3283-317E-8E85DAAB4D4C}"/>
              </a:ext>
            </a:extLst>
          </p:cNvPr>
          <p:cNvSpPr txBox="1"/>
          <p:nvPr/>
        </p:nvSpPr>
        <p:spPr>
          <a:xfrm>
            <a:off x="8176514" y="1787975"/>
            <a:ext cx="1881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Microsoft </a:t>
            </a:r>
            <a:r>
              <a:rPr lang="cs-CZ" dirty="0" err="1"/>
              <a:t>Store</a:t>
            </a:r>
            <a:endParaRPr lang="cs-CZ" dirty="0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99997EB2-9D7D-130C-8467-814A8DDF5EBB}"/>
              </a:ext>
            </a:extLst>
          </p:cNvPr>
          <p:cNvSpPr/>
          <p:nvPr/>
        </p:nvSpPr>
        <p:spPr>
          <a:xfrm>
            <a:off x="7673011" y="3196424"/>
            <a:ext cx="2027583" cy="2941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16866A34-EC36-F2CE-555B-7CB172A66E04}"/>
              </a:ext>
            </a:extLst>
          </p:cNvPr>
          <p:cNvSpPr txBox="1"/>
          <p:nvPr/>
        </p:nvSpPr>
        <p:spPr>
          <a:xfrm>
            <a:off x="10234556" y="3196424"/>
            <a:ext cx="1500808" cy="5539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sz="1000" dirty="0"/>
              <a:t>Vyberte Python </a:t>
            </a:r>
            <a:r>
              <a:rPr lang="cs-CZ" sz="1000" dirty="0" err="1"/>
              <a:t>Install</a:t>
            </a:r>
            <a:r>
              <a:rPr lang="cs-CZ" sz="1000" dirty="0"/>
              <a:t> Manager od Python Software </a:t>
            </a:r>
            <a:r>
              <a:rPr lang="cs-CZ" sz="1000" dirty="0" err="1"/>
              <a:t>Foundation</a:t>
            </a:r>
            <a:endParaRPr lang="cs-CZ" sz="1000" dirty="0"/>
          </a:p>
        </p:txBody>
      </p: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41868B00-6CCB-870C-9E41-FC9219D1749E}"/>
              </a:ext>
            </a:extLst>
          </p:cNvPr>
          <p:cNvCxnSpPr>
            <a:stCxn id="29" idx="1"/>
            <a:endCxn id="27" idx="6"/>
          </p:cNvCxnSpPr>
          <p:nvPr/>
        </p:nvCxnSpPr>
        <p:spPr>
          <a:xfrm flipH="1" flipV="1">
            <a:off x="9700594" y="3343524"/>
            <a:ext cx="533962" cy="12989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951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4036" y="304800"/>
            <a:ext cx="1246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Spuštění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14035" y="786535"/>
            <a:ext cx="1150850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Příkaz ke spuštění Pythonu z příkazového řádku závisí na použitém operačním systému.</a:t>
            </a:r>
          </a:p>
          <a:p>
            <a:endParaRPr lang="cs-CZ" sz="800" dirty="0"/>
          </a:p>
          <a:p>
            <a:r>
              <a:rPr lang="cs-CZ" dirty="0"/>
              <a:t>V systému Windows se spustíme Python příkazem</a:t>
            </a:r>
            <a:endParaRPr lang="cs-CZ" sz="800" dirty="0"/>
          </a:p>
          <a:p>
            <a:pPr algn="ctr"/>
            <a:r>
              <a:rPr lang="cs-CZ" sz="3200" dirty="0" err="1"/>
              <a:t>py</a:t>
            </a:r>
            <a:r>
              <a:rPr lang="cs-CZ" sz="3200" dirty="0"/>
              <a:t>  nebo python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14035" y="2006228"/>
            <a:ext cx="11508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Zadáním příkazu ke spuštění Pythonu bez dalších argumentů, spustíme </a:t>
            </a:r>
            <a:r>
              <a:rPr lang="cs-CZ" b="1" dirty="0"/>
              <a:t>řádkový interpret </a:t>
            </a:r>
            <a:r>
              <a:rPr lang="cs-CZ" dirty="0"/>
              <a:t>– DÁLE JEN INTERPRET.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1111" t="5953" r="70984" b="41904"/>
          <a:stretch/>
        </p:blipFill>
        <p:spPr>
          <a:xfrm>
            <a:off x="314035" y="2744892"/>
            <a:ext cx="7536458" cy="3960708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8212" y="2375560"/>
            <a:ext cx="3990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interpretu po spuštění příkazem </a:t>
            </a:r>
            <a:r>
              <a:rPr lang="cs-CZ" dirty="0" err="1"/>
              <a:t>py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470C462-28B9-5990-AC2E-AC0D52617ED6}"/>
              </a:ext>
            </a:extLst>
          </p:cNvPr>
          <p:cNvSpPr txBox="1"/>
          <p:nvPr/>
        </p:nvSpPr>
        <p:spPr>
          <a:xfrm>
            <a:off x="7927288" y="2744892"/>
            <a:ext cx="39506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Prostředí řádkového interpretu je bílé písmo na černém pozadí. Barva písma se mění. </a:t>
            </a:r>
          </a:p>
          <a:p>
            <a:endParaRPr lang="cs-CZ" dirty="0"/>
          </a:p>
          <a:p>
            <a:r>
              <a:rPr lang="cs-CZ" dirty="0"/>
              <a:t>Toto prostředí je „prý“ u programátorů oblíbené protože nenamáhá oči. </a:t>
            </a:r>
          </a:p>
          <a:p>
            <a:endParaRPr lang="cs-CZ" dirty="0"/>
          </a:p>
          <a:p>
            <a:r>
              <a:rPr lang="cs-CZ" dirty="0"/>
              <a:t>Příkazy se zapisují za tzv. prompt (výzvu)</a:t>
            </a:r>
          </a:p>
          <a:p>
            <a:pPr algn="ctr"/>
            <a:r>
              <a:rPr lang="cs-CZ" dirty="0"/>
              <a:t> - viz následující snímek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1758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273" y="286327"/>
            <a:ext cx="408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Interpret spuštěný příkazem </a:t>
            </a:r>
            <a:r>
              <a:rPr lang="cs-CZ" b="1" dirty="0" err="1"/>
              <a:t>py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8690" y="1595065"/>
            <a:ext cx="1154545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Prompt, neboli výzvu tvoří čtveřice znaků</a:t>
            </a:r>
          </a:p>
          <a:p>
            <a:pPr algn="ctr"/>
            <a:r>
              <a:rPr lang="cs-CZ" sz="4400" dirty="0"/>
              <a:t>„&gt;&gt;&gt; „</a:t>
            </a:r>
          </a:p>
          <a:p>
            <a:pPr marL="285750" indent="-285750">
              <a:buFontTx/>
              <a:buChar char="-"/>
            </a:pPr>
            <a:r>
              <a:rPr lang="cs-CZ" dirty="0"/>
              <a:t>tři „</a:t>
            </a:r>
            <a:r>
              <a:rPr lang="cs-CZ" dirty="0" err="1"/>
              <a:t>většítka</a:t>
            </a:r>
            <a:r>
              <a:rPr lang="cs-CZ" dirty="0"/>
              <a:t>“ následované mezerou.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r>
              <a:rPr lang="cs-CZ" dirty="0"/>
              <a:t>Interpret zadaný řádek zpracuje a jestliže je zadán celý příkaz, příkaz provede a na další řádek vypíše výsledek.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272" y="679670"/>
            <a:ext cx="11656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Interpret</a:t>
            </a:r>
            <a:r>
              <a:rPr lang="cs-CZ" dirty="0"/>
              <a:t> je program, který přímo vykonává jednotlivé příkazy Pythonu. Příkazy zapsané za prompt (výzvu) se vykonávají ihned po stisku klávesy Enter                 .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CAD12C15-8025-2DAF-6711-F886947E566B}"/>
              </a:ext>
            </a:extLst>
          </p:cNvPr>
          <p:cNvGrpSpPr/>
          <p:nvPr/>
        </p:nvGrpSpPr>
        <p:grpSpPr>
          <a:xfrm>
            <a:off x="4962922" y="4448695"/>
            <a:ext cx="2266155" cy="1200329"/>
            <a:chOff x="4962922" y="4671433"/>
            <a:chExt cx="2266155" cy="1200329"/>
          </a:xfrm>
        </p:grpSpPr>
        <p:sp>
          <p:nvSpPr>
            <p:cNvPr id="5" name="Obdélník 4"/>
            <p:cNvSpPr/>
            <p:nvPr/>
          </p:nvSpPr>
          <p:spPr>
            <a:xfrm>
              <a:off x="4962922" y="4671433"/>
              <a:ext cx="1846468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dirty="0"/>
                <a:t>&gt;&gt;&gt; 2 + 3 </a:t>
              </a:r>
              <a:endParaRPr lang="cs-CZ" dirty="0"/>
            </a:p>
            <a:p>
              <a:r>
                <a:rPr lang="es-ES" dirty="0"/>
                <a:t>5 </a:t>
              </a:r>
              <a:endParaRPr lang="cs-CZ" dirty="0"/>
            </a:p>
            <a:p>
              <a:r>
                <a:rPr lang="es-ES" dirty="0"/>
                <a:t>&gt;&gt;&gt; print("Ahoj") </a:t>
              </a:r>
              <a:endParaRPr lang="cs-CZ" dirty="0"/>
            </a:p>
            <a:p>
              <a:r>
                <a:rPr lang="es-ES" dirty="0"/>
                <a:t>Ahoj</a:t>
              </a:r>
              <a:endParaRPr lang="cs-CZ" dirty="0"/>
            </a:p>
          </p:txBody>
        </p:sp>
        <p:sp>
          <p:nvSpPr>
            <p:cNvPr id="6" name="Ohnutá šipka 5"/>
            <p:cNvSpPr/>
            <p:nvPr/>
          </p:nvSpPr>
          <p:spPr>
            <a:xfrm rot="10625682">
              <a:off x="6601572" y="4707266"/>
              <a:ext cx="415636" cy="170398"/>
            </a:xfrm>
            <a:prstGeom prst="bentArrow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" name="Ohnutá šipka 6"/>
            <p:cNvSpPr/>
            <p:nvPr/>
          </p:nvSpPr>
          <p:spPr>
            <a:xfrm rot="10625682">
              <a:off x="6813441" y="5294726"/>
              <a:ext cx="415636" cy="170398"/>
            </a:xfrm>
            <a:prstGeom prst="bentArrow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8" name="Ohnutá šipka 5">
            <a:extLst>
              <a:ext uri="{FF2B5EF4-FFF2-40B4-BE49-F238E27FC236}">
                <a16:creationId xmlns:a16="http://schemas.microsoft.com/office/drawing/2014/main" id="{8B44737C-3DDC-2CB7-A8D2-CAECB3A2B4CA}"/>
              </a:ext>
            </a:extLst>
          </p:cNvPr>
          <p:cNvSpPr/>
          <p:nvPr/>
        </p:nvSpPr>
        <p:spPr>
          <a:xfrm rot="10625682">
            <a:off x="3295663" y="1056845"/>
            <a:ext cx="415636" cy="170398"/>
          </a:xfrm>
          <a:prstGeom prst="bentArrow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037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440778" y="4255587"/>
            <a:ext cx="1582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interpretu – bez černého pozadí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43725374-82D3-89E5-927E-8547A4015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46" b="31923"/>
          <a:stretch>
            <a:fillRect/>
          </a:stretch>
        </p:blipFill>
        <p:spPr>
          <a:xfrm>
            <a:off x="2344222" y="3484841"/>
            <a:ext cx="7503556" cy="3260036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9677EE95-BFE9-1CC8-8118-3DB2B15C1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12" b="36580"/>
          <a:stretch>
            <a:fillRect/>
          </a:stretch>
        </p:blipFill>
        <p:spPr>
          <a:xfrm>
            <a:off x="2344222" y="291858"/>
            <a:ext cx="7221417" cy="3081301"/>
          </a:xfrm>
          <a:prstGeom prst="rect">
            <a:avLst/>
          </a:prstGeom>
        </p:spPr>
      </p:pic>
      <p:sp>
        <p:nvSpPr>
          <p:cNvPr id="2" name="Šipka: zahnutá doprava 1">
            <a:extLst>
              <a:ext uri="{FF2B5EF4-FFF2-40B4-BE49-F238E27FC236}">
                <a16:creationId xmlns:a16="http://schemas.microsoft.com/office/drawing/2014/main" id="{1B925E2A-FFFE-2308-4F4D-0CF86C0E969C}"/>
              </a:ext>
            </a:extLst>
          </p:cNvPr>
          <p:cNvSpPr/>
          <p:nvPr/>
        </p:nvSpPr>
        <p:spPr>
          <a:xfrm>
            <a:off x="1651000" y="2349500"/>
            <a:ext cx="642422" cy="1739900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030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38E23B5F-A4C7-17F3-250C-053B29A86AAF}"/>
              </a:ext>
            </a:extLst>
          </p:cNvPr>
          <p:cNvSpPr txBox="1"/>
          <p:nvPr/>
        </p:nvSpPr>
        <p:spPr>
          <a:xfrm>
            <a:off x="152400" y="135792"/>
            <a:ext cx="3716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Výhody a nevýhody okna interpretu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8E831F1-1451-D8FC-2EDF-40B5CA9B6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98" y="683462"/>
            <a:ext cx="5732585" cy="5724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Výhody interpretu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Příkaz se provede okamžitě po stisknutí klávesy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Enter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Výsledek se zobrazí ihned.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vhodný k prvnímu seznamování s Pythonem.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rychle zkoušet jednoduché příkazy: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print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("Ahoj")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Hodí se pro jednoduché výpočty: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 * 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Pomáhá ověřit, jak určitý příkaz nebo funkce funguje.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Není nutné nejprve vytvářet a ukládat soubor.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FCE033C-4C04-C7E4-DC7A-D8B896A94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0462" y="544963"/>
            <a:ext cx="5732585" cy="455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Nevýhody interpretu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Zadané příkazy se automaticky neukládají do programového souboru.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Není vhodný pro vytváření delších programů.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Oprava dříve zadaného příkazu je méně pohodlná.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Víceřádkové konstrukce, například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if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for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nebo </a:t>
            </a:r>
            <a:r>
              <a:rPr kumimoji="0" lang="cs-CZ" altLang="cs-CZ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while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se zadávají obtížněji.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správně dodržovat odsazení.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zavření okna se dosavadní práce zpravidla ztratí.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Interpret neposkytuje tolik nástrojů pro úpravu programu jako editor.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DAA83BB-1429-4A63-5679-6F69A8F34116}"/>
              </a:ext>
            </a:extLst>
          </p:cNvPr>
          <p:cNvSpPr txBox="1"/>
          <p:nvPr/>
        </p:nvSpPr>
        <p:spPr>
          <a:xfrm>
            <a:off x="6330462" y="5389707"/>
            <a:ext cx="54864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Interpret je vhodný pro rychlé vyzkoušení jednotlivých příkazů. Pro tvorbu, opravy a ukládání delších programů je vhodnější editor, například IDLE.</a:t>
            </a:r>
          </a:p>
        </p:txBody>
      </p:sp>
    </p:spTree>
    <p:extLst>
      <p:ext uri="{BB962C8B-B14F-4D97-AF65-F5344CB8AC3E}">
        <p14:creationId xmlns:p14="http://schemas.microsoft.com/office/powerpoint/2010/main" val="399984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5636" y="286327"/>
            <a:ext cx="2096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prostředí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5632" y="1434926"/>
            <a:ext cx="114161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Vývojové prostředí (IDE – </a:t>
            </a:r>
            <a:r>
              <a:rPr lang="cs-CZ" b="1" dirty="0" err="1"/>
              <a:t>Integrated</a:t>
            </a:r>
            <a:r>
              <a:rPr lang="cs-CZ" b="1" dirty="0"/>
              <a:t> </a:t>
            </a:r>
            <a:r>
              <a:rPr lang="cs-CZ" b="1" dirty="0" err="1"/>
              <a:t>Development</a:t>
            </a:r>
            <a:r>
              <a:rPr lang="cs-CZ" b="1" dirty="0"/>
              <a:t> </a:t>
            </a:r>
            <a:r>
              <a:rPr lang="cs-CZ" b="1" dirty="0" err="1"/>
              <a:t>Environment</a:t>
            </a:r>
            <a:r>
              <a:rPr lang="cs-CZ" b="1" dirty="0"/>
              <a:t> – integrované vývojové prostředí)</a:t>
            </a:r>
            <a:r>
              <a:rPr lang="cs-CZ" dirty="0"/>
              <a:t> je program, který usnadňuje tvorbu, spouštění a ladění programů v Pythonu.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5636" y="655659"/>
            <a:ext cx="113145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Interpret je vhodný pro krátké pokusy. Nevýhodou je, že příkazy zadané přímo v interaktivním interpretu se po jeho ukončení neuloží. Pro tvorbu programů s možností jejich uložení je tzv. vývojové prostředí.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/>
          <a:srcRect l="57230" t="32196" r="3255" b="21077"/>
          <a:stretch/>
        </p:blipFill>
        <p:spPr>
          <a:xfrm>
            <a:off x="6382682" y="2404422"/>
            <a:ext cx="4311930" cy="2869662"/>
          </a:xfrm>
          <a:prstGeom prst="rect">
            <a:avLst/>
          </a:prstGeom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082800" y="5860534"/>
            <a:ext cx="8026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Programátor → IDE → soubor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Arial Unicode MS"/>
              </a:rPr>
              <a:t>program.py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</a:rPr>
              <a:t> → interpret Pythonu → výsledek </a:t>
            </a: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235730D1-243F-D29D-F185-60E71D5495BE}"/>
              </a:ext>
            </a:extLst>
          </p:cNvPr>
          <p:cNvSpPr txBox="1"/>
          <p:nvPr/>
        </p:nvSpPr>
        <p:spPr>
          <a:xfrm>
            <a:off x="415633" y="2328687"/>
            <a:ext cx="568036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prostředí (IDE)</a:t>
            </a:r>
          </a:p>
          <a:p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Psaní celého programu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Program spouštíme například klávesou F5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Program lze opakovaně spouštět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/>
              <a:t>Program lze uložit jako soubor xxxx.py</a:t>
            </a: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Kód lze snadno upravovat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Vhodný pro delší programy</a:t>
            </a:r>
          </a:p>
        </p:txBody>
      </p:sp>
    </p:spTree>
    <p:extLst>
      <p:ext uri="{BB962C8B-B14F-4D97-AF65-F5344CB8AC3E}">
        <p14:creationId xmlns:p14="http://schemas.microsoft.com/office/powerpoint/2010/main" val="1893369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4036" y="323273"/>
            <a:ext cx="275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Vývojové prostředí IDLE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15636" y="775855"/>
            <a:ext cx="113699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Součástí standardní instalace Pythonu je vývojové prostředí IDLE – </a:t>
            </a:r>
            <a:r>
              <a:rPr lang="cs-CZ" dirty="0" err="1"/>
              <a:t>Integrated</a:t>
            </a:r>
            <a:r>
              <a:rPr lang="cs-CZ" dirty="0"/>
              <a:t> </a:t>
            </a:r>
            <a:r>
              <a:rPr lang="cs-CZ" dirty="0" err="1"/>
              <a:t>Development</a:t>
            </a:r>
            <a:r>
              <a:rPr lang="cs-CZ" dirty="0"/>
              <a:t> and </a:t>
            </a:r>
            <a:r>
              <a:rPr lang="cs-CZ" dirty="0" err="1"/>
              <a:t>Learning</a:t>
            </a:r>
            <a:r>
              <a:rPr lang="cs-CZ" dirty="0"/>
              <a:t> </a:t>
            </a:r>
            <a:r>
              <a:rPr lang="cs-CZ" dirty="0" err="1"/>
              <a:t>Environment</a:t>
            </a:r>
            <a:endParaRPr lang="cs-CZ" dirty="0"/>
          </a:p>
          <a:p>
            <a:endParaRPr lang="cs-CZ" sz="800" dirty="0"/>
          </a:p>
          <a:p>
            <a:pPr algn="ctr"/>
            <a:r>
              <a:rPr lang="cs-CZ" b="1" dirty="0"/>
              <a:t>Integrované vývojové a vzdělávací prostředí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15636" y="180109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Spuštění prostředí IDLE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63418" y="2410691"/>
            <a:ext cx="9448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Prostředí IDLE spustíme ve Windows příkazem</a:t>
            </a:r>
          </a:p>
          <a:p>
            <a:pPr algn="ctr"/>
            <a:r>
              <a:rPr lang="cs-CZ" sz="2400" b="1" dirty="0" err="1"/>
              <a:t>pyw</a:t>
            </a:r>
            <a:r>
              <a:rPr lang="cs-CZ" sz="2400" b="1" dirty="0"/>
              <a:t> –m </a:t>
            </a:r>
            <a:r>
              <a:rPr lang="cs-CZ" sz="2400" b="1" dirty="0" err="1"/>
              <a:t>idlelib.idle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2960254" y="3389624"/>
            <a:ext cx="62807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pyw</a:t>
            </a:r>
            <a:r>
              <a:rPr lang="cs-CZ" dirty="0"/>
              <a:t>      -m      </a:t>
            </a:r>
            <a:r>
              <a:rPr lang="cs-CZ" dirty="0" err="1"/>
              <a:t>idlelib.idle</a:t>
            </a:r>
            <a:endParaRPr lang="cs-CZ" dirty="0"/>
          </a:p>
          <a:p>
            <a:r>
              <a:rPr lang="cs-CZ" dirty="0"/>
              <a:t> │        │          │</a:t>
            </a:r>
          </a:p>
          <a:p>
            <a:r>
              <a:rPr lang="cs-CZ" dirty="0"/>
              <a:t> │        │          └── modul IDLE</a:t>
            </a:r>
          </a:p>
          <a:p>
            <a:r>
              <a:rPr lang="cs-CZ" dirty="0"/>
              <a:t> │        └───────────── spusť modul jako program</a:t>
            </a:r>
          </a:p>
          <a:p>
            <a:r>
              <a:rPr lang="cs-CZ" dirty="0"/>
              <a:t> └────────────────────── spusť Python bez konzolového okna</a:t>
            </a:r>
          </a:p>
        </p:txBody>
      </p:sp>
    </p:spTree>
    <p:extLst>
      <p:ext uri="{BB962C8B-B14F-4D97-AF65-F5344CB8AC3E}">
        <p14:creationId xmlns:p14="http://schemas.microsoft.com/office/powerpoint/2010/main" val="2930023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625EE8D9-2C25-031E-8717-B18E1C2B346A}"/>
              </a:ext>
            </a:extLst>
          </p:cNvPr>
          <p:cNvSpPr txBox="1"/>
          <p:nvPr/>
        </p:nvSpPr>
        <p:spPr>
          <a:xfrm>
            <a:off x="222637" y="310101"/>
            <a:ext cx="11746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Prostředí IDLE je </a:t>
            </a:r>
            <a:r>
              <a:rPr lang="cs-CZ" b="1" dirty="0" err="1"/>
              <a:t>multiokenní</a:t>
            </a:r>
            <a:r>
              <a:rPr lang="cs-CZ" b="1" dirty="0"/>
              <a:t>, tj. okna mohou pracovat v jednom ze dvou režimů: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8EC5E6A-B9A5-007E-C12A-83D43D8ADAE3}"/>
              </a:ext>
            </a:extLst>
          </p:cNvPr>
          <p:cNvSpPr txBox="1"/>
          <p:nvPr/>
        </p:nvSpPr>
        <p:spPr>
          <a:xfrm>
            <a:off x="222637" y="679433"/>
            <a:ext cx="547049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1600" dirty="0"/>
              <a:t>Interaktivní režim – okno IDLE Shell</a:t>
            </a:r>
          </a:p>
          <a:p>
            <a:r>
              <a:rPr lang="cs-CZ" sz="1600" dirty="0"/>
              <a:t>V tomto režimu komunikuje uživatel přímo s interpretem jazyka Python. Uživatel zadává příkazy, které jsou interpretem ihned prováděny. Záznam aktuální seance lze uložit do souboru:</a:t>
            </a:r>
          </a:p>
          <a:p>
            <a:pPr algn="ctr"/>
            <a:r>
              <a:rPr lang="cs-CZ" sz="1600" b="1" dirty="0" err="1"/>
              <a:t>File</a:t>
            </a:r>
            <a:r>
              <a:rPr lang="cs-CZ" sz="1600" b="1" dirty="0"/>
              <a:t> – </a:t>
            </a:r>
            <a:r>
              <a:rPr lang="cs-CZ" sz="1600" b="1" dirty="0" err="1"/>
              <a:t>Save</a:t>
            </a:r>
            <a:r>
              <a:rPr lang="cs-CZ" sz="1600" b="1" dirty="0"/>
              <a:t> nebo </a:t>
            </a:r>
            <a:r>
              <a:rPr lang="cs-CZ" sz="1600" b="1" dirty="0" err="1"/>
              <a:t>Save</a:t>
            </a:r>
            <a:r>
              <a:rPr lang="cs-CZ" sz="1600" b="1" dirty="0"/>
              <a:t> AS …</a:t>
            </a:r>
          </a:p>
          <a:p>
            <a:r>
              <a:rPr lang="cs-CZ" sz="1600" dirty="0"/>
              <a:t>Záznam seance není zdrojovým souborem – obsahuje kromě zadávaných příkazů i odpovědi a následné výzvy „&gt;&gt;&gt; „. Proto je vhodné při ukládání volit jinou příponu než .</a:t>
            </a:r>
            <a:r>
              <a:rPr lang="cs-CZ" sz="1600" dirty="0" err="1"/>
              <a:t>py</a:t>
            </a:r>
            <a:r>
              <a:rPr lang="cs-CZ" sz="1600" dirty="0"/>
              <a:t>, například .</a:t>
            </a:r>
            <a:r>
              <a:rPr lang="cs-CZ" sz="1600" dirty="0" err="1"/>
              <a:t>txt</a:t>
            </a:r>
            <a:r>
              <a:rPr lang="cs-CZ" sz="1600" dirty="0"/>
              <a:t>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97F13F4-601C-E013-07F5-B8FFEA6C86D0}"/>
              </a:ext>
            </a:extLst>
          </p:cNvPr>
          <p:cNvSpPr txBox="1"/>
          <p:nvPr/>
        </p:nvSpPr>
        <p:spPr>
          <a:xfrm>
            <a:off x="5794244" y="679433"/>
            <a:ext cx="61569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/>
              <a:t>Psaní programu – editační okno IDLE</a:t>
            </a:r>
          </a:p>
          <a:p>
            <a:r>
              <a:rPr lang="cs-CZ" dirty="0"/>
              <a:t>V editačním okně píšeme a upravujeme program, který se skládá z více příkazů. Okno otevřeme v nabídce </a:t>
            </a:r>
            <a:r>
              <a:rPr lang="cs-CZ" b="1" dirty="0" err="1"/>
              <a:t>File</a:t>
            </a:r>
            <a:r>
              <a:rPr lang="cs-CZ" b="1" dirty="0"/>
              <a:t> → New </a:t>
            </a:r>
            <a:r>
              <a:rPr lang="cs-CZ" b="1" dirty="0" err="1"/>
              <a:t>File</a:t>
            </a:r>
            <a:r>
              <a:rPr lang="cs-CZ" dirty="0"/>
              <a:t> v okně IDLE Shell nebo klávesovou zkratkou </a:t>
            </a:r>
            <a:r>
              <a:rPr lang="cs-CZ" b="1" dirty="0" err="1"/>
              <a:t>Ctrl+N</a:t>
            </a:r>
            <a:r>
              <a:rPr lang="cs-CZ" dirty="0"/>
              <a:t>.</a:t>
            </a:r>
          </a:p>
          <a:p>
            <a:r>
              <a:rPr lang="cs-CZ" dirty="0"/>
              <a:t>Hotový program uložíme do souboru s příponou </a:t>
            </a:r>
            <a:r>
              <a:rPr lang="cs-CZ" b="1" dirty="0"/>
              <a:t>.</a:t>
            </a:r>
            <a:r>
              <a:rPr lang="cs-CZ" b="1" dirty="0" err="1"/>
              <a:t>py</a:t>
            </a:r>
            <a:r>
              <a:rPr lang="cs-CZ" dirty="0"/>
              <a:t> pomocí </a:t>
            </a:r>
            <a:r>
              <a:rPr lang="cs-CZ" b="1" dirty="0" err="1"/>
              <a:t>File</a:t>
            </a:r>
            <a:r>
              <a:rPr lang="cs-CZ" b="1" dirty="0"/>
              <a:t> → </a:t>
            </a:r>
            <a:r>
              <a:rPr lang="cs-CZ" b="1" dirty="0" err="1"/>
              <a:t>Save</a:t>
            </a:r>
            <a:r>
              <a:rPr lang="cs-CZ" dirty="0"/>
              <a:t>. Poté jej v editačním okně spustíme klávesou </a:t>
            </a:r>
            <a:r>
              <a:rPr lang="cs-CZ" b="1" dirty="0"/>
              <a:t>F5</a:t>
            </a:r>
            <a:r>
              <a:rPr lang="cs-CZ" dirty="0"/>
              <a:t>. Výsledek programu se zobrazí v okně </a:t>
            </a:r>
            <a:r>
              <a:rPr lang="cs-CZ" b="1" dirty="0"/>
              <a:t>IDLE Shell</a:t>
            </a:r>
            <a:r>
              <a:rPr lang="cs-CZ" dirty="0"/>
              <a:t>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2569DAC4-1C0F-4ECC-8E3F-240DE70A1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2449" y="3913866"/>
            <a:ext cx="2520000" cy="2697570"/>
          </a:xfrm>
          <a:prstGeom prst="rect">
            <a:avLst/>
          </a:prstGeom>
        </p:spPr>
      </p:pic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D26C9F5A-8069-1806-8C42-2C01121B4965}"/>
              </a:ext>
            </a:extLst>
          </p:cNvPr>
          <p:cNvCxnSpPr>
            <a:cxnSpLocks/>
          </p:cNvCxnSpPr>
          <p:nvPr/>
        </p:nvCxnSpPr>
        <p:spPr>
          <a:xfrm>
            <a:off x="6202017" y="3228230"/>
            <a:ext cx="1316368" cy="8230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D7F66261-1F05-8230-3D33-C1776ED98D65}"/>
              </a:ext>
            </a:extLst>
          </p:cNvPr>
          <p:cNvCxnSpPr>
            <a:cxnSpLocks/>
          </p:cNvCxnSpPr>
          <p:nvPr/>
        </p:nvCxnSpPr>
        <p:spPr>
          <a:xfrm>
            <a:off x="657091" y="3512808"/>
            <a:ext cx="1402297" cy="5385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Obrázek 22">
            <a:extLst>
              <a:ext uri="{FF2B5EF4-FFF2-40B4-BE49-F238E27FC236}">
                <a16:creationId xmlns:a16="http://schemas.microsoft.com/office/drawing/2014/main" id="{C618B656-892F-B985-B644-FB9AA110B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4288" y="3913866"/>
            <a:ext cx="2520000" cy="2566469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EE4043F4-43D2-8F75-7397-BAFB4DAC5E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2296"/>
          <a:stretch>
            <a:fillRect/>
          </a:stretch>
        </p:blipFill>
        <p:spPr>
          <a:xfrm>
            <a:off x="222637" y="2741536"/>
            <a:ext cx="4592695" cy="828072"/>
          </a:xfrm>
          <a:prstGeom prst="rect">
            <a:avLst/>
          </a:prstGeom>
        </p:spPr>
      </p:pic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CF18E212-DBB4-81BF-51CB-648B2682C70A}"/>
              </a:ext>
            </a:extLst>
          </p:cNvPr>
          <p:cNvCxnSpPr/>
          <p:nvPr/>
        </p:nvCxnSpPr>
        <p:spPr>
          <a:xfrm flipH="1" flipV="1">
            <a:off x="2324177" y="4340361"/>
            <a:ext cx="389614" cy="166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>
            <a:extLst>
              <a:ext uri="{FF2B5EF4-FFF2-40B4-BE49-F238E27FC236}">
                <a16:creationId xmlns:a16="http://schemas.microsoft.com/office/drawing/2014/main" id="{3A856542-EA23-8938-4184-ED5F2D201855}"/>
              </a:ext>
            </a:extLst>
          </p:cNvPr>
          <p:cNvSpPr txBox="1"/>
          <p:nvPr/>
        </p:nvSpPr>
        <p:spPr>
          <a:xfrm>
            <a:off x="2685629" y="4368838"/>
            <a:ext cx="1447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Prompt neboli výzva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B2FBC94-E42C-06FB-B46B-07EBC18C2647}"/>
              </a:ext>
            </a:extLst>
          </p:cNvPr>
          <p:cNvSpPr txBox="1"/>
          <p:nvPr/>
        </p:nvSpPr>
        <p:spPr>
          <a:xfrm>
            <a:off x="2264209" y="5499892"/>
            <a:ext cx="2289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Okno interaktivního režimu vytvořené IDLE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685FAC84-89FE-99AE-0F3E-5E301833BA4C}"/>
              </a:ext>
            </a:extLst>
          </p:cNvPr>
          <p:cNvSpPr txBox="1"/>
          <p:nvPr/>
        </p:nvSpPr>
        <p:spPr>
          <a:xfrm>
            <a:off x="7727736" y="5607613"/>
            <a:ext cx="2289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Okno editačního režimu</a:t>
            </a: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ED0323D6-FD04-856A-D983-F921CA37C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365" y="2741536"/>
            <a:ext cx="4593600" cy="59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83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542FF69-8496-4990-43AE-EA1BFA8AAAE9}"/>
              </a:ext>
            </a:extLst>
          </p:cNvPr>
          <p:cNvSpPr txBox="1"/>
          <p:nvPr/>
        </p:nvSpPr>
        <p:spPr>
          <a:xfrm>
            <a:off x="159027" y="198783"/>
            <a:ext cx="3705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IDLE Shell (interaktivní režim)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211F2B8-5E7A-1DEB-F7FB-8D8B060897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2254"/>
          <a:stretch>
            <a:fillRect/>
          </a:stretch>
        </p:blipFill>
        <p:spPr>
          <a:xfrm>
            <a:off x="159026" y="646043"/>
            <a:ext cx="5542059" cy="556591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F8DE7015-9B03-BE3E-A691-F3DD9D6EE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1327" y="473675"/>
            <a:ext cx="5607781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okně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IDLE Shell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najdeme horní nabídku: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(Soubor)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vytvoření nového programu, otevření nebo uložení souboru.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Edit (Úpravy)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kopírování, vkládání, hledání a vrácení změn.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Shell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restart interpretu a práce s příkazovým oknem.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Debug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nástroje pro hledání chyb v programu.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Options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nastavení vzhledu, písma a chování IDLE.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Window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přepínání mezi otevřenými okny.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Help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(Nápověda)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nápověda k IDLE a jazyku Python.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4983CAC-644F-7375-FAE4-6E202CAC9256}"/>
              </a:ext>
            </a:extLst>
          </p:cNvPr>
          <p:cNvSpPr txBox="1"/>
          <p:nvPr/>
        </p:nvSpPr>
        <p:spPr>
          <a:xfrm>
            <a:off x="6352247" y="2505000"/>
            <a:ext cx="54459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Restart interaktivního režimu:</a:t>
            </a:r>
          </a:p>
          <a:p>
            <a:r>
              <a:rPr lang="cs-CZ" sz="1400" dirty="0"/>
              <a:t>V interaktivním režimu nelze předchozí seance smazat. Chceme-li opakovat zadané příkazy a případně je opravit, museli bychom interpret vypnout a opětně spustit. IDLE je vůči uživateli vstřícnější a nabízí příkaz</a:t>
            </a:r>
          </a:p>
          <a:p>
            <a:r>
              <a:rPr lang="cs-CZ" sz="1400" dirty="0"/>
              <a:t>Restart Shell v nabídce Shell. Použitím tohoto příkazu se interpret chová jako bychom jej právě spustili.</a:t>
            </a:r>
          </a:p>
        </p:txBody>
      </p: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619C991-8F5C-51B5-FB09-802B952480E3}"/>
              </a:ext>
            </a:extLst>
          </p:cNvPr>
          <p:cNvCxnSpPr/>
          <p:nvPr/>
        </p:nvCxnSpPr>
        <p:spPr>
          <a:xfrm flipH="1">
            <a:off x="5640149" y="2686556"/>
            <a:ext cx="712098" cy="10034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0981BFA-CB6C-03BB-15CD-0F7DBEDEE66D}"/>
              </a:ext>
            </a:extLst>
          </p:cNvPr>
          <p:cNvSpPr txBox="1"/>
          <p:nvPr/>
        </p:nvSpPr>
        <p:spPr>
          <a:xfrm>
            <a:off x="6416984" y="3951549"/>
            <a:ext cx="54621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Opětné zadání dříve zadaných příkazů:</a:t>
            </a:r>
          </a:p>
          <a:p>
            <a:r>
              <a:rPr lang="cs-CZ" sz="1400" dirty="0"/>
              <a:t>Dříve zadaný příkaz lze v </a:t>
            </a:r>
            <a:r>
              <a:rPr lang="cs-CZ" sz="1400" b="1" dirty="0"/>
              <a:t>IDLE Shell</a:t>
            </a:r>
            <a:r>
              <a:rPr lang="cs-CZ" sz="1400" dirty="0"/>
              <a:t> zopakovat tak, že klikneme myší na příkaz, který bychom chtěli znovu zadat a stiskneme klávesu </a:t>
            </a:r>
            <a:r>
              <a:rPr lang="cs-CZ" sz="1400" b="1" dirty="0"/>
              <a:t>ENTER</a:t>
            </a:r>
            <a:r>
              <a:rPr lang="cs-CZ" sz="1400" dirty="0"/>
              <a:t>. Příkaz se zkopíruje do poslední výzvy, kde jej případně můžeme upravit. Stiskem klávesy </a:t>
            </a:r>
            <a:r>
              <a:rPr lang="cs-CZ" sz="1400" b="1" dirty="0"/>
              <a:t>ENTER</a:t>
            </a:r>
            <a:r>
              <a:rPr lang="cs-CZ" sz="1400" dirty="0"/>
              <a:t> se příkaz provede.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0D780F9-0F64-F208-3868-AB519E20DF47}"/>
              </a:ext>
            </a:extLst>
          </p:cNvPr>
          <p:cNvSpPr txBox="1"/>
          <p:nvPr/>
        </p:nvSpPr>
        <p:spPr>
          <a:xfrm>
            <a:off x="6416984" y="5170795"/>
            <a:ext cx="48039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V okně </a:t>
            </a:r>
            <a:r>
              <a:rPr lang="cs-CZ" sz="1400" b="1" dirty="0"/>
              <a:t>IDLE Shell</a:t>
            </a:r>
            <a:r>
              <a:rPr lang="cs-CZ" sz="1400" dirty="0"/>
              <a:t> lze také vyvolat dříve zadané příkazy: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Alt + P</a:t>
            </a:r>
            <a:r>
              <a:rPr lang="cs-CZ" sz="1400" dirty="0"/>
              <a:t> – zobrazí předchozí příkaz.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Alt + N</a:t>
            </a:r>
            <a:r>
              <a:rPr lang="cs-CZ" sz="1400" dirty="0"/>
              <a:t> – zobrazí následující příkaz. </a:t>
            </a:r>
          </a:p>
          <a:p>
            <a:pPr>
              <a:buNone/>
            </a:pPr>
            <a:r>
              <a:rPr lang="cs-CZ" sz="1400" dirty="0"/>
              <a:t>Vybraný příkaz můžete upravit a klávesou </a:t>
            </a:r>
            <a:r>
              <a:rPr lang="cs-CZ" sz="1400" b="1" dirty="0"/>
              <a:t>ENTER</a:t>
            </a:r>
            <a:r>
              <a:rPr lang="cs-CZ" sz="1400" dirty="0"/>
              <a:t> znovu spustit.</a:t>
            </a:r>
          </a:p>
        </p:txBody>
      </p:sp>
    </p:spTree>
    <p:extLst>
      <p:ext uri="{BB962C8B-B14F-4D97-AF65-F5344CB8AC3E}">
        <p14:creationId xmlns:p14="http://schemas.microsoft.com/office/powerpoint/2010/main" val="1010717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E55D332-3B6A-2F67-B48E-08D221F97A57}"/>
              </a:ext>
            </a:extLst>
          </p:cNvPr>
          <p:cNvSpPr txBox="1"/>
          <p:nvPr/>
        </p:nvSpPr>
        <p:spPr>
          <a:xfrm>
            <a:off x="254442" y="254442"/>
            <a:ext cx="1606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Editační okno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3E1FA62-5ED0-CE00-6266-1BB915CA1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612160"/>
            <a:ext cx="5868063" cy="3924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Editační okno IDLE slouží k psaní, úpravám a ukládání programů v Pythonu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Nové editační okno otevřeme z nabídky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New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v okně IDLE Shell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Zdrojový kód píšeme bez značek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&gt;&gt;&gt;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uložíme pomocí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Save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jako soubor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 příponou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.</a:t>
            </a:r>
            <a:r>
              <a:rPr kumimoji="0" lang="cs-CZ" altLang="cs-CZ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psaní dodržujeme správné odsazení řádků,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spouštíme příkazem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Run → Run Module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klávesou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Výsledek programu se zobrazí v okně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IDLE Shell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Uložený program otevřeme z nabídky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File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Open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7D86560-3D02-68D0-2EE4-B90110A86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20" y="3839920"/>
            <a:ext cx="5378738" cy="2065803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E166BCC-4049-C7A4-5105-6E81E6FD3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888" y="890140"/>
            <a:ext cx="5391002" cy="268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59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6CF372-1E9F-D145-9C82-75C3E0F3A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667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25BB08-D894-AA79-9167-E69B7AD14B51}"/>
              </a:ext>
            </a:extLst>
          </p:cNvPr>
          <p:cNvSpPr txBox="1"/>
          <p:nvPr/>
        </p:nvSpPr>
        <p:spPr>
          <a:xfrm>
            <a:off x="230587" y="324332"/>
            <a:ext cx="6146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*)  Co je rozhraní API?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4BA9F8E-1A6E-247A-DAAE-3CE7B2F2D6FE}"/>
              </a:ext>
            </a:extLst>
          </p:cNvPr>
          <p:cNvSpPr txBox="1"/>
          <p:nvPr/>
        </p:nvSpPr>
        <p:spPr>
          <a:xfrm>
            <a:off x="230587" y="727141"/>
            <a:ext cx="119057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dirty="0"/>
              <a:t>API</a:t>
            </a:r>
            <a:r>
              <a:rPr lang="cs-CZ" altLang="cs-CZ" sz="1600" dirty="0"/>
              <a:t> je zkratka anglického názvu </a:t>
            </a:r>
            <a:r>
              <a:rPr lang="cs-CZ" altLang="cs-CZ" sz="1600" b="1" dirty="0" err="1"/>
              <a:t>Application</a:t>
            </a:r>
            <a:r>
              <a:rPr lang="cs-CZ" altLang="cs-CZ" sz="1600" b="1" dirty="0"/>
              <a:t> </a:t>
            </a:r>
            <a:r>
              <a:rPr lang="cs-CZ" altLang="cs-CZ" sz="1600" b="1" dirty="0" err="1"/>
              <a:t>Programming</a:t>
            </a:r>
            <a:r>
              <a:rPr lang="cs-CZ" altLang="cs-CZ" sz="1600" b="1" dirty="0"/>
              <a:t> Interface</a:t>
            </a:r>
            <a:r>
              <a:rPr lang="cs-CZ" altLang="cs-CZ" sz="1600" dirty="0"/>
              <a:t>, česky </a:t>
            </a:r>
            <a:r>
              <a:rPr lang="cs-CZ" altLang="cs-CZ" sz="1600" b="1" dirty="0"/>
              <a:t>aplikační programové rozhraní. </a:t>
            </a:r>
            <a:r>
              <a:rPr lang="cs-CZ" altLang="cs-CZ" sz="1600" dirty="0"/>
              <a:t>Je to soubor pravidel a příkazů, pomocí kterých může jeden program komunikovat s jiným programem, službou nebo operačním systémem.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A4121378-8E0D-3D40-7E1C-CF6E1735F6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587" y="3686705"/>
            <a:ext cx="72058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různým programům a částem systému vzájemně komunikovat.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Obsahuje připravené funkce a pravidla jejich použití.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 díky API nemusí znát vnitřní fungování systému. 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7B7A776-FAF0-E9BF-FD86-1B5130280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024" y="4684309"/>
            <a:ext cx="1151937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v Pythonu: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open("text.txt", "w")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>
                <a:latin typeface="Arial" panose="020B0604020202020204" pitchFamily="34" charset="0"/>
              </a:rPr>
              <a:t>Program použije funkci open(). Interpret Pythonu prostřednictvím API požádá operační systém o otevření souboru pro zápis.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58F6A475-B4F2-EC0D-78B5-2467B0A40388}"/>
              </a:ext>
            </a:extLst>
          </p:cNvPr>
          <p:cNvSpPr txBox="1"/>
          <p:nvPr/>
        </p:nvSpPr>
        <p:spPr>
          <a:xfrm>
            <a:off x="509024" y="3097907"/>
            <a:ext cx="11173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Program použije funkci Pythonu. Platforma Python prostřednictvím API požádá operační systém o provedení služby.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9A528EB-1DC2-C7F3-635B-CC85109632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4" b="13865"/>
          <a:stretch>
            <a:fillRect/>
          </a:stretch>
        </p:blipFill>
        <p:spPr>
          <a:xfrm>
            <a:off x="2890898" y="1335184"/>
            <a:ext cx="6410205" cy="1755381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3B4CAB63-70E5-28CB-F320-C8987F7DC4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76" y="613085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7689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1597</TotalTime>
  <Words>1862</Words>
  <Application>Microsoft Office PowerPoint</Application>
  <PresentationFormat>Širokoúhlá obrazovka</PresentationFormat>
  <Paragraphs>211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Arial Unicode MS</vt:lpstr>
      <vt:lpstr>Calibri</vt:lpstr>
      <vt:lpstr>Calibri Light</vt:lpstr>
      <vt:lpstr>Motiv Office</vt:lpstr>
      <vt:lpstr>Platforma Python 1 INV 253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Platforma Python 1 INV 303</dc:title>
  <dc:creator>Karel Sixl</dc:creator>
  <cp:lastModifiedBy>ucebna 14</cp:lastModifiedBy>
  <cp:revision>60</cp:revision>
  <dcterms:created xsi:type="dcterms:W3CDTF">2026-08-28T08:02:35Z</dcterms:created>
  <dcterms:modified xsi:type="dcterms:W3CDTF">2026-09-30T12:25:26Z</dcterms:modified>
</cp:coreProperties>
</file>