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12192000"/>
  <p:embeddedFontLst>
    <p:embeddedFont>
      <p:font typeface="Inconsolata" pitchFamily="1" charset="-18"/>
      <p:regular r:id="rId18"/>
    </p:embeddedFont>
    <p:embeddedFont>
      <p:font typeface="Inconsolata Bold" pitchFamily="1" charset="-18"/>
      <p:regular r:id="rId19"/>
      <p:bold r:id="rId20"/>
    </p:embeddedFont>
    <p:embeddedFont>
      <p:font typeface="Montserrat Black" panose="00000A00000000000000" pitchFamily="2" charset="-18"/>
      <p:regular r:id="rId21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7883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ECE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ECE4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svg"/><Relationship Id="rId4" Type="http://schemas.openxmlformats.org/officeDocument/2006/relationships/image" Target="../media/image19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2098873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Ošetřovatelská péče u nemocného se srdečním selháním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4154289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Akutní a chronické srdeční selhání — příčiny, příznaky a komplexní ošetřovatelský přístup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 je srdeční selhání?</a:t>
            </a:r>
            <a:endParaRPr lang="en-US" sz="1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939006"/>
            <a:ext cx="6983932" cy="698410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882336" y="4317603"/>
            <a:ext cx="3654135" cy="226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Srdeční selhání (SS) je stav, při kterém srdce </a:t>
            </a:r>
            <a:r>
              <a:rPr lang="en-US" sz="70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není schopno zajistit dostatečný minutový výdej</a:t>
            </a: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k pokrytí metabolických potřeb organismu.</a:t>
            </a:r>
            <a:endParaRPr lang="en-US" sz="7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8029277"/>
            <a:ext cx="3591430" cy="50363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19427" y="8136434"/>
            <a:ext cx="3326325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Levostranné SS</a:t>
            </a:r>
            <a:endParaRPr lang="en-US" sz="900" dirty="0"/>
          </a:p>
        </p:txBody>
      </p:sp>
      <p:sp>
        <p:nvSpPr>
          <p:cNvPr id="7" name="Text 3"/>
          <p:cNvSpPr/>
          <p:nvPr/>
        </p:nvSpPr>
        <p:spPr>
          <a:xfrm>
            <a:off x="819427" y="8312348"/>
            <a:ext cx="3326325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Městnání v plicním oběhu, dušnost</a:t>
            </a:r>
            <a:endParaRPr lang="en-US" sz="7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00132" y="8029277"/>
            <a:ext cx="3591430" cy="50363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458085" y="8136434"/>
            <a:ext cx="3326325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Pravostranné SS</a:t>
            </a:r>
            <a:endParaRPr lang="en-US" sz="900" dirty="0"/>
          </a:p>
        </p:txBody>
      </p:sp>
      <p:sp>
        <p:nvSpPr>
          <p:cNvPr id="10" name="Text 5"/>
          <p:cNvSpPr/>
          <p:nvPr/>
        </p:nvSpPr>
        <p:spPr>
          <a:xfrm>
            <a:off x="4458085" y="8312348"/>
            <a:ext cx="3326325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Městnání ve velkém oběhu, otoky</a:t>
            </a:r>
            <a:endParaRPr lang="en-US" sz="7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38790" y="8029277"/>
            <a:ext cx="3591430" cy="503634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096742" y="8136434"/>
            <a:ext cx="3326325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Biventrikulární SS</a:t>
            </a:r>
            <a:endParaRPr lang="en-US" sz="900" dirty="0"/>
          </a:p>
        </p:txBody>
      </p:sp>
      <p:sp>
        <p:nvSpPr>
          <p:cNvPr id="13" name="Text 7"/>
          <p:cNvSpPr/>
          <p:nvPr/>
        </p:nvSpPr>
        <p:spPr>
          <a:xfrm>
            <a:off x="8096742" y="8312348"/>
            <a:ext cx="3326325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Kombinace obou forem</a:t>
            </a:r>
            <a:endParaRPr lang="en-US" sz="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39254"/>
            <a:ext cx="6296860" cy="5721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Příčiny srdečního selhání</a:t>
            </a:r>
            <a:endParaRPr lang="en-US" sz="36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33360" y="1377454"/>
            <a:ext cx="457685" cy="45769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912694" y="1377454"/>
            <a:ext cx="5617526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Ischemická choroba srdeční</a:t>
            </a:r>
            <a:endParaRPr lang="en-US" sz="1800" dirty="0"/>
          </a:p>
        </p:txBody>
      </p:sp>
      <p:sp>
        <p:nvSpPr>
          <p:cNvPr id="6" name="Text 2"/>
          <p:cNvSpPr/>
          <p:nvPr/>
        </p:nvSpPr>
        <p:spPr>
          <a:xfrm>
            <a:off x="5912694" y="1769864"/>
            <a:ext cx="5617526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Nejčastější příčina — infarkt myokardu, angina pectoris vedoucí k poškození srdečního svalu.</a:t>
            </a:r>
            <a:endParaRPr lang="en-US" sz="14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2701429"/>
            <a:ext cx="457685" cy="45769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912694" y="2701429"/>
            <a:ext cx="5617526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Arteriální hypertenze</a:t>
            </a:r>
            <a:endParaRPr lang="en-US" sz="1800" dirty="0"/>
          </a:p>
        </p:txBody>
      </p:sp>
      <p:sp>
        <p:nvSpPr>
          <p:cNvPr id="9" name="Text 4"/>
          <p:cNvSpPr/>
          <p:nvPr/>
        </p:nvSpPr>
        <p:spPr>
          <a:xfrm>
            <a:off x="5912694" y="3093839"/>
            <a:ext cx="5617526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Dlouhodobé přetížení srdce vysokým tlakem způsobuje hypertrofii a postupné selhávání.</a:t>
            </a:r>
            <a:endParaRPr lang="en-US" sz="14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33360" y="4025404"/>
            <a:ext cx="457685" cy="45769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912694" y="4025404"/>
            <a:ext cx="5617526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Chlopenní vady</a:t>
            </a:r>
            <a:endParaRPr lang="en-US" sz="1800" dirty="0"/>
          </a:p>
        </p:txBody>
      </p:sp>
      <p:sp>
        <p:nvSpPr>
          <p:cNvPr id="12" name="Text 6"/>
          <p:cNvSpPr/>
          <p:nvPr/>
        </p:nvSpPr>
        <p:spPr>
          <a:xfrm>
            <a:off x="5912694" y="4417814"/>
            <a:ext cx="5617526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Stenózy a insuficience chlopní narušují hemodynamiku a zvyšují zátěž komor.</a:t>
            </a:r>
            <a:endParaRPr lang="en-US" sz="14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33360" y="5349379"/>
            <a:ext cx="457685" cy="457696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5912694" y="5349379"/>
            <a:ext cx="5617526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Kardiomyopatie</a:t>
            </a:r>
            <a:endParaRPr lang="en-US" sz="1800" dirty="0"/>
          </a:p>
        </p:txBody>
      </p:sp>
      <p:sp>
        <p:nvSpPr>
          <p:cNvPr id="15" name="Text 8"/>
          <p:cNvSpPr/>
          <p:nvPr/>
        </p:nvSpPr>
        <p:spPr>
          <a:xfrm>
            <a:off x="5912694" y="5741789"/>
            <a:ext cx="5617526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Primární onemocnění srdečního svalu — dilatační, hypertrofická nebo restriktivní forma.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4768"/>
            <a:ext cx="10868745" cy="3046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Akutní srdeční selhání</a:t>
            </a:r>
            <a:endParaRPr lang="en-US" sz="1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961132"/>
            <a:ext cx="5315512" cy="53156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21058" y="3067248"/>
            <a:ext cx="5315512" cy="236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1000"/>
              </a:lnSpc>
              <a:buNone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Akutní SS vzniká </a:t>
            </a:r>
            <a:r>
              <a:rPr lang="en-US" sz="75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náhle</a:t>
            </a: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jako nová příhoda nebo dekompenzace chronického SS. Vyžaduje okamžitou lékařskou intervenci.</a:t>
            </a:r>
            <a:endParaRPr lang="en-US" sz="750" dirty="0"/>
          </a:p>
        </p:txBody>
      </p:sp>
      <p:sp>
        <p:nvSpPr>
          <p:cNvPr id="5" name="Shape 2"/>
          <p:cNvSpPr/>
          <p:nvPr/>
        </p:nvSpPr>
        <p:spPr>
          <a:xfrm>
            <a:off x="6221058" y="3359845"/>
            <a:ext cx="5315512" cy="256977"/>
          </a:xfrm>
          <a:prstGeom prst="roundRect">
            <a:avLst>
              <a:gd name="adj" fmla="val 2965"/>
            </a:avLst>
          </a:prstGeom>
          <a:solidFill>
            <a:srgbClr val="FFB3B4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8489" y="3437930"/>
            <a:ext cx="121738" cy="9743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537658" y="3429298"/>
            <a:ext cx="5511067" cy="118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1000"/>
              </a:lnSpc>
              <a:buNone/>
            </a:pPr>
            <a:r>
              <a:rPr lang="en-US" sz="750" dirty="0">
                <a:solidFill>
                  <a:srgbClr val="000000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Akutní plicní edém je život ohrožující stav — volat RYCHLOU ZÁCHRANNOU SLUŽBU!</a:t>
            </a:r>
            <a:endParaRPr lang="en-US" sz="750" dirty="0"/>
          </a:p>
        </p:txBody>
      </p:sp>
      <p:sp>
        <p:nvSpPr>
          <p:cNvPr id="8" name="Text 4"/>
          <p:cNvSpPr/>
          <p:nvPr/>
        </p:nvSpPr>
        <p:spPr>
          <a:xfrm>
            <a:off x="6221058" y="3673277"/>
            <a:ext cx="5315512" cy="524966"/>
          </a:xfrm>
          <a:prstGeom prst="rect">
            <a:avLst/>
          </a:prstGeom>
          <a:noFill/>
          <a:ln/>
        </p:spPr>
        <p:txBody>
          <a:bodyPr wrap="square" lIns="0" tIns="38985" rIns="0" bIns="0" rtlCol="0" anchor="t">
            <a:normAutofit/>
          </a:bodyPr>
          <a:lstStyle/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Náhlá těžká dušnost, ortopnoe</a:t>
            </a:r>
            <a:endParaRPr lang="en-US" sz="75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Růžové, zpěněné sputum</a:t>
            </a:r>
            <a:endParaRPr lang="en-US" sz="75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Hypotenze, tachykardie</a:t>
            </a:r>
            <a:endParaRPr lang="en-US" sz="75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Chladná, opocená kůže</a:t>
            </a:r>
            <a:endParaRPr lang="en-US" sz="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53839"/>
            <a:ext cx="10868745" cy="4337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Chronické srdeční selhání</a:t>
            </a:r>
            <a:endParaRPr lang="en-US" sz="2700" dirty="0"/>
          </a:p>
        </p:txBody>
      </p:sp>
      <p:sp>
        <p:nvSpPr>
          <p:cNvPr id="3" name="Text 1"/>
          <p:cNvSpPr/>
          <p:nvPr/>
        </p:nvSpPr>
        <p:spPr>
          <a:xfrm>
            <a:off x="661475" y="1242417"/>
            <a:ext cx="5265110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Klasifikace NYHA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661475" y="1573907"/>
            <a:ext cx="1316203" cy="395387"/>
          </a:xfrm>
          <a:prstGeom prst="roundRect">
            <a:avLst>
              <a:gd name="adj" fmla="val 1927"/>
            </a:avLst>
          </a:prstGeom>
          <a:solidFill>
            <a:srgbClr val="151617"/>
          </a:solidFill>
          <a:ln w="6350">
            <a:solidFill>
              <a:srgbClr val="2E2F30"/>
            </a:solidFill>
            <a:prstDash val="solid"/>
          </a:ln>
          <a:effectLst>
            <a:outerShdw blurRad="127" dist="17780" dir="2700000" algn="bl" rotWithShape="0">
              <a:srgbClr val="2E2F30">
                <a:alpha val="100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1221948" y="1649611"/>
            <a:ext cx="195158" cy="24397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1475" y="2003921"/>
            <a:ext cx="2632505" cy="395387"/>
          </a:xfrm>
          <a:prstGeom prst="roundRect">
            <a:avLst>
              <a:gd name="adj" fmla="val 1927"/>
            </a:avLst>
          </a:prstGeom>
          <a:solidFill>
            <a:srgbClr val="151617"/>
          </a:solidFill>
          <a:ln w="6350">
            <a:solidFill>
              <a:srgbClr val="2E2F30"/>
            </a:solidFill>
            <a:prstDash val="solid"/>
          </a:ln>
          <a:effectLst>
            <a:outerShdw blurRad="127" dist="17780" dir="2700000" algn="bl" rotWithShape="0">
              <a:srgbClr val="2E2F30">
                <a:alpha val="100000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1880148" y="2079625"/>
            <a:ext cx="195158" cy="24397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61475" y="2433935"/>
            <a:ext cx="3948807" cy="395387"/>
          </a:xfrm>
          <a:prstGeom prst="roundRect">
            <a:avLst>
              <a:gd name="adj" fmla="val 1927"/>
            </a:avLst>
          </a:prstGeom>
          <a:solidFill>
            <a:srgbClr val="151617"/>
          </a:solidFill>
          <a:ln w="6350">
            <a:solidFill>
              <a:srgbClr val="2E2F30"/>
            </a:solidFill>
            <a:prstDash val="solid"/>
          </a:ln>
          <a:effectLst>
            <a:outerShdw blurRad="127" dist="17780" dir="2700000" algn="bl" rotWithShape="0">
              <a:srgbClr val="2E2F30">
                <a:alpha val="100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2538250" y="2509639"/>
            <a:ext cx="195158" cy="24397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661475" y="2863949"/>
            <a:ext cx="5265110" cy="395387"/>
          </a:xfrm>
          <a:prstGeom prst="roundRect">
            <a:avLst>
              <a:gd name="adj" fmla="val 1927"/>
            </a:avLst>
          </a:prstGeom>
          <a:solidFill>
            <a:srgbClr val="151617"/>
          </a:solidFill>
          <a:ln w="6350">
            <a:solidFill>
              <a:srgbClr val="2E2F30"/>
            </a:solidFill>
            <a:prstDash val="solid"/>
          </a:ln>
          <a:effectLst>
            <a:outerShdw blurRad="127" dist="17780" dir="2700000" algn="bl" rotWithShape="0">
              <a:srgbClr val="2E2F30">
                <a:alpha val="100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3196451" y="2939653"/>
            <a:ext cx="195158" cy="24397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4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661475" y="3398143"/>
            <a:ext cx="277607" cy="277614"/>
          </a:xfrm>
          <a:prstGeom prst="roundRect">
            <a:avLst>
              <a:gd name="adj" fmla="val 274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1778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713563" y="3428504"/>
            <a:ext cx="173430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1350" dirty="0"/>
          </a:p>
        </p:txBody>
      </p:sp>
      <p:sp>
        <p:nvSpPr>
          <p:cNvPr id="14" name="Text 12"/>
          <p:cNvSpPr/>
          <p:nvPr/>
        </p:nvSpPr>
        <p:spPr>
          <a:xfrm>
            <a:off x="1040977" y="3428504"/>
            <a:ext cx="4885607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NYHA I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1040977" y="3747294"/>
            <a:ext cx="4885607" cy="1925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Bez omezení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661475" y="4148038"/>
            <a:ext cx="277607" cy="277614"/>
          </a:xfrm>
          <a:prstGeom prst="roundRect">
            <a:avLst>
              <a:gd name="adj" fmla="val 274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1778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713563" y="4178399"/>
            <a:ext cx="173430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1040977" y="4178399"/>
            <a:ext cx="4885607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NYHA II</a:t>
            </a:r>
            <a:endParaRPr lang="en-US" sz="1350" dirty="0"/>
          </a:p>
        </p:txBody>
      </p:sp>
      <p:sp>
        <p:nvSpPr>
          <p:cNvPr id="19" name="Text 17"/>
          <p:cNvSpPr/>
          <p:nvPr/>
        </p:nvSpPr>
        <p:spPr>
          <a:xfrm>
            <a:off x="1040977" y="4497189"/>
            <a:ext cx="4885607" cy="1925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Mírné omezení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661475" y="4897934"/>
            <a:ext cx="277607" cy="277614"/>
          </a:xfrm>
          <a:prstGeom prst="roundRect">
            <a:avLst>
              <a:gd name="adj" fmla="val 274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1778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713563" y="4928295"/>
            <a:ext cx="173430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1350" dirty="0"/>
          </a:p>
        </p:txBody>
      </p:sp>
      <p:sp>
        <p:nvSpPr>
          <p:cNvPr id="22" name="Text 20"/>
          <p:cNvSpPr/>
          <p:nvPr/>
        </p:nvSpPr>
        <p:spPr>
          <a:xfrm>
            <a:off x="1040977" y="4928295"/>
            <a:ext cx="4885607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NYHA III</a:t>
            </a:r>
            <a:endParaRPr lang="en-US" sz="1350" dirty="0"/>
          </a:p>
        </p:txBody>
      </p:sp>
      <p:sp>
        <p:nvSpPr>
          <p:cNvPr id="23" name="Text 21"/>
          <p:cNvSpPr/>
          <p:nvPr/>
        </p:nvSpPr>
        <p:spPr>
          <a:xfrm>
            <a:off x="1040977" y="5247084"/>
            <a:ext cx="4885607" cy="1925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Výrazné omezení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661475" y="5647829"/>
            <a:ext cx="277607" cy="277614"/>
          </a:xfrm>
          <a:prstGeom prst="roundRect">
            <a:avLst>
              <a:gd name="adj" fmla="val 274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1778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713563" y="5678190"/>
            <a:ext cx="173430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4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1040977" y="5678190"/>
            <a:ext cx="4885607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NYHA IV</a:t>
            </a:r>
            <a:endParaRPr lang="en-US" sz="1350" dirty="0"/>
          </a:p>
        </p:txBody>
      </p:sp>
      <p:sp>
        <p:nvSpPr>
          <p:cNvPr id="27" name="Text 25"/>
          <p:cNvSpPr/>
          <p:nvPr/>
        </p:nvSpPr>
        <p:spPr>
          <a:xfrm>
            <a:off x="1040977" y="5996980"/>
            <a:ext cx="4885607" cy="1925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Obtíže v klidu</a:t>
            </a:r>
            <a:endParaRPr lang="en-US" sz="1050" dirty="0"/>
          </a:p>
        </p:txBody>
      </p:sp>
      <p:sp>
        <p:nvSpPr>
          <p:cNvPr id="28" name="Text 26"/>
          <p:cNvSpPr/>
          <p:nvPr/>
        </p:nvSpPr>
        <p:spPr>
          <a:xfrm>
            <a:off x="6271460" y="1232198"/>
            <a:ext cx="5265110" cy="57775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Chronické SS se vyvíjí </a:t>
            </a:r>
            <a:r>
              <a:rPr lang="en-US" sz="105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postupně</a:t>
            </a: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a má dlouhodobý průběh. Kompenzační mechanismy (tachykardie, hypertrofie) dočasně udržují výdej, ale postupně selhávají.</a:t>
            </a:r>
            <a:endParaRPr lang="en-US" sz="1050" dirty="0"/>
          </a:p>
        </p:txBody>
      </p:sp>
      <p:sp>
        <p:nvSpPr>
          <p:cNvPr id="29" name="Text 27"/>
          <p:cNvSpPr/>
          <p:nvPr/>
        </p:nvSpPr>
        <p:spPr>
          <a:xfrm>
            <a:off x="6271460" y="1901627"/>
            <a:ext cx="5265110" cy="1105396"/>
          </a:xfrm>
          <a:prstGeom prst="rect">
            <a:avLst/>
          </a:prstGeom>
          <a:noFill/>
          <a:ln/>
        </p:spPr>
        <p:txBody>
          <a:bodyPr wrap="square" lIns="0" tIns="55524" rIns="0" bIns="0" rtlCol="0" anchor="t">
            <a:normAutofit/>
          </a:bodyPr>
          <a:lstStyle/>
          <a:p>
            <a:pPr marL="213360" indent="-213360" algn="l">
              <a:lnSpc>
                <a:spcPct val="116000"/>
              </a:lnSpc>
              <a:buSzPct val="100000"/>
              <a:buChar char="•"/>
            </a:pP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Námahová a klidová dušnost</a:t>
            </a:r>
            <a:endParaRPr lang="en-US" sz="1050" dirty="0"/>
          </a:p>
          <a:p>
            <a:pPr marL="213360" indent="-213360" algn="l">
              <a:lnSpc>
                <a:spcPct val="116000"/>
              </a:lnSpc>
              <a:buSzPct val="100000"/>
              <a:buChar char="•"/>
            </a:pP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Otoky dolních končetin</a:t>
            </a:r>
            <a:endParaRPr lang="en-US" sz="1050" dirty="0"/>
          </a:p>
          <a:p>
            <a:pPr marL="213360" indent="-213360" algn="l">
              <a:lnSpc>
                <a:spcPct val="116000"/>
              </a:lnSpc>
              <a:buSzPct val="100000"/>
              <a:buChar char="•"/>
            </a:pP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Únavnost, snížená výkonnost</a:t>
            </a:r>
            <a:endParaRPr lang="en-US" sz="1050" dirty="0"/>
          </a:p>
          <a:p>
            <a:pPr marL="213360" indent="-213360" algn="l">
              <a:lnSpc>
                <a:spcPct val="116000"/>
              </a:lnSpc>
              <a:buSzPct val="100000"/>
              <a:buChar char="•"/>
            </a:pP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Hepatomegalie, ascites</a:t>
            </a:r>
            <a:endParaRPr lang="en-US" sz="1050" dirty="0"/>
          </a:p>
          <a:p>
            <a:pPr marL="213360" indent="-213360" algn="l">
              <a:lnSpc>
                <a:spcPct val="116000"/>
              </a:lnSpc>
              <a:buSzPct val="100000"/>
              <a:buChar char="•"/>
            </a:pPr>
            <a:r>
              <a:rPr lang="en-US" sz="10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Noční kašel, nykturie</a:t>
            </a:r>
            <a:endParaRPr lang="en-US" sz="10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28141"/>
            <a:ext cx="6296860" cy="10890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Ošetřovatelská diagnostika</a:t>
            </a:r>
            <a:endParaRPr lang="en-US" sz="3400" dirty="0"/>
          </a:p>
        </p:txBody>
      </p:sp>
      <p:sp>
        <p:nvSpPr>
          <p:cNvPr id="4" name="Shape 1"/>
          <p:cNvSpPr/>
          <p:nvPr/>
        </p:nvSpPr>
        <p:spPr>
          <a:xfrm>
            <a:off x="5233360" y="1858070"/>
            <a:ext cx="6296860" cy="997446"/>
          </a:xfrm>
          <a:prstGeom prst="roundRect">
            <a:avLst>
              <a:gd name="adj" fmla="val 764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5413934" y="2038648"/>
            <a:ext cx="5935712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Porušená výměna plynů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5413934" y="2407146"/>
            <a:ext cx="5935712" cy="2677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Dušnost, hypoxie — prioritní ošetřovatelský problém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233360" y="3016151"/>
            <a:ext cx="6296860" cy="997446"/>
          </a:xfrm>
          <a:prstGeom prst="roundRect">
            <a:avLst>
              <a:gd name="adj" fmla="val 764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5413934" y="3196729"/>
            <a:ext cx="5935712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Snížený srdeční výdej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5413934" y="3565227"/>
            <a:ext cx="5935712" cy="2677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Tachykardie, hypotenze, slabost, studené končetiny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5233360" y="4174232"/>
            <a:ext cx="6296860" cy="997446"/>
          </a:xfrm>
          <a:prstGeom prst="roundRect">
            <a:avLst>
              <a:gd name="adj" fmla="val 764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5413934" y="4354810"/>
            <a:ext cx="5935712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Přebytek tekutin</a:t>
            </a:r>
            <a:endParaRPr lang="en-US" sz="1700" dirty="0"/>
          </a:p>
        </p:txBody>
      </p:sp>
      <p:sp>
        <p:nvSpPr>
          <p:cNvPr id="12" name="Text 9"/>
          <p:cNvSpPr/>
          <p:nvPr/>
        </p:nvSpPr>
        <p:spPr>
          <a:xfrm>
            <a:off x="5413934" y="4723309"/>
            <a:ext cx="5935712" cy="2677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Otoky, přírůstek hmotnosti, dušnost v leže</a:t>
            </a:r>
            <a:endParaRPr lang="en-US" sz="1350" dirty="0"/>
          </a:p>
        </p:txBody>
      </p:sp>
      <p:sp>
        <p:nvSpPr>
          <p:cNvPr id="13" name="Shape 10"/>
          <p:cNvSpPr/>
          <p:nvPr/>
        </p:nvSpPr>
        <p:spPr>
          <a:xfrm>
            <a:off x="5233360" y="5332313"/>
            <a:ext cx="6296860" cy="997446"/>
          </a:xfrm>
          <a:prstGeom prst="roundRect">
            <a:avLst>
              <a:gd name="adj" fmla="val 764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5413934" y="5512891"/>
            <a:ext cx="5935712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Intolerance aktivity</a:t>
            </a:r>
            <a:endParaRPr lang="en-US" sz="1700" dirty="0"/>
          </a:p>
        </p:txBody>
      </p:sp>
      <p:sp>
        <p:nvSpPr>
          <p:cNvPr id="15" name="Text 12"/>
          <p:cNvSpPr/>
          <p:nvPr/>
        </p:nvSpPr>
        <p:spPr>
          <a:xfrm>
            <a:off x="5413934" y="5881390"/>
            <a:ext cx="5935712" cy="2677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Únava, dušnost při minimální námaze</a:t>
            </a:r>
            <a:endParaRPr lang="en-US" sz="13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6951"/>
            <a:ext cx="10868745" cy="3414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1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Péče při akutním srdečním selhání</a:t>
            </a:r>
            <a:endParaRPr lang="en-US" sz="21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077" y="994668"/>
            <a:ext cx="10489541" cy="512742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645214" y="2758843"/>
            <a:ext cx="2445415" cy="3056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Poloha &amp; O2</a:t>
            </a:r>
            <a:endParaRPr lang="en-US" sz="1900" dirty="0"/>
          </a:p>
        </p:txBody>
      </p:sp>
      <p:sp>
        <p:nvSpPr>
          <p:cNvPr id="5" name="Text 2"/>
          <p:cNvSpPr/>
          <p:nvPr/>
        </p:nvSpPr>
        <p:spPr>
          <a:xfrm>
            <a:off x="6894704" y="1585015"/>
            <a:ext cx="2445415" cy="3056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Monitorace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8100939" y="3997885"/>
            <a:ext cx="2445415" cy="3056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Farmakoterapie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2840750" y="5193450"/>
            <a:ext cx="2445415" cy="3056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Stabilizace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661475" y="6193135"/>
            <a:ext cx="11478330" cy="1379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8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Rychlá a přesná reakce ošetřovatelského týmu je klíčová — každá minuta rozhoduje o prognóze pacienta.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Monitorace a sledování pacienta</a:t>
            </a:r>
            <a:endParaRPr lang="en-US" sz="1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0754" y="939006"/>
            <a:ext cx="4725373" cy="649753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882336" y="3470870"/>
            <a:ext cx="3654135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 sestra sleduje?</a:t>
            </a:r>
            <a:endParaRPr lang="en-US" sz="9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17756" y="3674517"/>
            <a:ext cx="141681" cy="14168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189410" y="3671590"/>
            <a:ext cx="3347061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Vitální funkce</a:t>
            </a:r>
            <a:endParaRPr lang="en-US" sz="900" dirty="0"/>
          </a:p>
        </p:txBody>
      </p:sp>
      <p:sp>
        <p:nvSpPr>
          <p:cNvPr id="7" name="Text 3"/>
          <p:cNvSpPr/>
          <p:nvPr/>
        </p:nvSpPr>
        <p:spPr>
          <a:xfrm>
            <a:off x="8189410" y="3866455"/>
            <a:ext cx="3347061" cy="226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TK, P, D, SpO₂, tělesná teplota — minimálně každou hodinu v akutní fázi</a:t>
            </a:r>
            <a:endParaRPr lang="en-US" sz="7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17756" y="4190653"/>
            <a:ext cx="141681" cy="14168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8189410" y="4187726"/>
            <a:ext cx="3347061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Bilance tekutin</a:t>
            </a:r>
            <a:endParaRPr lang="en-US" sz="900" dirty="0"/>
          </a:p>
        </p:txBody>
      </p:sp>
      <p:sp>
        <p:nvSpPr>
          <p:cNvPr id="10" name="Text 5"/>
          <p:cNvSpPr/>
          <p:nvPr/>
        </p:nvSpPr>
        <p:spPr>
          <a:xfrm>
            <a:off x="8189410" y="4382591"/>
            <a:ext cx="3347061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Příjem vs. výdej, denní vážení, sledování edémů</a:t>
            </a:r>
            <a:endParaRPr lang="en-US" sz="7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17756" y="4593382"/>
            <a:ext cx="141681" cy="141684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189410" y="4590455"/>
            <a:ext cx="3347061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Laboratorní hodnoty</a:t>
            </a:r>
            <a:endParaRPr lang="en-US" sz="900" dirty="0"/>
          </a:p>
        </p:txBody>
      </p:sp>
      <p:sp>
        <p:nvSpPr>
          <p:cNvPr id="13" name="Text 7"/>
          <p:cNvSpPr/>
          <p:nvPr/>
        </p:nvSpPr>
        <p:spPr>
          <a:xfrm>
            <a:off x="8189410" y="4785320"/>
            <a:ext cx="3347061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BNP, troponin, Na⁺, K⁺, kreatinin, krevní plyny</a:t>
            </a:r>
            <a:endParaRPr lang="en-US" sz="7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40780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Farmakoterapie — role sestry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1809452"/>
            <a:ext cx="5339820" cy="200937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189605" y="1937941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875881" y="2590899"/>
            <a:ext cx="491100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Diuretika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875881" y="2999581"/>
            <a:ext cx="491100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Furosemid — snižují přetížení tekutinami, sleduj diurézu a hladiny K⁺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90301" y="1809452"/>
            <a:ext cx="5339919" cy="200937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718530" y="1937941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6404708" y="2590899"/>
            <a:ext cx="4911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ACE inhibitory / sartany</a:t>
            </a:r>
            <a:endParaRPr lang="en-US" sz="1850" dirty="0"/>
          </a:p>
        </p:txBody>
      </p:sp>
      <p:sp>
        <p:nvSpPr>
          <p:cNvPr id="10" name="Text 6"/>
          <p:cNvSpPr/>
          <p:nvPr/>
        </p:nvSpPr>
        <p:spPr>
          <a:xfrm>
            <a:off x="6404708" y="2999581"/>
            <a:ext cx="491110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Snižují afterload, monitoruj TK před každou dávkou</a:t>
            </a:r>
            <a:endParaRPr lang="en-US" sz="14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4007842"/>
            <a:ext cx="5339820" cy="200937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189605" y="4136330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875881" y="4789289"/>
            <a:ext cx="491100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Beta-blokátory</a:t>
            </a:r>
            <a:endParaRPr lang="en-US" sz="1850" dirty="0"/>
          </a:p>
        </p:txBody>
      </p:sp>
      <p:sp>
        <p:nvSpPr>
          <p:cNvPr id="14" name="Text 9"/>
          <p:cNvSpPr/>
          <p:nvPr/>
        </p:nvSpPr>
        <p:spPr>
          <a:xfrm>
            <a:off x="875881" y="5197971"/>
            <a:ext cx="491100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Karvedilol, bisoprolol — sleduj srdeční frekvenci, kontraindikace v akutní dekompenzaci</a:t>
            </a:r>
            <a:endParaRPr lang="en-US" sz="1450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90301" y="4007842"/>
            <a:ext cx="5339919" cy="2009378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8718530" y="4136330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4</a:t>
            </a:r>
            <a:endParaRPr lang="en-US" sz="2200" dirty="0"/>
          </a:p>
        </p:txBody>
      </p:sp>
      <p:sp>
        <p:nvSpPr>
          <p:cNvPr id="17" name="Text 11"/>
          <p:cNvSpPr/>
          <p:nvPr/>
        </p:nvSpPr>
        <p:spPr>
          <a:xfrm>
            <a:off x="6404708" y="4789289"/>
            <a:ext cx="4911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Digoxin</a:t>
            </a:r>
            <a:endParaRPr lang="en-US" sz="1850" dirty="0"/>
          </a:p>
        </p:txBody>
      </p:sp>
      <p:sp>
        <p:nvSpPr>
          <p:cNvPr id="18" name="Text 12"/>
          <p:cNvSpPr/>
          <p:nvPr/>
        </p:nvSpPr>
        <p:spPr>
          <a:xfrm>
            <a:off x="6404708" y="5197971"/>
            <a:ext cx="4911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Pozor na toxicitu — nauzea, bradykardie, arytmie; sleduj sérové hladiny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018084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Poloha a pohybový režim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671862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Akutní fáze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5233360" y="3156148"/>
            <a:ext cx="2917851" cy="1946672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Fowlerova poloha</a:t>
            </a: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(30–90°) — snižuje žilní návrat, ulehčuje dýchání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Absolutní klid na lůžku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Prevence TEN — bandáže, LMWH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8618719" y="2671862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Chronická fáze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618719" y="3156148"/>
            <a:ext cx="2917851" cy="2617589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Postupná mobilizace dle NYHA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Kardiovaskulární rehabilitace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Denní monitorace tolerance zátěže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Vyhýbat se extremním teplotám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4768"/>
            <a:ext cx="10868745" cy="3046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Výživa a příjem tekutin</a:t>
            </a:r>
            <a:endParaRPr lang="en-US" sz="1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961132"/>
            <a:ext cx="5315512" cy="53156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21058" y="3257748"/>
            <a:ext cx="5315512" cy="1523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Zásady diety</a:t>
            </a:r>
            <a:endParaRPr lang="en-US" sz="950" dirty="0"/>
          </a:p>
        </p:txBody>
      </p:sp>
      <p:sp>
        <p:nvSpPr>
          <p:cNvPr id="5" name="Text 2"/>
          <p:cNvSpPr/>
          <p:nvPr/>
        </p:nvSpPr>
        <p:spPr>
          <a:xfrm>
            <a:off x="6221058" y="3460254"/>
            <a:ext cx="5925096" cy="118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1000"/>
              </a:lnSpc>
              <a:buNone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Správná výživa je </a:t>
            </a:r>
            <a:r>
              <a:rPr lang="en-US" sz="75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nedílnou součástí léčby</a:t>
            </a: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SS. Sestra edukuje pacienta i rodinu.</a:t>
            </a:r>
            <a:endParaRPr lang="en-US" sz="750" dirty="0"/>
          </a:p>
        </p:txBody>
      </p:sp>
      <p:sp>
        <p:nvSpPr>
          <p:cNvPr id="6" name="Text 3"/>
          <p:cNvSpPr/>
          <p:nvPr/>
        </p:nvSpPr>
        <p:spPr>
          <a:xfrm>
            <a:off x="6221058" y="3623469"/>
            <a:ext cx="5315512" cy="389334"/>
          </a:xfrm>
          <a:prstGeom prst="rect">
            <a:avLst/>
          </a:prstGeom>
          <a:noFill/>
          <a:ln/>
        </p:spPr>
        <p:txBody>
          <a:bodyPr wrap="square" lIns="0" tIns="38985" rIns="0" bIns="0" rtlCol="0" anchor="t">
            <a:normAutofit/>
          </a:bodyPr>
          <a:lstStyle/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Dieta s </a:t>
            </a:r>
            <a:r>
              <a:rPr lang="en-US" sz="75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nízkým obsahem sodíku</a:t>
            </a: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(max. 2 g/den)</a:t>
            </a:r>
            <a:endParaRPr lang="en-US" sz="75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Omezení příjmu tekutin dle ordinace lékaře</a:t>
            </a:r>
            <a:endParaRPr lang="en-US" sz="75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Denní vážení — nárůst &gt;2 kg za 2 dny = kontaktovat lékaře</a:t>
            </a:r>
            <a:endParaRPr lang="en-US" sz="7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147465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Psychosociální péče a edukace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61475" y="2612231"/>
            <a:ext cx="6296860" cy="3098205"/>
          </a:xfrm>
          <a:prstGeom prst="roundRect">
            <a:avLst>
              <a:gd name="adj" fmla="val 246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Shape 2"/>
          <p:cNvSpPr/>
          <p:nvPr/>
        </p:nvSpPr>
        <p:spPr>
          <a:xfrm>
            <a:off x="667825" y="2618581"/>
            <a:ext cx="3142080" cy="1693962"/>
          </a:xfrm>
          <a:custGeom>
            <a:avLst/>
            <a:gdLst/>
            <a:ahLst/>
            <a:cxnLst/>
            <a:rect l="l" t="t" r="r" b="b"/>
            <a:pathLst>
              <a:path w="3142080" h="1693962">
                <a:moveTo>
                  <a:pt x="6350" y="0"/>
                </a:moveTo>
                <a:lnTo>
                  <a:pt x="3142080" y="0"/>
                </a:lnTo>
                <a:lnTo>
                  <a:pt x="3142080" y="1693962"/>
                </a:lnTo>
                <a:lnTo>
                  <a:pt x="0" y="1693962"/>
                </a:lnTo>
                <a:lnTo>
                  <a:pt x="0" y="6350"/>
                </a:lnTo>
                <a:arcTo wR="6350" hR="6350" stAng="10800000" swAng="5400000"/>
                <a:close/>
              </a:path>
            </a:pathLst>
          </a:custGeom>
          <a:solidFill>
            <a:srgbClr val="F8ECE4"/>
          </a:solidFill>
          <a:ln/>
        </p:spPr>
      </p:sp>
      <p:sp>
        <p:nvSpPr>
          <p:cNvPr id="6" name="Text 3"/>
          <p:cNvSpPr/>
          <p:nvPr/>
        </p:nvSpPr>
        <p:spPr>
          <a:xfrm>
            <a:off x="856832" y="2807593"/>
            <a:ext cx="276406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Psychická podpora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56832" y="3216275"/>
            <a:ext cx="276406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Úzkost a deprese jsou časté — empatická komunikace, klidné prostředí, zapojení rodiny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3809905" y="2618581"/>
            <a:ext cx="3142080" cy="1693962"/>
          </a:xfrm>
          <a:custGeom>
            <a:avLst/>
            <a:gdLst/>
            <a:ahLst/>
            <a:cxnLst/>
            <a:rect l="l" t="t" r="r" b="b"/>
            <a:pathLst>
              <a:path w="3142080" h="1693962">
                <a:moveTo>
                  <a:pt x="0" y="0"/>
                </a:moveTo>
                <a:lnTo>
                  <a:pt x="3135730" y="0"/>
                </a:lnTo>
                <a:arcTo wR="6350" hR="6350" stAng="16200000" swAng="5400000"/>
                <a:lnTo>
                  <a:pt x="3142080" y="1693962"/>
                </a:lnTo>
                <a:lnTo>
                  <a:pt x="0" y="1693962"/>
                </a:lnTo>
                <a:lnTo>
                  <a:pt x="0" y="0"/>
                </a:lnTo>
                <a:close/>
              </a:path>
            </a:pathLst>
          </a:custGeom>
          <a:solidFill>
            <a:srgbClr val="F8ECE4"/>
          </a:solidFill>
          <a:ln/>
        </p:spPr>
      </p:sp>
      <p:sp>
        <p:nvSpPr>
          <p:cNvPr id="9" name="Shape 6"/>
          <p:cNvSpPr/>
          <p:nvPr/>
        </p:nvSpPr>
        <p:spPr>
          <a:xfrm>
            <a:off x="3809905" y="2618581"/>
            <a:ext cx="25399" cy="1693962"/>
          </a:xfrm>
          <a:prstGeom prst="roundRect">
            <a:avLst>
              <a:gd name="adj" fmla="val 30000"/>
            </a:avLst>
          </a:prstGeom>
          <a:solidFill>
            <a:srgbClr val="2E2F30"/>
          </a:solidFill>
          <a:ln/>
        </p:spPr>
      </p:sp>
      <p:sp>
        <p:nvSpPr>
          <p:cNvPr id="10" name="Text 7"/>
          <p:cNvSpPr/>
          <p:nvPr/>
        </p:nvSpPr>
        <p:spPr>
          <a:xfrm>
            <a:off x="3998912" y="2807593"/>
            <a:ext cx="276406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Edukace pacienta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3998912" y="3216275"/>
            <a:ext cx="276406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Příznaky zhoršení, správné užívání léků, dietní opatření, selfmonitoring</a:t>
            </a:r>
            <a:endParaRPr lang="en-US" sz="1450" dirty="0"/>
          </a:p>
        </p:txBody>
      </p:sp>
      <p:sp>
        <p:nvSpPr>
          <p:cNvPr id="12" name="Shape 9"/>
          <p:cNvSpPr/>
          <p:nvPr/>
        </p:nvSpPr>
        <p:spPr>
          <a:xfrm>
            <a:off x="667825" y="4312543"/>
            <a:ext cx="6284160" cy="1391543"/>
          </a:xfrm>
          <a:custGeom>
            <a:avLst/>
            <a:gdLst/>
            <a:ahLst/>
            <a:cxnLst/>
            <a:rect l="l" t="t" r="r" b="b"/>
            <a:pathLst>
              <a:path w="6284160" h="1391543">
                <a:moveTo>
                  <a:pt x="0" y="0"/>
                </a:moveTo>
                <a:lnTo>
                  <a:pt x="6284160" y="0"/>
                </a:lnTo>
                <a:lnTo>
                  <a:pt x="6284160" y="1385193"/>
                </a:lnTo>
                <a:arcTo wR="6350" hR="6350" stAng="0" swAng="5400000"/>
                <a:lnTo>
                  <a:pt x="6350" y="1391543"/>
                </a:lnTo>
                <a:arcTo wR="6350" hR="6350" stAng="5400000" swAng="5400000"/>
                <a:lnTo>
                  <a:pt x="0" y="0"/>
                </a:lnTo>
                <a:close/>
              </a:path>
            </a:pathLst>
          </a:custGeom>
          <a:solidFill>
            <a:srgbClr val="F8ECE4"/>
          </a:solidFill>
          <a:ln/>
        </p:spPr>
      </p:sp>
      <p:sp>
        <p:nvSpPr>
          <p:cNvPr id="13" name="Shape 10"/>
          <p:cNvSpPr/>
          <p:nvPr/>
        </p:nvSpPr>
        <p:spPr>
          <a:xfrm>
            <a:off x="667825" y="4312543"/>
            <a:ext cx="6284160" cy="25400"/>
          </a:xfrm>
          <a:prstGeom prst="roundRect">
            <a:avLst>
              <a:gd name="adj" fmla="val 29999"/>
            </a:avLst>
          </a:prstGeom>
          <a:solidFill>
            <a:srgbClr val="2E2F30"/>
          </a:solidFill>
          <a:ln/>
        </p:spPr>
      </p:sp>
      <p:sp>
        <p:nvSpPr>
          <p:cNvPr id="14" name="Text 11"/>
          <p:cNvSpPr/>
          <p:nvPr/>
        </p:nvSpPr>
        <p:spPr>
          <a:xfrm>
            <a:off x="856832" y="4501555"/>
            <a:ext cx="59061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Podpora compliance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856832" y="4910237"/>
            <a:ext cx="590614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Pravidelné kontroly, deník příznaků, kontaktní číslo na kardiologickou ambulanci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Prevence komplikací</a:t>
            </a:r>
            <a:endParaRPr lang="en-US" sz="1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4920258"/>
            <a:ext cx="236234" cy="23624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56742" y="4920258"/>
            <a:ext cx="3358868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Plicní edém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956742" y="5115123"/>
            <a:ext cx="3358868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Sledování dechové frekvence, SpO₂, poloha, oxygenoterapie</a:t>
            </a:r>
            <a:endParaRPr lang="en-US" sz="7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5322987"/>
            <a:ext cx="236234" cy="23624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56742" y="5322987"/>
            <a:ext cx="3358868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TEN</a:t>
            </a:r>
            <a:endParaRPr lang="en-US" sz="900" dirty="0"/>
          </a:p>
        </p:txBody>
      </p:sp>
      <p:sp>
        <p:nvSpPr>
          <p:cNvPr id="8" name="Text 4"/>
          <p:cNvSpPr/>
          <p:nvPr/>
        </p:nvSpPr>
        <p:spPr>
          <a:xfrm>
            <a:off x="956742" y="5517852"/>
            <a:ext cx="3358868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Bandáže DK, antikoagulancia, pravidelná mobilizace</a:t>
            </a:r>
            <a:endParaRPr lang="en-US" sz="7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5725716"/>
            <a:ext cx="236234" cy="23624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56742" y="5725716"/>
            <a:ext cx="3358868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Dekubity</a:t>
            </a:r>
            <a:endParaRPr lang="en-US" sz="900" dirty="0"/>
          </a:p>
        </p:txBody>
      </p:sp>
      <p:sp>
        <p:nvSpPr>
          <p:cNvPr id="11" name="Text 6"/>
          <p:cNvSpPr/>
          <p:nvPr/>
        </p:nvSpPr>
        <p:spPr>
          <a:xfrm>
            <a:off x="956742" y="5920581"/>
            <a:ext cx="3358868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Polohování à 2 hodiny, antidekubitní matrace, hodnocení dle Nortonové</a:t>
            </a:r>
            <a:endParaRPr lang="en-US" sz="7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2538" y="939006"/>
            <a:ext cx="6983932" cy="907633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5076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Propuštění a domácí péče</a:t>
            </a:r>
            <a:endParaRPr lang="en-US" sz="31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306513"/>
            <a:ext cx="10868745" cy="428783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352247" y="2791514"/>
            <a:ext cx="2162133" cy="2941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Edukace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2352247" y="3169366"/>
            <a:ext cx="2162133" cy="4373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7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Léky, dieta, příznaky, denní vážení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5040286" y="2999725"/>
            <a:ext cx="2162133" cy="5883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Ambulantní sledování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040286" y="3671751"/>
            <a:ext cx="2162133" cy="4373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7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Kardiolog do 1 týdne, praktický lékař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7759704" y="2791514"/>
            <a:ext cx="2162133" cy="2941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Domácí péče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7759704" y="3169366"/>
            <a:ext cx="2162133" cy="6560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7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Ošetřovatelská agentura, telefonická dostupnost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661475" y="5751314"/>
            <a:ext cx="10868745" cy="587871"/>
          </a:xfrm>
          <a:prstGeom prst="roundRect">
            <a:avLst>
              <a:gd name="adj" fmla="val 1296"/>
            </a:avLst>
          </a:prstGeom>
          <a:solidFill>
            <a:srgbClr val="E4E6E7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892" y="5954316"/>
            <a:ext cx="202996" cy="162421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189305" y="5931396"/>
            <a:ext cx="10788082" cy="2415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Klíčem k úspěchu je motivovaný pacient, který rozumí své nemoci a aktivně se podílí na léčbě.</a:t>
            </a:r>
            <a:endParaRPr lang="en-US" sz="12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76163"/>
            <a:ext cx="6296860" cy="526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Shrnutí — klíčové body</a:t>
            </a:r>
            <a:endParaRPr lang="en-US" sz="3300" dirty="0"/>
          </a:p>
        </p:txBody>
      </p:sp>
      <p:sp>
        <p:nvSpPr>
          <p:cNvPr id="4" name="Shape 1"/>
          <p:cNvSpPr/>
          <p:nvPr/>
        </p:nvSpPr>
        <p:spPr>
          <a:xfrm>
            <a:off x="661475" y="1327051"/>
            <a:ext cx="6296860" cy="956766"/>
          </a:xfrm>
          <a:prstGeom prst="roundRect">
            <a:avLst>
              <a:gd name="adj" fmla="val 796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159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836095" y="1501676"/>
            <a:ext cx="594761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🫀</a:t>
            </a: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Rozpoznání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836095" y="1854597"/>
            <a:ext cx="594761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Rychlá identifikace příznaků SS — dušnost, otoky, únava</a:t>
            </a:r>
            <a:endParaRPr lang="en-US" sz="1300" dirty="0"/>
          </a:p>
        </p:txBody>
      </p:sp>
      <p:sp>
        <p:nvSpPr>
          <p:cNvPr id="7" name="Shape 4"/>
          <p:cNvSpPr/>
          <p:nvPr/>
        </p:nvSpPr>
        <p:spPr>
          <a:xfrm>
            <a:off x="661475" y="2433737"/>
            <a:ext cx="6296860" cy="956766"/>
          </a:xfrm>
          <a:prstGeom prst="roundRect">
            <a:avLst>
              <a:gd name="adj" fmla="val 796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159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836095" y="2608362"/>
            <a:ext cx="594761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📋</a:t>
            </a: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Diagnostika</a:t>
            </a:r>
            <a:endParaRPr lang="en-US" sz="1650" dirty="0"/>
          </a:p>
        </p:txBody>
      </p:sp>
      <p:sp>
        <p:nvSpPr>
          <p:cNvPr id="9" name="Text 6"/>
          <p:cNvSpPr/>
          <p:nvPr/>
        </p:nvSpPr>
        <p:spPr>
          <a:xfrm>
            <a:off x="836095" y="2961283"/>
            <a:ext cx="594761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Správné ošetřovatelské diagnózy jako základ plánu péče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661475" y="3540423"/>
            <a:ext cx="6296860" cy="956766"/>
          </a:xfrm>
          <a:prstGeom prst="roundRect">
            <a:avLst>
              <a:gd name="adj" fmla="val 796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159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836095" y="3715048"/>
            <a:ext cx="594761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💊</a:t>
            </a: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Farmakoterapie</a:t>
            </a:r>
            <a:endParaRPr lang="en-US" sz="1650" dirty="0"/>
          </a:p>
        </p:txBody>
      </p:sp>
      <p:sp>
        <p:nvSpPr>
          <p:cNvPr id="12" name="Text 9"/>
          <p:cNvSpPr/>
          <p:nvPr/>
        </p:nvSpPr>
        <p:spPr>
          <a:xfrm>
            <a:off x="836095" y="4067969"/>
            <a:ext cx="594761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Sestra sleduje účinky a nežádoucí účinky všech léků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661475" y="4647109"/>
            <a:ext cx="6296860" cy="956766"/>
          </a:xfrm>
          <a:prstGeom prst="roundRect">
            <a:avLst>
              <a:gd name="adj" fmla="val 796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159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836095" y="4821734"/>
            <a:ext cx="594761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📚</a:t>
            </a: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Edukace</a:t>
            </a:r>
            <a:endParaRPr lang="en-US" sz="1650" dirty="0"/>
          </a:p>
        </p:txBody>
      </p:sp>
      <p:sp>
        <p:nvSpPr>
          <p:cNvPr id="15" name="Text 12"/>
          <p:cNvSpPr/>
          <p:nvPr/>
        </p:nvSpPr>
        <p:spPr>
          <a:xfrm>
            <a:off x="836095" y="5174655"/>
            <a:ext cx="594761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Informovaný pacient = lepší compliance a méně rehospitalizací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661475" y="5772547"/>
            <a:ext cx="6296860" cy="5091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6000"/>
              </a:lnSpc>
              <a:buNone/>
            </a:pPr>
            <a:r>
              <a:rPr lang="en-US" sz="1300" i="1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Zdroj: Slezáková, L. Ošetřovatelství pro střední zdravotnické školy I — Interna. Grada, 2012.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736</Words>
  <Application>Microsoft Office PowerPoint</Application>
  <PresentationFormat>Širokoúhlá obrazovka</PresentationFormat>
  <Paragraphs>149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Montserrat Black</vt:lpstr>
      <vt:lpstr>Twemoji Mozilla</vt:lpstr>
      <vt:lpstr>Inconsolata Bold</vt:lpstr>
      <vt:lpstr>Inconsolata</vt:lpstr>
      <vt:lpstr>Arial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2026-08-30T19:25:46Z</dcterms:created>
  <dcterms:modified xsi:type="dcterms:W3CDTF">2026-08-30T19:26:20Z</dcterms:modified>
</cp:coreProperties>
</file>