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embeddedFontLst>
    <p:embeddedFont>
      <p:font typeface="Bricolage Grotesque ExtraBold" panose="020B0604020202020204" charset="0"/>
      <p:regular r:id="rId18"/>
    </p:embeddedFont>
    <p:embeddedFont>
      <p:font typeface="Montserrat" panose="00000500000000000000" pitchFamily="2" charset="-18"/>
      <p:regular r:id="rId19"/>
    </p:embeddedFont>
    <p:embeddedFont>
      <p:font typeface="Montserrat Bold" panose="020B0604020202020204" charset="-18"/>
      <p:regular r:id="rId20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7980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82D5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90E3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1210" y="0"/>
                </a:lnTo>
                <a:lnTo>
                  <a:pt x="92090" y="2640"/>
                </a:lnTo>
                <a:lnTo>
                  <a:pt x="93070" y="7030"/>
                </a:lnTo>
                <a:lnTo>
                  <a:pt x="93650" y="11330"/>
                </a:lnTo>
                <a:lnTo>
                  <a:pt x="93850" y="14750"/>
                </a:lnTo>
                <a:lnTo>
                  <a:pt x="93460" y="21970"/>
                </a:lnTo>
                <a:lnTo>
                  <a:pt x="91990" y="31150"/>
                </a:lnTo>
                <a:lnTo>
                  <a:pt x="91410" y="36520"/>
                </a:lnTo>
                <a:lnTo>
                  <a:pt x="91210" y="40040"/>
                </a:lnTo>
                <a:lnTo>
                  <a:pt x="91310" y="45700"/>
                </a:lnTo>
                <a:lnTo>
                  <a:pt x="91890" y="48930"/>
                </a:lnTo>
                <a:lnTo>
                  <a:pt x="93160" y="52540"/>
                </a:lnTo>
                <a:lnTo>
                  <a:pt x="94920" y="56050"/>
                </a:lnTo>
                <a:lnTo>
                  <a:pt x="97170" y="59860"/>
                </a:lnTo>
                <a:lnTo>
                  <a:pt x="98730" y="63280"/>
                </a:lnTo>
                <a:lnTo>
                  <a:pt x="99800" y="67290"/>
                </a:lnTo>
                <a:lnTo>
                  <a:pt x="100000" y="71480"/>
                </a:lnTo>
                <a:lnTo>
                  <a:pt x="99710" y="73630"/>
                </a:lnTo>
                <a:lnTo>
                  <a:pt x="99020" y="76460"/>
                </a:lnTo>
                <a:lnTo>
                  <a:pt x="97750" y="80180"/>
                </a:lnTo>
                <a:lnTo>
                  <a:pt x="96390" y="83400"/>
                </a:lnTo>
                <a:lnTo>
                  <a:pt x="91890" y="91990"/>
                </a:lnTo>
                <a:lnTo>
                  <a:pt x="89450" y="96000"/>
                </a:lnTo>
                <a:lnTo>
                  <a:pt x="8672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Text 0"/>
          <p:cNvSpPr/>
          <p:nvPr/>
        </p:nvSpPr>
        <p:spPr>
          <a:xfrm>
            <a:off x="5233360" y="2098873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Ošetřovatelská péče u nemocného s flebotrombózou (TEN)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4154289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Hluboká žilní trombóza a tromboembolická nemoc – příčiny, příznaky, diagnostika, léčba a ošetřovatelská praxe. 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41734"/>
            <a:ext cx="838080" cy="219869"/>
          </a:xfrm>
          <a:prstGeom prst="roundRect">
            <a:avLst>
              <a:gd name="adj" fmla="val 22115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48289" y="585093"/>
            <a:ext cx="1274036" cy="133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9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1</a:t>
            </a:r>
            <a:endParaRPr lang="en-US" sz="900" dirty="0"/>
          </a:p>
        </p:txBody>
      </p:sp>
      <p:sp>
        <p:nvSpPr>
          <p:cNvPr id="4" name="Text 2"/>
          <p:cNvSpPr/>
          <p:nvPr/>
        </p:nvSpPr>
        <p:spPr>
          <a:xfrm>
            <a:off x="661475" y="805855"/>
            <a:ext cx="10868745" cy="4522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Proč TEN vzniká již „v tichu" těla</a:t>
            </a:r>
            <a:endParaRPr lang="en-US" sz="28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548904"/>
            <a:ext cx="6682613" cy="3527524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961907" y="3006030"/>
            <a:ext cx="3574564" cy="6131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Vznik trombózy vysvětluje </a:t>
            </a:r>
            <a:r>
              <a:rPr lang="en-US" sz="1100" b="1" dirty="0">
                <a:solidFill>
                  <a:srgbClr val="E5DCE6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Virchowova trias</a:t>
            </a: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– tři klíčové faktory, které se kombinují a vedou k tvorbě trombu: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661475" y="5325666"/>
            <a:ext cx="3549065" cy="990600"/>
          </a:xfrm>
          <a:prstGeom prst="roundRect">
            <a:avLst>
              <a:gd name="adj" fmla="val 6136"/>
            </a:avLst>
          </a:prstGeom>
          <a:solidFill>
            <a:srgbClr val="282D5E"/>
          </a:solidFill>
          <a:ln/>
        </p:spPr>
      </p:sp>
      <p:sp>
        <p:nvSpPr>
          <p:cNvPr id="8" name="Text 5"/>
          <p:cNvSpPr/>
          <p:nvPr/>
        </p:nvSpPr>
        <p:spPr>
          <a:xfrm>
            <a:off x="806132" y="5470327"/>
            <a:ext cx="3259750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Hyperkoagulace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806132" y="5762823"/>
            <a:ext cx="3259750" cy="4087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Genetické vlohy, trombofilní stavy, hormonální léčba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4321265" y="5325666"/>
            <a:ext cx="3549065" cy="990600"/>
          </a:xfrm>
          <a:prstGeom prst="roundRect">
            <a:avLst>
              <a:gd name="adj" fmla="val 6136"/>
            </a:avLst>
          </a:prstGeom>
          <a:solidFill>
            <a:srgbClr val="282D5E"/>
          </a:solidFill>
          <a:ln/>
        </p:spPr>
      </p:sp>
      <p:sp>
        <p:nvSpPr>
          <p:cNvPr id="11" name="Text 8"/>
          <p:cNvSpPr/>
          <p:nvPr/>
        </p:nvSpPr>
        <p:spPr>
          <a:xfrm>
            <a:off x="4465923" y="5470327"/>
            <a:ext cx="3259750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Stáza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4465923" y="5762823"/>
            <a:ext cx="3259750" cy="4087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Imobilizace, chronická žilní insuficience, gravidita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7981056" y="5325666"/>
            <a:ext cx="3549065" cy="990600"/>
          </a:xfrm>
          <a:prstGeom prst="roundRect">
            <a:avLst>
              <a:gd name="adj" fmla="val 6136"/>
            </a:avLst>
          </a:prstGeom>
          <a:solidFill>
            <a:srgbClr val="282D5E"/>
          </a:solidFill>
          <a:ln/>
        </p:spPr>
      </p:sp>
      <p:sp>
        <p:nvSpPr>
          <p:cNvPr id="14" name="Text 11"/>
          <p:cNvSpPr/>
          <p:nvPr/>
        </p:nvSpPr>
        <p:spPr>
          <a:xfrm>
            <a:off x="8125713" y="5470327"/>
            <a:ext cx="3259750" cy="2260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Poškození stěny</a:t>
            </a:r>
            <a:endParaRPr lang="en-US" sz="1400" dirty="0"/>
          </a:p>
        </p:txBody>
      </p:sp>
      <p:sp>
        <p:nvSpPr>
          <p:cNvPr id="15" name="Text 12"/>
          <p:cNvSpPr/>
          <p:nvPr/>
        </p:nvSpPr>
        <p:spPr>
          <a:xfrm>
            <a:off x="8125713" y="5762823"/>
            <a:ext cx="3259750" cy="204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Úraz, operace, zánět, zavedení kanyly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596231"/>
            <a:ext cx="1094653" cy="287139"/>
          </a:xfrm>
          <a:prstGeom prst="roundRect">
            <a:avLst>
              <a:gd name="adj" fmla="val 22118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74879" y="1652885"/>
            <a:ext cx="1477429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1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958975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Kdy se riziko mění v problém</a:t>
            </a:r>
            <a:endParaRPr lang="en-US" sz="3700" dirty="0"/>
          </a:p>
        </p:txBody>
      </p:sp>
      <p:sp>
        <p:nvSpPr>
          <p:cNvPr id="5" name="Text 3"/>
          <p:cNvSpPr/>
          <p:nvPr/>
        </p:nvSpPr>
        <p:spPr>
          <a:xfrm>
            <a:off x="661475" y="2833092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TEN se nejčastěji rozvíjí v situacích, kdy se setkává více rizikových faktorů najednou.</a:t>
            </a:r>
            <a:endParaRPr lang="en-US" sz="14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3348137"/>
            <a:ext cx="472468" cy="47248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370177" y="3348137"/>
            <a:ext cx="275672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Po operaci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1370177" y="3756819"/>
            <a:ext cx="275672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Zejména ortopedické a abdominální výkony výrazně zvyšují riziko trombozy v prvních dnech.</a:t>
            </a:r>
            <a:endParaRPr lang="en-US" sz="14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63135" y="3348137"/>
            <a:ext cx="472468" cy="47248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071836" y="3348137"/>
            <a:ext cx="275672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Po úrazu</a:t>
            </a:r>
            <a:endParaRPr lang="en-US" sz="1850" dirty="0"/>
          </a:p>
        </p:txBody>
      </p:sp>
      <p:sp>
        <p:nvSpPr>
          <p:cNvPr id="11" name="Text 7"/>
          <p:cNvSpPr/>
          <p:nvPr/>
        </p:nvSpPr>
        <p:spPr>
          <a:xfrm>
            <a:off x="5071836" y="3756819"/>
            <a:ext cx="275672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Poranění cévní stěny a imobilizace pacienta jsou ideální podmínky pro vznik trombu.</a:t>
            </a:r>
            <a:endParaRPr lang="en-US" sz="14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64794" y="3348137"/>
            <a:ext cx="472468" cy="47248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773496" y="3348137"/>
            <a:ext cx="2756724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Sepse a tkáňové poškození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773496" y="4052094"/>
            <a:ext cx="275672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Systémový zánět aktivuje koagulační kaskádu a zvyšuje riziko trombózy v celém organismu.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15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879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13180" y="99900"/>
                </a:lnTo>
                <a:lnTo>
                  <a:pt x="8110" y="91990"/>
                </a:lnTo>
                <a:lnTo>
                  <a:pt x="4200" y="84670"/>
                </a:lnTo>
                <a:lnTo>
                  <a:pt x="2640" y="81150"/>
                </a:lnTo>
                <a:lnTo>
                  <a:pt x="1270" y="77440"/>
                </a:lnTo>
                <a:lnTo>
                  <a:pt x="490" y="74610"/>
                </a:lnTo>
                <a:lnTo>
                  <a:pt x="0" y="71480"/>
                </a:lnTo>
                <a:lnTo>
                  <a:pt x="200" y="67290"/>
                </a:lnTo>
                <a:lnTo>
                  <a:pt x="1270" y="63280"/>
                </a:lnTo>
                <a:lnTo>
                  <a:pt x="2830" y="59860"/>
                </a:lnTo>
                <a:lnTo>
                  <a:pt x="5080" y="56050"/>
                </a:lnTo>
                <a:lnTo>
                  <a:pt x="6840" y="52540"/>
                </a:lnTo>
                <a:lnTo>
                  <a:pt x="7910" y="49610"/>
                </a:lnTo>
                <a:lnTo>
                  <a:pt x="8690" y="45700"/>
                </a:lnTo>
                <a:lnTo>
                  <a:pt x="8790" y="40140"/>
                </a:lnTo>
                <a:lnTo>
                  <a:pt x="8590" y="36520"/>
                </a:lnTo>
                <a:lnTo>
                  <a:pt x="8110" y="31930"/>
                </a:lnTo>
                <a:lnTo>
                  <a:pt x="6540" y="21970"/>
                </a:lnTo>
                <a:lnTo>
                  <a:pt x="6150" y="14750"/>
                </a:lnTo>
                <a:lnTo>
                  <a:pt x="6450" y="10350"/>
                </a:lnTo>
                <a:lnTo>
                  <a:pt x="6930" y="7030"/>
                </a:lnTo>
                <a:lnTo>
                  <a:pt x="7910" y="264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661475" y="1337469"/>
            <a:ext cx="1094653" cy="287139"/>
          </a:xfrm>
          <a:prstGeom prst="roundRect">
            <a:avLst>
              <a:gd name="adj" fmla="val 22118"/>
            </a:avLst>
          </a:prstGeom>
          <a:solidFill>
            <a:srgbClr val="3E0845"/>
          </a:solidFill>
          <a:ln/>
        </p:spPr>
      </p:sp>
      <p:sp>
        <p:nvSpPr>
          <p:cNvPr id="4" name="Text 1"/>
          <p:cNvSpPr/>
          <p:nvPr/>
        </p:nvSpPr>
        <p:spPr>
          <a:xfrm>
            <a:off x="774879" y="1394123"/>
            <a:ext cx="1477429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1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61475" y="1700213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Typy flebotrombózy: kde se děj odehrává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661475" y="3353991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Proximální trombóza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661475" y="3838277"/>
            <a:ext cx="2917851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Postihuje </a:t>
            </a:r>
            <a:r>
              <a:rPr lang="en-US" sz="1450" b="1" dirty="0">
                <a:solidFill>
                  <a:srgbClr val="E5DCE6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ilio-femorální řečiště</a:t>
            </a: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dolních končetin. Vyšší riziko plicní embolie. Závažnější průběh, nutná rychlá diagnostika.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4046833" y="3353991"/>
            <a:ext cx="291785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Distální trombóza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4046833" y="3838277"/>
            <a:ext cx="2917851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Lokalizována v </a:t>
            </a:r>
            <a:r>
              <a:rPr lang="en-US" sz="1450" b="1" dirty="0">
                <a:solidFill>
                  <a:srgbClr val="E5DCE6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bércových žilách</a:t>
            </a: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 Méně závažná, ale může se šířit proximálně. Sledování a léčba dle rozsahu a příznaků.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19807"/>
            <a:ext cx="562556" cy="143470"/>
          </a:xfrm>
          <a:prstGeom prst="roundRect">
            <a:avLst>
              <a:gd name="adj" fmla="val 22134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18127" y="548084"/>
            <a:ext cx="1058836" cy="86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5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2</a:t>
            </a:r>
            <a:endParaRPr lang="en-US" sz="550" dirty="0"/>
          </a:p>
        </p:txBody>
      </p:sp>
      <p:sp>
        <p:nvSpPr>
          <p:cNvPr id="4" name="Text 2"/>
          <p:cNvSpPr/>
          <p:nvPr/>
        </p:nvSpPr>
        <p:spPr>
          <a:xfrm>
            <a:off x="661475" y="682129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Příznaky – jak je student pozná na první pohled</a:t>
            </a:r>
            <a:endParaRPr lang="en-US" sz="18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101328"/>
            <a:ext cx="6983932" cy="14314091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82336" y="7221240"/>
            <a:ext cx="3654135" cy="52258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040288" y="7328396"/>
            <a:ext cx="3389029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Bolest a tíseň</a:t>
            </a:r>
            <a:endParaRPr lang="en-US" sz="900" dirty="0"/>
          </a:p>
        </p:txBody>
      </p:sp>
      <p:sp>
        <p:nvSpPr>
          <p:cNvPr id="8" name="Text 4"/>
          <p:cNvSpPr/>
          <p:nvPr/>
        </p:nvSpPr>
        <p:spPr>
          <a:xfrm>
            <a:off x="8040288" y="7523262"/>
            <a:ext cx="3389029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Spontánní nebo při kompresi lýtka (Homansovo znamení)</a:t>
            </a:r>
            <a:endParaRPr lang="en-US" sz="7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82336" y="7791053"/>
            <a:ext cx="3654135" cy="52258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40288" y="7898209"/>
            <a:ext cx="3389029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Otok a změna barvy</a:t>
            </a:r>
            <a:endParaRPr lang="en-US" sz="900" dirty="0"/>
          </a:p>
        </p:txBody>
      </p:sp>
      <p:sp>
        <p:nvSpPr>
          <p:cNvPr id="11" name="Text 6"/>
          <p:cNvSpPr/>
          <p:nvPr/>
        </p:nvSpPr>
        <p:spPr>
          <a:xfrm>
            <a:off x="8040288" y="8093075"/>
            <a:ext cx="3389029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Jednostranný otok DK, zarudnutí nebo cyanoticko-bledé zbarvení</a:t>
            </a:r>
            <a:endParaRPr lang="en-US" sz="7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82336" y="8360866"/>
            <a:ext cx="3654135" cy="522585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8040288" y="8468023"/>
            <a:ext cx="3389029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Viditelné kolaterály</a:t>
            </a:r>
            <a:endParaRPr lang="en-US" sz="900" dirty="0"/>
          </a:p>
        </p:txBody>
      </p:sp>
      <p:sp>
        <p:nvSpPr>
          <p:cNvPr id="14" name="Text 8"/>
          <p:cNvSpPr/>
          <p:nvPr/>
        </p:nvSpPr>
        <p:spPr>
          <a:xfrm>
            <a:off x="8040288" y="8662888"/>
            <a:ext cx="3389029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Náhradní povrchové žíly, typické u proximálních forem</a:t>
            </a:r>
            <a:endParaRPr lang="en-US" sz="700" dirty="0"/>
          </a:p>
        </p:txBody>
      </p:sp>
      <p:sp>
        <p:nvSpPr>
          <p:cNvPr id="15" name="Shape 9"/>
          <p:cNvSpPr/>
          <p:nvPr/>
        </p:nvSpPr>
        <p:spPr>
          <a:xfrm>
            <a:off x="7882336" y="8936534"/>
            <a:ext cx="3654135" cy="358973"/>
          </a:xfrm>
          <a:prstGeom prst="roundRect">
            <a:avLst>
              <a:gd name="adj" fmla="val 11058"/>
            </a:avLst>
          </a:prstGeom>
          <a:solidFill>
            <a:srgbClr val="4B3F02"/>
          </a:solidFill>
          <a:ln/>
        </p:spPr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6790" y="9007376"/>
            <a:ext cx="118067" cy="94456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8189311" y="9002613"/>
            <a:ext cx="3252706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Pozor: až 50 % trombóz může být asymptomatických – nevylučuj diagnózu jen pro absenci příznaků!</a:t>
            </a:r>
            <a:endParaRPr lang="en-US" sz="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122561"/>
            <a:ext cx="1125906" cy="287139"/>
          </a:xfrm>
          <a:prstGeom prst="roundRect">
            <a:avLst>
              <a:gd name="adj" fmla="val 22118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74879" y="1179215"/>
            <a:ext cx="1508683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2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485305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Proximální flebotrombóza: nejčastější „zdroj PE"</a:t>
            </a:r>
            <a:endParaRPr lang="en-US" sz="3700" dirty="0"/>
          </a:p>
        </p:txBody>
      </p:sp>
      <p:sp>
        <p:nvSpPr>
          <p:cNvPr id="5" name="Text 3"/>
          <p:cNvSpPr/>
          <p:nvPr/>
        </p:nvSpPr>
        <p:spPr>
          <a:xfrm>
            <a:off x="661475" y="3044527"/>
            <a:ext cx="5316206" cy="6237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9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50 %</a:t>
            </a:r>
            <a:endParaRPr lang="en-US" sz="4900" dirty="0"/>
          </a:p>
        </p:txBody>
      </p:sp>
      <p:sp>
        <p:nvSpPr>
          <p:cNvPr id="6" name="Text 4"/>
          <p:cNvSpPr/>
          <p:nvPr/>
        </p:nvSpPr>
        <p:spPr>
          <a:xfrm>
            <a:off x="661475" y="3904456"/>
            <a:ext cx="53162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Zdroj plicní embolie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661475" y="4313138"/>
            <a:ext cx="53162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Pacientů s PE má původ trombu v ileo-femorálním úseku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6213915" y="3044527"/>
            <a:ext cx="5316305" cy="6237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49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70 %</a:t>
            </a:r>
            <a:endParaRPr lang="en-US" sz="4900" dirty="0"/>
          </a:p>
        </p:txBody>
      </p:sp>
      <p:sp>
        <p:nvSpPr>
          <p:cNvPr id="9" name="Text 7"/>
          <p:cNvSpPr/>
          <p:nvPr/>
        </p:nvSpPr>
        <p:spPr>
          <a:xfrm>
            <a:off x="6213915" y="3904456"/>
            <a:ext cx="53163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Stenóza ilické žíly</a:t>
            </a:r>
            <a:endParaRPr lang="en-US" sz="1850" dirty="0"/>
          </a:p>
        </p:txBody>
      </p:sp>
      <p:sp>
        <p:nvSpPr>
          <p:cNvPr id="10" name="Text 8"/>
          <p:cNvSpPr/>
          <p:nvPr/>
        </p:nvSpPr>
        <p:spPr>
          <a:xfrm>
            <a:off x="6213915" y="4313138"/>
            <a:ext cx="53163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Ileo-femorální trombóza je spojena se stenózou ilické žíly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661475" y="5130602"/>
            <a:ext cx="1086874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Proximální trombóza nemusí vždy způsobit hemodynamický kolaps – přesto je PE reálným rizikem a vyžaduje okamžitou pozornost a monitoraci.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19807"/>
            <a:ext cx="562556" cy="143470"/>
          </a:xfrm>
          <a:prstGeom prst="roundRect">
            <a:avLst>
              <a:gd name="adj" fmla="val 22134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18127" y="548084"/>
            <a:ext cx="1058836" cy="86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5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2</a:t>
            </a:r>
            <a:endParaRPr lang="en-US" sz="550" dirty="0"/>
          </a:p>
        </p:txBody>
      </p:sp>
      <p:sp>
        <p:nvSpPr>
          <p:cNvPr id="4" name="Text 2"/>
          <p:cNvSpPr/>
          <p:nvPr/>
        </p:nvSpPr>
        <p:spPr>
          <a:xfrm>
            <a:off x="661475" y="682129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May-Thurnerův/Cockettův mechanismus jako spouštěč</a:t>
            </a:r>
            <a:endParaRPr lang="en-US" sz="18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101328"/>
            <a:ext cx="5319083" cy="531921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217487" y="3319859"/>
            <a:ext cx="5319083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Co to znamená v praxi?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6217487" y="3514725"/>
            <a:ext cx="5319083" cy="269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Komprese levé pánevní žíly pravou ilickou arterií je popsána </a:t>
            </a:r>
            <a:r>
              <a:rPr lang="en-US" sz="700" b="1" dirty="0">
                <a:solidFill>
                  <a:srgbClr val="E5DCE6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3–5× častěji</a:t>
            </a: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než ostatní typy.</a:t>
            </a:r>
            <a:endParaRPr lang="en-US" sz="70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Existuje několik morfologických typů – od prosté komprese po fibrózní synechie v lumen žíly.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6217487" y="3837087"/>
            <a:ext cx="5319083" cy="358973"/>
          </a:xfrm>
          <a:prstGeom prst="roundRect">
            <a:avLst>
              <a:gd name="adj" fmla="val 11058"/>
            </a:avLst>
          </a:prstGeom>
          <a:solidFill>
            <a:srgbClr val="670D73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1941" y="3907929"/>
            <a:ext cx="118067" cy="94456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524462" y="3903166"/>
            <a:ext cx="4917654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 pacientů s recidivující trombózou levé DK vždy mysli na May-Thurnerův syndrom – trombóza se bude vracet, dokud nebude odstraněna příčina.</a:t>
            </a:r>
            <a:endParaRPr lang="en-US" sz="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61076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1210" y="0"/>
                </a:lnTo>
                <a:lnTo>
                  <a:pt x="92090" y="2640"/>
                </a:lnTo>
                <a:lnTo>
                  <a:pt x="93070" y="7030"/>
                </a:lnTo>
                <a:lnTo>
                  <a:pt x="93650" y="11330"/>
                </a:lnTo>
                <a:lnTo>
                  <a:pt x="93850" y="14750"/>
                </a:lnTo>
                <a:lnTo>
                  <a:pt x="93460" y="21970"/>
                </a:lnTo>
                <a:lnTo>
                  <a:pt x="91990" y="31150"/>
                </a:lnTo>
                <a:lnTo>
                  <a:pt x="91410" y="36520"/>
                </a:lnTo>
                <a:lnTo>
                  <a:pt x="91210" y="40040"/>
                </a:lnTo>
                <a:lnTo>
                  <a:pt x="91310" y="45700"/>
                </a:lnTo>
                <a:lnTo>
                  <a:pt x="91890" y="48930"/>
                </a:lnTo>
                <a:lnTo>
                  <a:pt x="93160" y="52540"/>
                </a:lnTo>
                <a:lnTo>
                  <a:pt x="94920" y="56050"/>
                </a:lnTo>
                <a:lnTo>
                  <a:pt x="97170" y="59860"/>
                </a:lnTo>
                <a:lnTo>
                  <a:pt x="98730" y="63280"/>
                </a:lnTo>
                <a:lnTo>
                  <a:pt x="99800" y="67290"/>
                </a:lnTo>
                <a:lnTo>
                  <a:pt x="100000" y="71480"/>
                </a:lnTo>
                <a:lnTo>
                  <a:pt x="99710" y="73630"/>
                </a:lnTo>
                <a:lnTo>
                  <a:pt x="99020" y="76460"/>
                </a:lnTo>
                <a:lnTo>
                  <a:pt x="97750" y="80180"/>
                </a:lnTo>
                <a:lnTo>
                  <a:pt x="96390" y="83400"/>
                </a:lnTo>
                <a:lnTo>
                  <a:pt x="91890" y="91990"/>
                </a:lnTo>
                <a:lnTo>
                  <a:pt x="89450" y="96000"/>
                </a:lnTo>
                <a:lnTo>
                  <a:pt x="8672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5233360" y="519807"/>
            <a:ext cx="1001985" cy="255786"/>
          </a:xfrm>
          <a:prstGeom prst="roundRect">
            <a:avLst>
              <a:gd name="adj" fmla="val 22114"/>
            </a:avLst>
          </a:prstGeom>
          <a:solidFill>
            <a:srgbClr val="3E0845"/>
          </a:solidFill>
          <a:ln/>
        </p:spPr>
      </p:sp>
      <p:sp>
        <p:nvSpPr>
          <p:cNvPr id="4" name="Text 1"/>
          <p:cNvSpPr/>
          <p:nvPr/>
        </p:nvSpPr>
        <p:spPr>
          <a:xfrm>
            <a:off x="5334363" y="570309"/>
            <a:ext cx="1409566" cy="1547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0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3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233360" y="835521"/>
            <a:ext cx="6296860" cy="10521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Diagnostika a „co ošetřovatel sleduje"</a:t>
            </a:r>
            <a:endParaRPr lang="en-US" sz="33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3360" y="2112466"/>
            <a:ext cx="841652" cy="101004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24928" y="2280741"/>
            <a:ext cx="5305292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Anamnéza + klinika</a:t>
            </a:r>
            <a:endParaRPr lang="en-US" sz="1650" dirty="0"/>
          </a:p>
        </p:txBody>
      </p:sp>
      <p:sp>
        <p:nvSpPr>
          <p:cNvPr id="8" name="Text 4"/>
          <p:cNvSpPr/>
          <p:nvPr/>
        </p:nvSpPr>
        <p:spPr>
          <a:xfrm>
            <a:off x="6224928" y="2633663"/>
            <a:ext cx="5305292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Rizikové faktory, charakter obtíží, lateralizace otoku</a:t>
            </a:r>
            <a:endParaRPr lang="en-US" sz="13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3360" y="3122513"/>
            <a:ext cx="841652" cy="101004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224928" y="3290788"/>
            <a:ext cx="5305292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UZV + Doppler</a:t>
            </a:r>
            <a:endParaRPr lang="en-US" sz="1650" dirty="0"/>
          </a:p>
        </p:txBody>
      </p:sp>
      <p:sp>
        <p:nvSpPr>
          <p:cNvPr id="11" name="Text 6"/>
          <p:cNvSpPr/>
          <p:nvPr/>
        </p:nvSpPr>
        <p:spPr>
          <a:xfrm>
            <a:off x="6224928" y="3643709"/>
            <a:ext cx="5305292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Kompresní sonografie a barevné mapování – zlatý standard</a:t>
            </a:r>
            <a:endParaRPr lang="en-US" sz="13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3360" y="4132560"/>
            <a:ext cx="841652" cy="119866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224928" y="4300835"/>
            <a:ext cx="5305292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D-dimery</a:t>
            </a:r>
            <a:endParaRPr lang="en-US" sz="1650" dirty="0"/>
          </a:p>
        </p:txBody>
      </p:sp>
      <p:sp>
        <p:nvSpPr>
          <p:cNvPr id="14" name="Text 8"/>
          <p:cNvSpPr/>
          <p:nvPr/>
        </p:nvSpPr>
        <p:spPr>
          <a:xfrm>
            <a:off x="6224928" y="4653756"/>
            <a:ext cx="5305292" cy="509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Negativní výsledek spolehlivě vyloučí TEN; pozitivní je nespecifický</a:t>
            </a:r>
            <a:endParaRPr lang="en-US" sz="130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3360" y="5331222"/>
            <a:ext cx="841652" cy="1010047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6224928" y="5499497"/>
            <a:ext cx="5305292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Sledování rizika PE</a:t>
            </a:r>
            <a:endParaRPr lang="en-US" sz="1650" dirty="0"/>
          </a:p>
        </p:txBody>
      </p:sp>
      <p:sp>
        <p:nvSpPr>
          <p:cNvPr id="17" name="Text 10"/>
          <p:cNvSpPr/>
          <p:nvPr/>
        </p:nvSpPr>
        <p:spPr>
          <a:xfrm>
            <a:off x="6224928" y="5852418"/>
            <a:ext cx="5305292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Dušnost, cyanóza, bolest na hrudi → okamžitá eskalace!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618754"/>
            <a:ext cx="1125311" cy="287139"/>
          </a:xfrm>
          <a:prstGeom prst="roundRect">
            <a:avLst>
              <a:gd name="adj" fmla="val 22118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74879" y="1675408"/>
            <a:ext cx="1508087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3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981498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Akutní superficiální vs. hluboká trombóza</a:t>
            </a:r>
            <a:endParaRPr lang="en-US" sz="3700" dirty="0"/>
          </a:p>
        </p:txBody>
      </p:sp>
      <p:sp>
        <p:nvSpPr>
          <p:cNvPr id="5" name="Shape 3"/>
          <p:cNvSpPr/>
          <p:nvPr/>
        </p:nvSpPr>
        <p:spPr>
          <a:xfrm>
            <a:off x="525350" y="2855615"/>
            <a:ext cx="5476043" cy="2383631"/>
          </a:xfrm>
          <a:prstGeom prst="roundRect">
            <a:avLst>
              <a:gd name="adj" fmla="val 5710"/>
            </a:avLst>
          </a:prstGeom>
          <a:solidFill>
            <a:srgbClr val="EEAEF6"/>
          </a:solidFill>
          <a:ln/>
        </p:spPr>
      </p:sp>
      <p:sp>
        <p:nvSpPr>
          <p:cNvPr id="6" name="Text 4"/>
          <p:cNvSpPr/>
          <p:nvPr/>
        </p:nvSpPr>
        <p:spPr>
          <a:xfrm>
            <a:off x="714357" y="3044627"/>
            <a:ext cx="509802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Superficiální trombóza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714357" y="3528913"/>
            <a:ext cx="5098029" cy="1644253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Bolestivé zarudnutí podél žíly, hmatný tuhý pruh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Obvykle méně závažná, ale sleduj riziko přestupu do hluboké žíly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Léčba: NSAID, lokální chlad, komprese, LMWH dle rozsahu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6332776" y="3044627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Hluboká žilní trombóza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6332776" y="3528913"/>
            <a:ext cx="5203794" cy="1039416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Riziko plicní embolie je klíčové a bezprostřední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Nutná rychlá a přesná diagnostika (UZV, D-dimery)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Okamžité zahájení antikoagulační léčby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208088"/>
            <a:ext cx="1139995" cy="287139"/>
          </a:xfrm>
          <a:prstGeom prst="roundRect">
            <a:avLst>
              <a:gd name="adj" fmla="val 22118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74879" y="1264741"/>
            <a:ext cx="1522771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4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1570831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Léčba v nemocnici: antikoagulace, trombolýza, režim</a:t>
            </a:r>
            <a:endParaRPr lang="en-US" sz="37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3035598"/>
            <a:ext cx="3496877" cy="2614216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68183" y="3202682"/>
            <a:ext cx="283461" cy="28346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75881" y="3817045"/>
            <a:ext cx="306806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Antikoagulace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875881" y="4225727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LMWH (nízkomolekulární heparin), warfarin nebo NOAC – délka léčby dle lokalizace a rizika recidivy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47359" y="3035598"/>
            <a:ext cx="3496877" cy="2614216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54067" y="3202682"/>
            <a:ext cx="283461" cy="28346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4561766" y="3817045"/>
            <a:ext cx="306806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Trombolýza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4561766" y="4225727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rt-PA lokálně (preferenčně) nebo systémově při současné plicní embolii se závažnou hemodynamikou</a:t>
            </a:r>
            <a:endParaRPr lang="en-US" sz="14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3244" y="3035598"/>
            <a:ext cx="3496877" cy="2614216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639952" y="3202682"/>
            <a:ext cx="283461" cy="283468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8247650" y="3817045"/>
            <a:ext cx="306806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Komprese a mobilizace</a:t>
            </a:r>
            <a:endParaRPr lang="en-US" sz="1850" dirty="0"/>
          </a:p>
        </p:txBody>
      </p:sp>
      <p:sp>
        <p:nvSpPr>
          <p:cNvPr id="16" name="Text 8"/>
          <p:cNvSpPr/>
          <p:nvPr/>
        </p:nvSpPr>
        <p:spPr>
          <a:xfrm>
            <a:off x="8247650" y="4225727"/>
            <a:ext cx="3068065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Kompresivní punčochy nebo obinadlo do třísla + brzká mobilizace – NE absolutní klid na lůžku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19807"/>
            <a:ext cx="569601" cy="143470"/>
          </a:xfrm>
          <a:prstGeom prst="roundRect">
            <a:avLst>
              <a:gd name="adj" fmla="val 22134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18127" y="548084"/>
            <a:ext cx="1065880" cy="869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5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4</a:t>
            </a:r>
            <a:endParaRPr lang="en-US" sz="550" dirty="0"/>
          </a:p>
        </p:txBody>
      </p:sp>
      <p:sp>
        <p:nvSpPr>
          <p:cNvPr id="4" name="Text 2"/>
          <p:cNvSpPr/>
          <p:nvPr/>
        </p:nvSpPr>
        <p:spPr>
          <a:xfrm>
            <a:off x="661475" y="682129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NOAC vs. warfarin – co vědět pro edukaci pacienta</a:t>
            </a:r>
            <a:endParaRPr lang="en-US" sz="18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101328"/>
            <a:ext cx="5319083" cy="531921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217487" y="3427313"/>
            <a:ext cx="5319083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Co sestra při edukaci zdůrazní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6217487" y="3622179"/>
            <a:ext cx="5319083" cy="503039"/>
          </a:xfrm>
          <a:prstGeom prst="rect">
            <a:avLst/>
          </a:prstGeom>
          <a:noFill/>
          <a:ln/>
        </p:spPr>
        <p:txBody>
          <a:bodyPr wrap="square" lIns="0" tIns="37804" rIns="0" bIns="0" rtlCol="0" anchor="t">
            <a:normAutofit/>
          </a:bodyPr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Pravidelnost užívání a nepřerušování léčby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Rizika krvácení: sleduj modřiny, krev v moči/stolici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Komedikace – upozornit lékaře na každý nový lék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 warfarinu: kontroly INR a dietní omezení (vitamín K)</a:t>
            </a:r>
            <a:endParaRPr lang="en-US" sz="7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15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879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13180" y="99900"/>
                </a:lnTo>
                <a:lnTo>
                  <a:pt x="8110" y="91990"/>
                </a:lnTo>
                <a:lnTo>
                  <a:pt x="4200" y="84670"/>
                </a:lnTo>
                <a:lnTo>
                  <a:pt x="2640" y="81150"/>
                </a:lnTo>
                <a:lnTo>
                  <a:pt x="1270" y="77440"/>
                </a:lnTo>
                <a:lnTo>
                  <a:pt x="490" y="74610"/>
                </a:lnTo>
                <a:lnTo>
                  <a:pt x="0" y="71480"/>
                </a:lnTo>
                <a:lnTo>
                  <a:pt x="200" y="67290"/>
                </a:lnTo>
                <a:lnTo>
                  <a:pt x="1270" y="63280"/>
                </a:lnTo>
                <a:lnTo>
                  <a:pt x="2830" y="59860"/>
                </a:lnTo>
                <a:lnTo>
                  <a:pt x="5080" y="56050"/>
                </a:lnTo>
                <a:lnTo>
                  <a:pt x="6840" y="52540"/>
                </a:lnTo>
                <a:lnTo>
                  <a:pt x="7910" y="49610"/>
                </a:lnTo>
                <a:lnTo>
                  <a:pt x="8690" y="45700"/>
                </a:lnTo>
                <a:lnTo>
                  <a:pt x="8790" y="40140"/>
                </a:lnTo>
                <a:lnTo>
                  <a:pt x="8590" y="36520"/>
                </a:lnTo>
                <a:lnTo>
                  <a:pt x="8110" y="31930"/>
                </a:lnTo>
                <a:lnTo>
                  <a:pt x="6540" y="21970"/>
                </a:lnTo>
                <a:lnTo>
                  <a:pt x="6150" y="14750"/>
                </a:lnTo>
                <a:lnTo>
                  <a:pt x="6450" y="10350"/>
                </a:lnTo>
                <a:lnTo>
                  <a:pt x="6930" y="7030"/>
                </a:lnTo>
                <a:lnTo>
                  <a:pt x="7910" y="264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661475" y="582613"/>
            <a:ext cx="1472568" cy="287139"/>
          </a:xfrm>
          <a:prstGeom prst="roundRect">
            <a:avLst>
              <a:gd name="adj" fmla="val 22118"/>
            </a:avLst>
          </a:prstGeom>
          <a:solidFill>
            <a:srgbClr val="3E0845"/>
          </a:solidFill>
          <a:ln/>
        </p:spPr>
      </p:sp>
      <p:sp>
        <p:nvSpPr>
          <p:cNvPr id="4" name="Text 1"/>
          <p:cNvSpPr/>
          <p:nvPr/>
        </p:nvSpPr>
        <p:spPr>
          <a:xfrm>
            <a:off x="774879" y="639266"/>
            <a:ext cx="1855344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URGENTNÍ STAV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61475" y="945356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Phlegmasia coerulea dolens: kdy eskalovat okamžitě</a:t>
            </a:r>
            <a:endParaRPr lang="en-US" sz="3700" dirty="0"/>
          </a:p>
        </p:txBody>
      </p:sp>
      <p:sp>
        <p:nvSpPr>
          <p:cNvPr id="6" name="Shape 3"/>
          <p:cNvSpPr/>
          <p:nvPr/>
        </p:nvSpPr>
        <p:spPr>
          <a:xfrm>
            <a:off x="661475" y="3000772"/>
            <a:ext cx="3053877" cy="1693962"/>
          </a:xfrm>
          <a:prstGeom prst="roundRect">
            <a:avLst>
              <a:gd name="adj" fmla="val 4687"/>
            </a:avLst>
          </a:prstGeom>
          <a:solidFill>
            <a:srgbClr val="282D5E"/>
          </a:solidFill>
          <a:ln/>
        </p:spPr>
      </p:sp>
      <p:sp>
        <p:nvSpPr>
          <p:cNvPr id="7" name="Text 4"/>
          <p:cNvSpPr/>
          <p:nvPr/>
        </p:nvSpPr>
        <p:spPr>
          <a:xfrm>
            <a:off x="850482" y="3189784"/>
            <a:ext cx="267586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Příznaky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50482" y="3598466"/>
            <a:ext cx="267586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Masivní zduření DK, výrazná cyanóza, petechie, silné bolesti, pokles TK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3904359" y="3000772"/>
            <a:ext cx="3053976" cy="1693962"/>
          </a:xfrm>
          <a:prstGeom prst="roundRect">
            <a:avLst>
              <a:gd name="adj" fmla="val 4687"/>
            </a:avLst>
          </a:prstGeom>
          <a:solidFill>
            <a:srgbClr val="282D5E"/>
          </a:solidFill>
          <a:ln/>
        </p:spPr>
      </p:sp>
      <p:sp>
        <p:nvSpPr>
          <p:cNvPr id="10" name="Text 7"/>
          <p:cNvSpPr/>
          <p:nvPr/>
        </p:nvSpPr>
        <p:spPr>
          <a:xfrm>
            <a:off x="4093366" y="3189784"/>
            <a:ext cx="267596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Riziko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4093366" y="3598466"/>
            <a:ext cx="2675962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Progrese může vést k akrální gangréně a ztrátě končetiny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661475" y="4883745"/>
            <a:ext cx="6296860" cy="1391543"/>
          </a:xfrm>
          <a:prstGeom prst="roundRect">
            <a:avLst>
              <a:gd name="adj" fmla="val 5705"/>
            </a:avLst>
          </a:prstGeom>
          <a:solidFill>
            <a:srgbClr val="282D5E"/>
          </a:solidFill>
          <a:ln/>
        </p:spPr>
      </p:sp>
      <p:sp>
        <p:nvSpPr>
          <p:cNvPr id="13" name="Text 10"/>
          <p:cNvSpPr/>
          <p:nvPr/>
        </p:nvSpPr>
        <p:spPr>
          <a:xfrm>
            <a:off x="850482" y="5072757"/>
            <a:ext cx="59188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Reakce sestry</a:t>
            </a:r>
            <a:endParaRPr lang="en-US" sz="1850" dirty="0"/>
          </a:p>
        </p:txBody>
      </p:sp>
      <p:sp>
        <p:nvSpPr>
          <p:cNvPr id="14" name="Text 11"/>
          <p:cNvSpPr/>
          <p:nvPr/>
        </p:nvSpPr>
        <p:spPr>
          <a:xfrm>
            <a:off x="850482" y="5481439"/>
            <a:ext cx="59188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Okamžitá eskalace, monitorace vitálních funkcí, příprava na urgentní intervenci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19807"/>
            <a:ext cx="962299" cy="152499"/>
          </a:xfrm>
          <a:prstGeom prst="roundRect">
            <a:avLst>
              <a:gd name="adj" fmla="val 22125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21699" y="549870"/>
            <a:ext cx="1451435" cy="92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6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4 – PRAXE</a:t>
            </a:r>
            <a:endParaRPr lang="en-US" sz="600" dirty="0"/>
          </a:p>
        </p:txBody>
      </p:sp>
      <p:sp>
        <p:nvSpPr>
          <p:cNvPr id="4" name="Text 2"/>
          <p:cNvSpPr/>
          <p:nvPr/>
        </p:nvSpPr>
        <p:spPr>
          <a:xfrm>
            <a:off x="661475" y="693638"/>
            <a:ext cx="10868745" cy="3137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Antikoagulace v praxi: co sestra hlídá</a:t>
            </a:r>
            <a:endParaRPr lang="en-US" sz="19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147266"/>
            <a:ext cx="6978972" cy="513228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7891662" y="2871093"/>
            <a:ext cx="225915" cy="225921"/>
          </a:xfrm>
          <a:prstGeom prst="roundRect">
            <a:avLst>
              <a:gd name="adj" fmla="val 18668"/>
            </a:avLst>
          </a:prstGeom>
          <a:solidFill>
            <a:srgbClr val="282D5E"/>
          </a:solidFill>
          <a:ln/>
        </p:spPr>
      </p:sp>
      <p:sp>
        <p:nvSpPr>
          <p:cNvPr id="7" name="Text 4"/>
          <p:cNvSpPr/>
          <p:nvPr/>
        </p:nvSpPr>
        <p:spPr>
          <a:xfrm>
            <a:off x="7929265" y="2889895"/>
            <a:ext cx="150610" cy="18821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1</a:t>
            </a: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8170857" y="2905522"/>
            <a:ext cx="3365614" cy="1568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Před zahájením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8170857" y="3115667"/>
            <a:ext cx="3365614" cy="245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7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Hemokoagulační odběry: INR, APTT, KO, AT, fibrinogen, protein C – vyloučení trombofilního stavu</a:t>
            </a:r>
            <a:endParaRPr lang="en-US" sz="750" dirty="0"/>
          </a:p>
        </p:txBody>
      </p:sp>
      <p:sp>
        <p:nvSpPr>
          <p:cNvPr id="10" name="Shape 7"/>
          <p:cNvSpPr/>
          <p:nvPr/>
        </p:nvSpPr>
        <p:spPr>
          <a:xfrm>
            <a:off x="7891662" y="3468191"/>
            <a:ext cx="225915" cy="225921"/>
          </a:xfrm>
          <a:prstGeom prst="roundRect">
            <a:avLst>
              <a:gd name="adj" fmla="val 18668"/>
            </a:avLst>
          </a:prstGeom>
          <a:solidFill>
            <a:srgbClr val="282D5E"/>
          </a:solidFill>
          <a:ln/>
        </p:spPr>
      </p:sp>
      <p:sp>
        <p:nvSpPr>
          <p:cNvPr id="11" name="Text 8"/>
          <p:cNvSpPr/>
          <p:nvPr/>
        </p:nvSpPr>
        <p:spPr>
          <a:xfrm>
            <a:off x="7929265" y="3486993"/>
            <a:ext cx="150610" cy="18821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2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8170857" y="3502620"/>
            <a:ext cx="3365614" cy="1568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Během léčby</a:t>
            </a:r>
            <a:endParaRPr lang="en-US" sz="950" dirty="0"/>
          </a:p>
        </p:txBody>
      </p:sp>
      <p:sp>
        <p:nvSpPr>
          <p:cNvPr id="13" name="Text 10"/>
          <p:cNvSpPr/>
          <p:nvPr/>
        </p:nvSpPr>
        <p:spPr>
          <a:xfrm>
            <a:off x="8170857" y="3712766"/>
            <a:ext cx="3365614" cy="245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7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Sledování INR (warfarin: cíl 2,2–3,0), hlášení odchylek lékaři; u LMWH: edukace a nácvik aplikace</a:t>
            </a:r>
            <a:endParaRPr lang="en-US" sz="750" dirty="0"/>
          </a:p>
        </p:txBody>
      </p:sp>
      <p:sp>
        <p:nvSpPr>
          <p:cNvPr id="14" name="Shape 11"/>
          <p:cNvSpPr/>
          <p:nvPr/>
        </p:nvSpPr>
        <p:spPr>
          <a:xfrm>
            <a:off x="7891662" y="4065290"/>
            <a:ext cx="225915" cy="225921"/>
          </a:xfrm>
          <a:prstGeom prst="roundRect">
            <a:avLst>
              <a:gd name="adj" fmla="val 18668"/>
            </a:avLst>
          </a:prstGeom>
          <a:solidFill>
            <a:srgbClr val="282D5E"/>
          </a:solidFill>
          <a:ln/>
        </p:spPr>
      </p:sp>
      <p:sp>
        <p:nvSpPr>
          <p:cNvPr id="15" name="Text 12"/>
          <p:cNvSpPr/>
          <p:nvPr/>
        </p:nvSpPr>
        <p:spPr>
          <a:xfrm>
            <a:off x="7929265" y="4084092"/>
            <a:ext cx="150610" cy="18821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3</a:t>
            </a:r>
            <a:endParaRPr lang="en-US" sz="1150" dirty="0"/>
          </a:p>
        </p:txBody>
      </p:sp>
      <p:sp>
        <p:nvSpPr>
          <p:cNvPr id="16" name="Text 13"/>
          <p:cNvSpPr/>
          <p:nvPr/>
        </p:nvSpPr>
        <p:spPr>
          <a:xfrm>
            <a:off x="8170857" y="4099719"/>
            <a:ext cx="3365614" cy="1568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Kompresní léčba</a:t>
            </a:r>
            <a:endParaRPr lang="en-US" sz="950" dirty="0"/>
          </a:p>
        </p:txBody>
      </p:sp>
      <p:sp>
        <p:nvSpPr>
          <p:cNvPr id="17" name="Text 14"/>
          <p:cNvSpPr/>
          <p:nvPr/>
        </p:nvSpPr>
        <p:spPr>
          <a:xfrm>
            <a:off x="8170857" y="4309864"/>
            <a:ext cx="3365614" cy="245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7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Kompresivní punčochy/obinadlo do třísla – tolerance pacienta a správné přiložení jsou klíčové</a:t>
            </a:r>
            <a:endParaRPr lang="en-US" sz="7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1210" y="0"/>
                </a:lnTo>
                <a:lnTo>
                  <a:pt x="92090" y="2640"/>
                </a:lnTo>
                <a:lnTo>
                  <a:pt x="93070" y="7030"/>
                </a:lnTo>
                <a:lnTo>
                  <a:pt x="93650" y="11330"/>
                </a:lnTo>
                <a:lnTo>
                  <a:pt x="93850" y="14750"/>
                </a:lnTo>
                <a:lnTo>
                  <a:pt x="93460" y="21970"/>
                </a:lnTo>
                <a:lnTo>
                  <a:pt x="91990" y="31150"/>
                </a:lnTo>
                <a:lnTo>
                  <a:pt x="91410" y="36520"/>
                </a:lnTo>
                <a:lnTo>
                  <a:pt x="91210" y="40040"/>
                </a:lnTo>
                <a:lnTo>
                  <a:pt x="91310" y="45700"/>
                </a:lnTo>
                <a:lnTo>
                  <a:pt x="91890" y="48930"/>
                </a:lnTo>
                <a:lnTo>
                  <a:pt x="93160" y="52540"/>
                </a:lnTo>
                <a:lnTo>
                  <a:pt x="94920" y="56050"/>
                </a:lnTo>
                <a:lnTo>
                  <a:pt x="97170" y="59860"/>
                </a:lnTo>
                <a:lnTo>
                  <a:pt x="98730" y="63280"/>
                </a:lnTo>
                <a:lnTo>
                  <a:pt x="99800" y="67290"/>
                </a:lnTo>
                <a:lnTo>
                  <a:pt x="100000" y="71480"/>
                </a:lnTo>
                <a:lnTo>
                  <a:pt x="99710" y="73630"/>
                </a:lnTo>
                <a:lnTo>
                  <a:pt x="99020" y="76460"/>
                </a:lnTo>
                <a:lnTo>
                  <a:pt x="97750" y="80180"/>
                </a:lnTo>
                <a:lnTo>
                  <a:pt x="96390" y="83400"/>
                </a:lnTo>
                <a:lnTo>
                  <a:pt x="91890" y="91990"/>
                </a:lnTo>
                <a:lnTo>
                  <a:pt x="89450" y="96000"/>
                </a:lnTo>
                <a:lnTo>
                  <a:pt x="8672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5233360" y="560586"/>
            <a:ext cx="2267092" cy="278110"/>
          </a:xfrm>
          <a:prstGeom prst="roundRect">
            <a:avLst>
              <a:gd name="adj" fmla="val 22123"/>
            </a:avLst>
          </a:prstGeom>
          <a:solidFill>
            <a:srgbClr val="3E0845"/>
          </a:solidFill>
          <a:ln/>
        </p:spPr>
      </p:sp>
      <p:sp>
        <p:nvSpPr>
          <p:cNvPr id="4" name="Text 1"/>
          <p:cNvSpPr/>
          <p:nvPr/>
        </p:nvSpPr>
        <p:spPr>
          <a:xfrm>
            <a:off x="5343193" y="615454"/>
            <a:ext cx="2657012" cy="1683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4 – MONITORING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5233360" y="909638"/>
            <a:ext cx="6296860" cy="1716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Před PE a po něm: monitorace v kritických hodinách</a:t>
            </a:r>
            <a:endParaRPr lang="en-US" sz="36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33360" y="2892227"/>
            <a:ext cx="1980754" cy="340518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543411" y="3100685"/>
            <a:ext cx="1462249" cy="5720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Klinické signály PE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5543411" y="3779143"/>
            <a:ext cx="1462249" cy="23074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Náhlá dušnost, cyanóza, hemoptýza, bolest na hrudi, hypotenze, synkopa → okamžitá eskalace</a:t>
            </a:r>
            <a:endParaRPr lang="en-US" sz="14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91414" y="2892227"/>
            <a:ext cx="1980754" cy="340518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701464" y="3100685"/>
            <a:ext cx="1462249" cy="8581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Rychlá diagnostická cesta</a:t>
            </a:r>
            <a:endParaRPr lang="en-US" sz="1800" dirty="0"/>
          </a:p>
        </p:txBody>
      </p:sp>
      <p:sp>
        <p:nvSpPr>
          <p:cNvPr id="11" name="Text 6"/>
          <p:cNvSpPr/>
          <p:nvPr/>
        </p:nvSpPr>
        <p:spPr>
          <a:xfrm>
            <a:off x="7701464" y="4065191"/>
            <a:ext cx="1462249" cy="17305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CT angiografie plic, V/Q scintigrafie, ECHO, EKG, RTG – vše co nejdříve</a:t>
            </a:r>
            <a:endParaRPr lang="en-US" sz="14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49467" y="2892227"/>
            <a:ext cx="1980754" cy="3405188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9859517" y="3100685"/>
            <a:ext cx="1462249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Kavální filtr</a:t>
            </a:r>
            <a:endParaRPr lang="en-US" sz="1800" dirty="0"/>
          </a:p>
        </p:txBody>
      </p:sp>
      <p:sp>
        <p:nvSpPr>
          <p:cNvPr id="14" name="Text 8"/>
          <p:cNvSpPr/>
          <p:nvPr/>
        </p:nvSpPr>
        <p:spPr>
          <a:xfrm>
            <a:off x="9859517" y="3493095"/>
            <a:ext cx="1462249" cy="25958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 vybraných pacientů (kontraindikace antikoagulace, recidiva PE) – sestra hlídá indikace a bezpečnost výkonu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587077"/>
            <a:ext cx="844628" cy="215305"/>
          </a:xfrm>
          <a:prstGeom prst="roundRect">
            <a:avLst>
              <a:gd name="adj" fmla="val 22123"/>
            </a:avLst>
          </a:prstGeom>
          <a:solidFill>
            <a:srgbClr val="3E0845"/>
          </a:solidFill>
          <a:ln/>
        </p:spPr>
      </p:sp>
      <p:sp>
        <p:nvSpPr>
          <p:cNvPr id="3" name="Text 1"/>
          <p:cNvSpPr/>
          <p:nvPr/>
        </p:nvSpPr>
        <p:spPr>
          <a:xfrm>
            <a:off x="746503" y="629543"/>
            <a:ext cx="1284156" cy="130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85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5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661475" y="844848"/>
            <a:ext cx="10868745" cy="443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Dlouhodobá edukace a prevence recidivy TEN</a:t>
            </a:r>
            <a:endParaRPr lang="en-US" sz="2750" dirty="0"/>
          </a:p>
        </p:txBody>
      </p:sp>
      <p:sp>
        <p:nvSpPr>
          <p:cNvPr id="5" name="Text 3"/>
          <p:cNvSpPr/>
          <p:nvPr/>
        </p:nvSpPr>
        <p:spPr>
          <a:xfrm>
            <a:off x="2473462" y="2368748"/>
            <a:ext cx="1743627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7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21,5 %</a:t>
            </a:r>
            <a:endParaRPr lang="en-US" sz="27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2173" y="1482725"/>
            <a:ext cx="2126403" cy="212645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61475" y="3750866"/>
            <a:ext cx="5367898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Recidiva žilní trombózy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661475" y="4036020"/>
            <a:ext cx="5367898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Kumulativní incidence do 5 let po první příhodě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7974309" y="2368748"/>
            <a:ext cx="1743627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83000"/>
              </a:lnSpc>
              <a:buNone/>
            </a:pPr>
            <a:r>
              <a:rPr lang="en-US" sz="27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2,6 %</a:t>
            </a:r>
            <a:endParaRPr lang="en-US" sz="275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3020" y="1482725"/>
            <a:ext cx="2126403" cy="21264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162223" y="3750866"/>
            <a:ext cx="5367997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350" dirty="0">
                <a:solidFill>
                  <a:srgbClr val="E5DCE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Recidiva plicní embolie</a:t>
            </a:r>
            <a:endParaRPr lang="en-US" sz="1350" dirty="0"/>
          </a:p>
        </p:txBody>
      </p:sp>
      <p:sp>
        <p:nvSpPr>
          <p:cNvPr id="12" name="Text 8"/>
          <p:cNvSpPr/>
          <p:nvPr/>
        </p:nvSpPr>
        <p:spPr>
          <a:xfrm>
            <a:off x="6162223" y="4036020"/>
            <a:ext cx="5367997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Kumulativní incidence do 5 let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661475" y="4393902"/>
            <a:ext cx="10868745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EEAEF6"/>
                </a:solidFill>
                <a:latin typeface="Bricolage Grotesque ExtraBold" pitchFamily="34" charset="0"/>
                <a:ea typeface="Bricolage Grotesque ExtraBold" pitchFamily="34" charset="-122"/>
                <a:cs typeface="Bricolage Grotesque ExtraBold" pitchFamily="34" charset="-120"/>
              </a:rPr>
              <a:t>Plán prevence – co sestra předává pacientovi</a:t>
            </a:r>
            <a:endParaRPr lang="en-US" sz="1350" dirty="0"/>
          </a:p>
        </p:txBody>
      </p:sp>
      <p:sp>
        <p:nvSpPr>
          <p:cNvPr id="14" name="Text 10"/>
          <p:cNvSpPr/>
          <p:nvPr/>
        </p:nvSpPr>
        <p:spPr>
          <a:xfrm>
            <a:off x="661475" y="4774803"/>
            <a:ext cx="10868745" cy="905371"/>
          </a:xfrm>
          <a:prstGeom prst="rect">
            <a:avLst/>
          </a:prstGeom>
          <a:noFill/>
          <a:ln/>
        </p:spPr>
        <p:txBody>
          <a:bodyPr wrap="square" lIns="0" tIns="56706" rIns="0" bIns="0" rtlCol="0" anchor="t">
            <a:normAutofit/>
          </a:bodyPr>
          <a:lstStyle/>
          <a:p>
            <a:pPr marL="223520" indent="-223520" algn="l">
              <a:lnSpc>
                <a:spcPct val="117000"/>
              </a:lnSpc>
              <a:buSzPct val="100000"/>
              <a:buChar char="•"/>
            </a:pPr>
            <a:r>
              <a:rPr lang="en-US" sz="1100" b="1" dirty="0">
                <a:solidFill>
                  <a:srgbClr val="E5DCE6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Hydratace a mobilizace</a:t>
            </a: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– časně po operaci, při cestování</a:t>
            </a:r>
            <a:endParaRPr lang="en-US" sz="1100" dirty="0"/>
          </a:p>
          <a:p>
            <a:pPr marL="223520" indent="-223520" algn="l">
              <a:lnSpc>
                <a:spcPct val="117000"/>
              </a:lnSpc>
              <a:buSzPct val="100000"/>
              <a:buChar char="•"/>
            </a:pPr>
            <a:r>
              <a:rPr lang="en-US" sz="1100" b="1" dirty="0">
                <a:solidFill>
                  <a:srgbClr val="E5DCE6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Kompresivní léčba</a:t>
            </a: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– punčochy, u ležících intermitentní pneumatická komprese</a:t>
            </a:r>
            <a:endParaRPr lang="en-US" sz="1100" dirty="0"/>
          </a:p>
          <a:p>
            <a:pPr marL="223520" indent="-223520" algn="l">
              <a:lnSpc>
                <a:spcPct val="117000"/>
              </a:lnSpc>
              <a:buSzPct val="100000"/>
              <a:buChar char="•"/>
            </a:pPr>
            <a:r>
              <a:rPr lang="en-US" sz="1100" b="1" dirty="0">
                <a:solidFill>
                  <a:srgbClr val="E5DCE6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Farmakologická prevence</a:t>
            </a: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– warfarin dlouhodobě u trombofilních stavů a recidiv (kontroly INR)</a:t>
            </a:r>
            <a:endParaRPr lang="en-US" sz="1100" dirty="0"/>
          </a:p>
          <a:p>
            <a:pPr marL="223520" indent="-223520" algn="l">
              <a:lnSpc>
                <a:spcPct val="117000"/>
              </a:lnSpc>
              <a:buSzPct val="100000"/>
              <a:buChar char="•"/>
            </a:pPr>
            <a:r>
              <a:rPr lang="en-US" sz="1100" b="1" dirty="0">
                <a:solidFill>
                  <a:srgbClr val="E5DCE6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Edukační materiály</a:t>
            </a:r>
            <a:r>
              <a:rPr lang="en-US" sz="1100" dirty="0">
                <a:solidFill>
                  <a:srgbClr val="E5DC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– leták k aplikaci LMWH, doporučení pro cestování a každodenní život</a:t>
            </a:r>
            <a:endParaRPr lang="en-US" sz="1100" dirty="0"/>
          </a:p>
        </p:txBody>
      </p:sp>
      <p:sp>
        <p:nvSpPr>
          <p:cNvPr id="15" name="Shape 11"/>
          <p:cNvSpPr/>
          <p:nvPr/>
        </p:nvSpPr>
        <p:spPr>
          <a:xfrm>
            <a:off x="661475" y="5799733"/>
            <a:ext cx="10868745" cy="471190"/>
          </a:xfrm>
          <a:prstGeom prst="roundRect">
            <a:avLst>
              <a:gd name="adj" fmla="val 12636"/>
            </a:avLst>
          </a:prstGeom>
          <a:solidFill>
            <a:srgbClr val="670D73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156" y="5957094"/>
            <a:ext cx="177200" cy="141684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122037" y="5941417"/>
            <a:ext cx="10876087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Prevence funguje jen tehdy, když pacient látku pochopí a správně provede – edukace je klíčová dovednost sestry.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941</Words>
  <Application>Microsoft Office PowerPoint</Application>
  <PresentationFormat>Širokoúhlá obrazovka</PresentationFormat>
  <Paragraphs>141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Bricolage Grotesque ExtraBold</vt:lpstr>
      <vt:lpstr>Montserrat</vt:lpstr>
      <vt:lpstr>Montserrat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2026-08-30T19:37:43Z</dcterms:created>
  <dcterms:modified xsi:type="dcterms:W3CDTF">2026-08-30T19:38:19Z</dcterms:modified>
</cp:coreProperties>
</file>