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9" r:id="rId3"/>
    <p:sldId id="284" r:id="rId4"/>
    <p:sldId id="280" r:id="rId5"/>
    <p:sldId id="281" r:id="rId6"/>
    <p:sldId id="282" r:id="rId7"/>
    <p:sldId id="287" r:id="rId8"/>
    <p:sldId id="285" r:id="rId9"/>
    <p:sldId id="288" r:id="rId10"/>
    <p:sldId id="289" r:id="rId11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BFFD91"/>
    <a:srgbClr val="FFFF66"/>
    <a:srgbClr val="D0EBB3"/>
    <a:srgbClr val="FFFFA3"/>
    <a:srgbClr val="FF1D1D"/>
    <a:srgbClr val="278D4E"/>
    <a:srgbClr val="C9E7A7"/>
    <a:srgbClr val="376092"/>
    <a:srgbClr val="FAD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37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689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2453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1176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775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43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8638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977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683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767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203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12000">
              <a:schemeClr val="accent6">
                <a:lumMod val="20000"/>
                <a:lumOff val="80000"/>
              </a:schemeClr>
            </a:gs>
            <a:gs pos="30000">
              <a:schemeClr val="accent6">
                <a:lumMod val="40000"/>
                <a:lumOff val="60000"/>
              </a:schemeClr>
            </a:gs>
            <a:gs pos="45000">
              <a:schemeClr val="accent6">
                <a:lumMod val="40000"/>
                <a:lumOff val="60000"/>
              </a:schemeClr>
            </a:gs>
            <a:gs pos="77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5CF6D-2989-45D9-AEEC-5C43F1848897}" type="datetimeFigureOut">
              <a:rPr lang="cs-CZ" smtClean="0"/>
              <a:t>20.01.2025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C8226-B01B-40C6-84D6-4D75FF528B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6039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86209"/>
            <a:ext cx="7772400" cy="794519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cs-CZ" sz="3200" b="1" dirty="0" smtClean="0">
                <a:ea typeface="Calibri"/>
                <a:cs typeface="Times New Roman"/>
              </a:rPr>
              <a:t>Pravopis – </a:t>
            </a:r>
            <a:r>
              <a:rPr lang="cs-CZ" sz="3200" b="1" dirty="0" smtClean="0"/>
              <a:t>shoda podmětu s přísudkem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99592" y="1196752"/>
            <a:ext cx="3888432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400" dirty="0" smtClean="0"/>
              <a:t>Náplň výuky: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2161781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ea typeface="Calibri"/>
                <a:cs typeface="Times New Roman"/>
              </a:rPr>
              <a:t>Shoda u slovesného přísudku</a:t>
            </a:r>
          </a:p>
          <a:p>
            <a:r>
              <a:rPr lang="cs-CZ" sz="2400" dirty="0">
                <a:ea typeface="Calibri"/>
                <a:cs typeface="Times New Roman"/>
              </a:rPr>
              <a:t>Shoda u </a:t>
            </a:r>
            <a:r>
              <a:rPr lang="cs-CZ" sz="2400" dirty="0" smtClean="0">
                <a:ea typeface="Calibri"/>
                <a:cs typeface="Times New Roman"/>
              </a:rPr>
              <a:t>neslovesného přísudku</a:t>
            </a:r>
          </a:p>
          <a:p>
            <a:r>
              <a:rPr lang="cs-CZ" sz="2400" dirty="0">
                <a:ea typeface="Calibri"/>
                <a:cs typeface="Times New Roman"/>
              </a:rPr>
              <a:t>Shoda u </a:t>
            </a:r>
            <a:r>
              <a:rPr lang="cs-CZ" sz="2400" dirty="0" smtClean="0">
                <a:ea typeface="Calibri"/>
                <a:cs typeface="Times New Roman"/>
              </a:rPr>
              <a:t>jmenného přísudku se sponou</a:t>
            </a:r>
          </a:p>
          <a:p>
            <a:r>
              <a:rPr lang="cs-CZ" sz="2400" dirty="0">
                <a:ea typeface="Calibri"/>
                <a:cs typeface="Times New Roman"/>
              </a:rPr>
              <a:t>Shoda u </a:t>
            </a:r>
            <a:r>
              <a:rPr lang="cs-CZ" sz="2400" dirty="0" smtClean="0">
                <a:ea typeface="Calibri"/>
                <a:cs typeface="Times New Roman"/>
              </a:rPr>
              <a:t>několikanásobného podmětu</a:t>
            </a:r>
          </a:p>
          <a:p>
            <a:r>
              <a:rPr lang="cs-CZ" sz="2400" dirty="0">
                <a:ea typeface="Calibri"/>
                <a:cs typeface="Times New Roman"/>
              </a:rPr>
              <a:t>Shoda u </a:t>
            </a:r>
            <a:r>
              <a:rPr lang="cs-CZ" sz="2400" dirty="0" smtClean="0">
                <a:ea typeface="Calibri"/>
                <a:cs typeface="Times New Roman"/>
              </a:rPr>
              <a:t>podmětu vyjádřeného zkratkou či zkratkovým slovem</a:t>
            </a:r>
          </a:p>
          <a:p>
            <a:r>
              <a:rPr lang="cs-CZ" sz="2400" dirty="0">
                <a:ea typeface="Calibri"/>
                <a:cs typeface="Times New Roman"/>
              </a:rPr>
              <a:t>Shoda u podmětu vyjádřeného </a:t>
            </a:r>
            <a:r>
              <a:rPr lang="cs-CZ" sz="2400" dirty="0" smtClean="0">
                <a:ea typeface="Calibri"/>
                <a:cs typeface="Times New Roman"/>
              </a:rPr>
              <a:t>bezrodým zájmenem</a:t>
            </a:r>
          </a:p>
          <a:p>
            <a:r>
              <a:rPr lang="cs-CZ" sz="2400" dirty="0">
                <a:ea typeface="Calibri"/>
                <a:cs typeface="Times New Roman"/>
              </a:rPr>
              <a:t>Shoda u </a:t>
            </a:r>
            <a:r>
              <a:rPr lang="cs-CZ" sz="2400" dirty="0" smtClean="0">
                <a:ea typeface="Calibri"/>
                <a:cs typeface="Times New Roman"/>
              </a:rPr>
              <a:t>všeobecného podmětu </a:t>
            </a:r>
            <a:endParaRPr lang="cs-CZ" sz="2400" dirty="0">
              <a:ea typeface="Calibri"/>
              <a:cs typeface="Times New Roman"/>
            </a:endParaRPr>
          </a:p>
          <a:p>
            <a:endParaRPr lang="cs-CZ" sz="2400" dirty="0">
              <a:ea typeface="Calibri"/>
              <a:cs typeface="Times New Roman"/>
            </a:endParaRPr>
          </a:p>
          <a:p>
            <a:endParaRPr lang="cs-CZ" sz="2400" dirty="0" smtClean="0">
              <a:ea typeface="Calibri"/>
              <a:cs typeface="Times New Roman"/>
            </a:endParaRP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16499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>
                <a:solidFill>
                  <a:srgbClr val="FF0000"/>
                </a:solidFill>
                <a:ea typeface="Calibri"/>
                <a:cs typeface="Times New Roman"/>
              </a:rPr>
              <a:t>Shoda </a:t>
            </a:r>
            <a: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  <a:t>u slovesného přísudku</a:t>
            </a:r>
            <a:r>
              <a:rPr lang="cs-CZ" sz="3200" dirty="0">
                <a:ea typeface="Calibri"/>
                <a:cs typeface="Times New Roman"/>
              </a:rPr>
              <a:t/>
            </a:r>
            <a:br>
              <a:rPr lang="cs-CZ" sz="3200" dirty="0">
                <a:ea typeface="Calibri"/>
                <a:cs typeface="Times New Roman"/>
              </a:rPr>
            </a:br>
            <a:r>
              <a:rPr lang="cs-CZ" sz="3200" b="1" dirty="0">
                <a:ea typeface="Calibri"/>
                <a:cs typeface="Times New Roman"/>
              </a:rPr>
              <a:t/>
            </a:r>
            <a:br>
              <a:rPr lang="cs-CZ" sz="3200" b="1" dirty="0">
                <a:ea typeface="Calibri"/>
                <a:cs typeface="Times New Roman"/>
              </a:rPr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568952" cy="576064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Formálně se projevuje koncovkami slovesného tvaru v osobě a čísle:</a:t>
            </a:r>
            <a:endParaRPr lang="cs-CZ" dirty="0"/>
          </a:p>
          <a:p>
            <a:pPr marL="0" indent="0">
              <a:buNone/>
            </a:pPr>
            <a:r>
              <a:rPr lang="cs-CZ" sz="2400" i="1" dirty="0" smtClean="0"/>
              <a:t>Žák se učil. Dívka zpívala. Dítě se batolilo.</a:t>
            </a:r>
            <a:r>
              <a:rPr lang="cs-CZ" i="1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 množném čísle životném </a:t>
            </a:r>
            <a:r>
              <a:rPr lang="cs-CZ" b="1" dirty="0" smtClean="0"/>
              <a:t>–i:</a:t>
            </a:r>
          </a:p>
          <a:p>
            <a:pPr marL="0" indent="0">
              <a:buNone/>
            </a:pPr>
            <a:r>
              <a:rPr lang="cs-CZ" sz="2400" i="1" dirty="0" smtClean="0"/>
              <a:t>Muži pracovali. Lidé provolávali.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V množném čísle </a:t>
            </a:r>
            <a:r>
              <a:rPr lang="cs-CZ" dirty="0" smtClean="0"/>
              <a:t>neživotném </a:t>
            </a:r>
            <a:r>
              <a:rPr lang="cs-CZ" b="1" dirty="0" smtClean="0"/>
              <a:t>–y:</a:t>
            </a:r>
          </a:p>
          <a:p>
            <a:pPr marL="0" indent="0">
              <a:buNone/>
            </a:pPr>
            <a:r>
              <a:rPr lang="cs-CZ" sz="2400" i="1" dirty="0" smtClean="0"/>
              <a:t>Hrady byly dobyty. Dny rychle uběhly.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 ženském rodě </a:t>
            </a:r>
            <a:r>
              <a:rPr lang="cs-CZ" b="1" dirty="0" smtClean="0"/>
              <a:t>–y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sz="2400" i="1" dirty="0" smtClean="0"/>
              <a:t>Ženy zpívaly. Dívky cvičily.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Ve středním rodě </a:t>
            </a:r>
            <a:r>
              <a:rPr lang="cs-CZ" b="1" dirty="0" smtClean="0"/>
              <a:t>–a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sz="2400" i="1" dirty="0" smtClean="0"/>
              <a:t>Auta troubila. Města svítila.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 marL="0" indent="0">
              <a:buNone/>
            </a:pPr>
            <a:endParaRPr lang="cs-CZ" sz="2400" i="1" dirty="0"/>
          </a:p>
          <a:p>
            <a:pPr marL="0" indent="0">
              <a:buNone/>
            </a:pPr>
            <a:endParaRPr lang="cs-CZ" i="1" dirty="0" smtClean="0"/>
          </a:p>
          <a:p>
            <a:pPr>
              <a:buFont typeface="Wingdings" pitchFamily="2" charset="2"/>
              <a:buChar char="§"/>
            </a:pPr>
            <a:endParaRPr lang="cs-CZ" i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99592" y="1196752"/>
            <a:ext cx="748883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213" y="4221088"/>
            <a:ext cx="3196862" cy="243570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8042524" y="3789040"/>
            <a:ext cx="954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Obr. 1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27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548680"/>
            <a:ext cx="8892480" cy="794519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  <a:t>Shoda u </a:t>
            </a:r>
            <a:r>
              <a:rPr lang="cs-CZ" sz="3200" b="1" dirty="0" smtClean="0">
                <a:solidFill>
                  <a:srgbClr val="FF0000"/>
                </a:solidFill>
                <a:ea typeface="Calibri"/>
                <a:cs typeface="Times New Roman"/>
              </a:rPr>
              <a:t>neslovesného </a:t>
            </a:r>
            <a: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  <a:t>přísudku</a:t>
            </a:r>
            <a:r>
              <a:rPr lang="cs-CZ" sz="3200" dirty="0" smtClean="0">
                <a:solidFill>
                  <a:srgbClr val="FF0000"/>
                </a:solidFill>
                <a:ea typeface="Calibri"/>
                <a:cs typeface="Times New Roman"/>
              </a:rPr>
              <a:t/>
            </a:r>
            <a:br>
              <a:rPr lang="cs-CZ" sz="3200" dirty="0" smtClean="0">
                <a:solidFill>
                  <a:srgbClr val="FF0000"/>
                </a:solidFill>
                <a:ea typeface="Calibri"/>
                <a:cs typeface="Times New Roman"/>
              </a:rPr>
            </a:br>
            <a:endParaRPr lang="cs-CZ" sz="32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66492" y="1734681"/>
            <a:ext cx="7488832" cy="5040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1200" dirty="0" smtClean="0"/>
              <a:t>Neexistuje.</a:t>
            </a:r>
          </a:p>
          <a:p>
            <a:pPr algn="l"/>
            <a:endParaRPr lang="cs-CZ" sz="11200" dirty="0"/>
          </a:p>
          <a:p>
            <a:pPr algn="l"/>
            <a:endParaRPr lang="cs-CZ" sz="11200" dirty="0" smtClean="0"/>
          </a:p>
          <a:p>
            <a:pPr algn="l"/>
            <a:r>
              <a:rPr lang="cs-CZ" sz="11200" i="1" dirty="0" smtClean="0"/>
              <a:t>Vrabec frnk do křoví.</a:t>
            </a:r>
          </a:p>
          <a:p>
            <a:pPr algn="l"/>
            <a:endParaRPr lang="cs-CZ" sz="11200" i="1" dirty="0" smtClean="0"/>
          </a:p>
          <a:p>
            <a:pPr algn="l"/>
            <a:r>
              <a:rPr lang="cs-CZ" sz="11200" i="1" dirty="0" smtClean="0"/>
              <a:t>Vrabci frnk do křoví. </a:t>
            </a:r>
          </a:p>
          <a:p>
            <a:pPr algn="l"/>
            <a:endParaRPr lang="cs-CZ" sz="11200" i="1" dirty="0" smtClean="0"/>
          </a:p>
          <a:p>
            <a:pPr algn="l"/>
            <a:r>
              <a:rPr lang="cs-CZ" sz="11200" i="1" dirty="0" smtClean="0"/>
              <a:t>Sýkorky frnk do křoví.</a:t>
            </a:r>
            <a:endParaRPr lang="cs-CZ" sz="11200" i="1" dirty="0"/>
          </a:p>
          <a:p>
            <a:pPr marL="342900" indent="-342900" algn="l">
              <a:buFont typeface="Wingdings" pitchFamily="2" charset="2"/>
              <a:buChar char="§"/>
            </a:pPr>
            <a:endParaRPr lang="cs-CZ" sz="11200" i="1" dirty="0" smtClean="0"/>
          </a:p>
          <a:p>
            <a:pPr marL="342900" indent="-342900" algn="l">
              <a:buFont typeface="Wingdings" pitchFamily="2" charset="2"/>
              <a:buChar char="§"/>
            </a:pPr>
            <a:endParaRPr lang="cs-CZ" sz="11200" i="1" dirty="0"/>
          </a:p>
          <a:p>
            <a:pPr algn="l"/>
            <a:endParaRPr lang="cs-CZ" sz="7000" i="1" dirty="0" smtClean="0"/>
          </a:p>
          <a:p>
            <a:pPr algn="l"/>
            <a:endParaRPr lang="cs-CZ" sz="7000" i="1" dirty="0"/>
          </a:p>
          <a:p>
            <a:pPr algn="l"/>
            <a:endParaRPr lang="cs-CZ" sz="7000" i="1" dirty="0" smtClean="0"/>
          </a:p>
          <a:p>
            <a:pPr algn="l"/>
            <a:endParaRPr lang="cs-CZ" sz="2400" i="1" dirty="0"/>
          </a:p>
          <a:p>
            <a:pPr algn="l"/>
            <a:endParaRPr lang="cs-CZ" sz="2400" i="1" dirty="0" smtClean="0"/>
          </a:p>
          <a:p>
            <a:pPr algn="l"/>
            <a:endParaRPr lang="cs-CZ" sz="2400" i="1" dirty="0"/>
          </a:p>
          <a:p>
            <a:pPr algn="l"/>
            <a:endParaRPr lang="cs-CZ" sz="2400" i="1" dirty="0" smtClean="0"/>
          </a:p>
          <a:p>
            <a:pPr algn="l"/>
            <a:endParaRPr lang="cs-CZ" sz="2400" i="1" dirty="0"/>
          </a:p>
          <a:p>
            <a:pPr algn="l"/>
            <a:endParaRPr lang="cs-CZ" sz="2400" i="1" dirty="0" smtClean="0"/>
          </a:p>
          <a:p>
            <a:pPr algn="l"/>
            <a:endParaRPr lang="cs-CZ" sz="2400" i="1" dirty="0"/>
          </a:p>
          <a:p>
            <a:pPr algn="l"/>
            <a:endParaRPr lang="cs-CZ" sz="2400" i="1" dirty="0" smtClean="0"/>
          </a:p>
          <a:p>
            <a:pPr algn="l"/>
            <a:r>
              <a:rPr lang="cs-CZ" sz="2400" i="1" dirty="0"/>
              <a:t> </a:t>
            </a:r>
            <a:r>
              <a:rPr lang="cs-CZ" sz="2400" i="1" dirty="0" smtClean="0"/>
              <a:t>                                                              </a:t>
            </a:r>
          </a:p>
          <a:p>
            <a:pPr algn="l"/>
            <a:r>
              <a:rPr lang="cs-CZ" sz="2900" dirty="0"/>
              <a:t> </a:t>
            </a:r>
            <a:r>
              <a:rPr lang="cs-CZ" sz="2900" dirty="0" smtClean="0"/>
              <a:t>                                                                      </a:t>
            </a:r>
          </a:p>
          <a:p>
            <a:pPr marL="342900" indent="-342900" algn="l">
              <a:buFont typeface="Wingdings" pitchFamily="2" charset="2"/>
              <a:buChar char="§"/>
            </a:pPr>
            <a:endParaRPr lang="cs-CZ" sz="2900" dirty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 smtClean="0"/>
          </a:p>
          <a:p>
            <a:pPr marL="342900" indent="-342900" algn="l">
              <a:buFont typeface="Wingdings" pitchFamily="2" charset="2"/>
              <a:buChar char="§"/>
            </a:pPr>
            <a:endParaRPr lang="cs-CZ" sz="2400" i="1" dirty="0"/>
          </a:p>
          <a:p>
            <a:pPr algn="l"/>
            <a:r>
              <a:rPr lang="cs-CZ" sz="2400" i="1" dirty="0" smtClean="0"/>
              <a:t>                                                              </a:t>
            </a:r>
            <a:endParaRPr lang="cs-CZ" sz="2400" dirty="0" smtClean="0"/>
          </a:p>
          <a:p>
            <a:pPr algn="l"/>
            <a:endParaRPr lang="cs-CZ" sz="24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91463" y="482073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</a:t>
            </a:r>
            <a:r>
              <a:rPr lang="cs-CZ" dirty="0"/>
              <a:t>2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908" y="1916832"/>
            <a:ext cx="4104456" cy="290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96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>
                <a:ea typeface="Calibri"/>
                <a:cs typeface="Times New Roman"/>
              </a:rPr>
              <a:t/>
            </a:r>
            <a:br>
              <a:rPr lang="cs-CZ" sz="3200" b="1" dirty="0">
                <a:ea typeface="Calibri"/>
                <a:cs typeface="Times New Roman"/>
              </a:rPr>
            </a:br>
            <a: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  <a:t>Shoda u jmenného přísudku se sponou</a:t>
            </a:r>
            <a:b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</a:br>
            <a:endParaRPr lang="cs-CZ" sz="32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300" dirty="0" smtClean="0"/>
              <a:t>        </a:t>
            </a:r>
            <a:endParaRPr lang="cs-CZ" sz="23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95536" y="1523047"/>
            <a:ext cx="8640960" cy="51463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2800" dirty="0" smtClean="0"/>
          </a:p>
          <a:p>
            <a:pPr algn="l"/>
            <a:r>
              <a:rPr lang="cs-CZ" sz="2800" i="1" dirty="0"/>
              <a:t> </a:t>
            </a:r>
            <a:r>
              <a:rPr lang="cs-CZ" sz="2800" i="1" dirty="0" smtClean="0"/>
              <a:t>                                                                                   </a:t>
            </a:r>
            <a:endParaRPr lang="cs-CZ" sz="19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1988840"/>
            <a:ext cx="835292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/>
              <a:t>Shoda se projevuje v osobě, čísle, rodě</a:t>
            </a:r>
          </a:p>
          <a:p>
            <a:r>
              <a:rPr lang="cs-CZ" sz="2400" i="1" dirty="0" smtClean="0"/>
              <a:t>Pes je hladový. </a:t>
            </a:r>
          </a:p>
          <a:p>
            <a:r>
              <a:rPr lang="cs-CZ" sz="2400" i="1" dirty="0" smtClean="0"/>
              <a:t>Dívka byla veselá.</a:t>
            </a:r>
          </a:p>
          <a:p>
            <a:endParaRPr lang="cs-CZ" sz="2400" i="1" dirty="0" smtClean="0"/>
          </a:p>
          <a:p>
            <a:pPr marL="342900" indent="-342900">
              <a:buFont typeface="Wingdings" pitchFamily="2" charset="2"/>
              <a:buChar char="§"/>
            </a:pPr>
            <a:r>
              <a:rPr lang="cs-CZ" sz="3200" dirty="0" smtClean="0"/>
              <a:t>Výjimkou je podmět vyjádřený zájmenem to</a:t>
            </a:r>
          </a:p>
          <a:p>
            <a:r>
              <a:rPr lang="cs-CZ" sz="2400" i="1" dirty="0" smtClean="0"/>
              <a:t>To byla paráda!</a:t>
            </a:r>
          </a:p>
          <a:p>
            <a:endParaRPr lang="cs-CZ" sz="2400" i="1" dirty="0" smtClean="0"/>
          </a:p>
          <a:p>
            <a:pPr marL="457200" indent="-457200">
              <a:buFont typeface="Wingdings" pitchFamily="2" charset="2"/>
              <a:buChar char="§"/>
            </a:pPr>
            <a:r>
              <a:rPr lang="cs-CZ" sz="3200" dirty="0"/>
              <a:t>Výjimkou je podmět vyjádřený </a:t>
            </a:r>
            <a:r>
              <a:rPr lang="cs-CZ" sz="3200" dirty="0" smtClean="0"/>
              <a:t>infinitivem</a:t>
            </a:r>
          </a:p>
          <a:p>
            <a:r>
              <a:rPr lang="cs-CZ" sz="2400" i="1" dirty="0" smtClean="0"/>
              <a:t>Pracovat v dole je namáhavé.</a:t>
            </a:r>
            <a:r>
              <a:rPr lang="cs-CZ" sz="3200" dirty="0" smtClean="0"/>
              <a:t>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3689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0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  <a:t>Shoda u několikanásobného podmětu</a:t>
            </a:r>
            <a:b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cs-CZ" sz="3200" b="1" dirty="0">
                <a:solidFill>
                  <a:srgbClr val="FF0000"/>
                </a:solidFill>
              </a:rPr>
              <a:t/>
            </a:r>
            <a:br>
              <a:rPr lang="cs-CZ" sz="3200" b="1" dirty="0">
                <a:solidFill>
                  <a:srgbClr val="FF0000"/>
                </a:solidFill>
              </a:rPr>
            </a:br>
            <a:endParaRPr lang="cs-CZ" sz="32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</a:t>
            </a:r>
            <a:endParaRPr lang="cs-CZ" sz="3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5141913"/>
          </a:xfrm>
        </p:spPr>
        <p:txBody>
          <a:bodyPr>
            <a:normAutofit/>
          </a:bodyPr>
          <a:lstStyle/>
          <a:p>
            <a:endParaRPr lang="cs-CZ" sz="5100" dirty="0"/>
          </a:p>
          <a:p>
            <a:endParaRPr lang="cs-CZ" sz="5100" dirty="0" smtClean="0"/>
          </a:p>
          <a:p>
            <a:endParaRPr lang="cs-CZ" sz="5100" dirty="0"/>
          </a:p>
          <a:p>
            <a:endParaRPr lang="cs-CZ" sz="5100" dirty="0" smtClean="0"/>
          </a:p>
          <a:p>
            <a:endParaRPr lang="cs-CZ" sz="5100" dirty="0"/>
          </a:p>
          <a:p>
            <a:endParaRPr lang="cs-CZ" sz="5100" dirty="0" smtClean="0"/>
          </a:p>
          <a:p>
            <a:endParaRPr lang="cs-CZ" sz="5100" dirty="0"/>
          </a:p>
          <a:p>
            <a:endParaRPr lang="cs-CZ" sz="3200" dirty="0" smtClean="0"/>
          </a:p>
          <a:p>
            <a:endParaRPr lang="cs-CZ" sz="32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51520" y="1052736"/>
            <a:ext cx="8136904" cy="46085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Wingdings" pitchFamily="2" charset="2"/>
              <a:buChar char="§"/>
            </a:pPr>
            <a:endParaRPr lang="cs-CZ" sz="2800" i="1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172043" y="548680"/>
            <a:ext cx="893482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Je-li jeden podmět rodu mužského </a:t>
            </a:r>
            <a:r>
              <a:rPr lang="cs-CZ" sz="2400" dirty="0"/>
              <a:t>životného, píšeme </a:t>
            </a:r>
            <a:r>
              <a:rPr lang="cs-CZ" sz="2400" b="1" dirty="0"/>
              <a:t>–i</a:t>
            </a:r>
            <a:r>
              <a:rPr lang="cs-CZ" sz="2400" dirty="0" smtClean="0"/>
              <a:t>:      </a:t>
            </a:r>
          </a:p>
          <a:p>
            <a:r>
              <a:rPr lang="cs-CZ" sz="2400" i="1" dirty="0" smtClean="0"/>
              <a:t>Vážky i motýli poletovali</a:t>
            </a:r>
            <a:r>
              <a:rPr lang="cs-CZ" sz="2400" dirty="0" smtClean="0"/>
              <a:t>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Jsou-li podměty rodu středního, píšeme </a:t>
            </a:r>
            <a:r>
              <a:rPr lang="cs-CZ" sz="2400" b="1" dirty="0" smtClean="0"/>
              <a:t>–a</a:t>
            </a:r>
            <a:r>
              <a:rPr lang="cs-CZ" sz="2400" dirty="0" smtClean="0"/>
              <a:t>:</a:t>
            </a:r>
          </a:p>
          <a:p>
            <a:r>
              <a:rPr lang="cs-CZ" sz="2400" i="1" dirty="0" smtClean="0"/>
              <a:t>Koťata a štěňata si hrála.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/>
              <a:t>Jsou-li podměty rodu </a:t>
            </a:r>
            <a:r>
              <a:rPr lang="cs-CZ" sz="2400" dirty="0" smtClean="0"/>
              <a:t>středního</a:t>
            </a:r>
            <a:r>
              <a:rPr lang="cs-CZ" sz="2400" dirty="0"/>
              <a:t> </a:t>
            </a:r>
            <a:r>
              <a:rPr lang="cs-CZ" sz="2400" dirty="0" smtClean="0"/>
              <a:t>a jeden je v jednotném čísle, </a:t>
            </a:r>
            <a:r>
              <a:rPr lang="cs-CZ" sz="2400" b="1" dirty="0" smtClean="0"/>
              <a:t>–y</a:t>
            </a:r>
            <a:r>
              <a:rPr lang="cs-CZ" sz="2400" dirty="0" smtClean="0"/>
              <a:t>:</a:t>
            </a:r>
          </a:p>
          <a:p>
            <a:r>
              <a:rPr lang="cs-CZ" sz="2400" i="1" dirty="0" smtClean="0"/>
              <a:t>Štěně i koťata si hrály.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Stojí-li několikanásobný podmět za přísudkem, řídí se koncovka:  a) podle rodu nejbližšího podmětu</a:t>
            </a:r>
          </a:p>
          <a:p>
            <a:r>
              <a:rPr lang="cs-CZ" sz="2400" i="1" dirty="0" smtClean="0"/>
              <a:t>Nešla mi geometrie a řezy krychlí.</a:t>
            </a:r>
          </a:p>
          <a:p>
            <a:r>
              <a:rPr lang="cs-CZ" sz="2400" dirty="0" smtClean="0"/>
              <a:t>                             b) podle rodů všech podmětů</a:t>
            </a:r>
          </a:p>
          <a:p>
            <a:r>
              <a:rPr lang="cs-CZ" sz="2400" i="1" dirty="0" smtClean="0"/>
              <a:t>Nešly mi geometrie a řezy krychlí.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Je-li některý podmět vyjádřen 7. pádem, pak: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oba podměty mají vliv na koncovku</a:t>
            </a:r>
          </a:p>
          <a:p>
            <a:r>
              <a:rPr lang="cs-CZ" sz="2400" i="1" dirty="0" smtClean="0"/>
              <a:t>Sestra s bratrem jeli k babičce.</a:t>
            </a:r>
          </a:p>
          <a:p>
            <a:pPr marL="457200" indent="-457200">
              <a:buAutoNum type="alphaLcParenR"/>
            </a:pPr>
            <a:r>
              <a:rPr lang="cs-CZ" sz="2400" dirty="0" smtClean="0"/>
              <a:t>podmět v 1. pádě řídí koncovku</a:t>
            </a:r>
          </a:p>
          <a:p>
            <a:r>
              <a:rPr lang="cs-CZ" sz="2400" i="1" dirty="0" smtClean="0"/>
              <a:t>Sestra s bratrem jela k babičce.</a:t>
            </a:r>
          </a:p>
          <a:p>
            <a:pPr marL="342900" indent="-342900">
              <a:buFont typeface="Wingdings" pitchFamily="2" charset="2"/>
              <a:buChar char="§"/>
            </a:pPr>
            <a:endParaRPr lang="cs-CZ" sz="2400" i="1" dirty="0" smtClean="0"/>
          </a:p>
          <a:p>
            <a:pPr marL="342900" indent="-342900">
              <a:buFont typeface="Wingdings" pitchFamily="2" charset="2"/>
              <a:buChar char="§"/>
            </a:pPr>
            <a:endParaRPr lang="cs-CZ" sz="32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917" y="3356992"/>
            <a:ext cx="2612158" cy="274242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7355323" y="609941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155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61256"/>
            <a:ext cx="8229600" cy="1143000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a typeface="Calibri"/>
                <a:cs typeface="Times New Roman"/>
              </a:rPr>
              <a:t>Shoda </a:t>
            </a:r>
            <a: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  <a:t>u podmětu vyjádřeného zkratkou či zkratkovým slovem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3993307"/>
          </a:xfrm>
        </p:spPr>
        <p:txBody>
          <a:bodyPr>
            <a:normAutofit/>
          </a:bodyPr>
          <a:lstStyle/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84784" y="1232756"/>
            <a:ext cx="7920880" cy="57966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18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276872"/>
            <a:ext cx="835292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800" dirty="0" smtClean="0"/>
              <a:t>Je-li podmět vyjádřen zkratkou, řídí se shoda </a:t>
            </a:r>
          </a:p>
          <a:p>
            <a:r>
              <a:rPr lang="cs-CZ" sz="2800" dirty="0" smtClean="0"/>
              <a:t>podle základního slova</a:t>
            </a:r>
          </a:p>
          <a:p>
            <a:r>
              <a:rPr lang="cs-CZ" sz="2400" i="1" dirty="0" smtClean="0"/>
              <a:t>ČR (Česká republika) bývá nazývána srdcem Evropy.</a:t>
            </a:r>
          </a:p>
          <a:p>
            <a:endParaRPr lang="cs-CZ" sz="2400" i="1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dirty="0"/>
              <a:t>Je-li podmět vyjádřen </a:t>
            </a:r>
            <a:r>
              <a:rPr lang="cs-CZ" sz="2800" dirty="0" smtClean="0"/>
              <a:t>zkratkovým slovem, </a:t>
            </a:r>
            <a:r>
              <a:rPr lang="cs-CZ" sz="2800" dirty="0"/>
              <a:t>řídí </a:t>
            </a:r>
            <a:endParaRPr lang="cs-CZ" sz="2800" dirty="0" smtClean="0"/>
          </a:p>
          <a:p>
            <a:r>
              <a:rPr lang="cs-CZ" sz="2800" dirty="0" smtClean="0"/>
              <a:t>se </a:t>
            </a:r>
            <a:r>
              <a:rPr lang="cs-CZ" sz="2800" dirty="0"/>
              <a:t>shoda </a:t>
            </a:r>
            <a:endParaRPr lang="cs-CZ" sz="2800" dirty="0" smtClean="0"/>
          </a:p>
          <a:p>
            <a:pPr marL="342900" indent="-342900">
              <a:buAutoNum type="alphaLcParenR"/>
            </a:pPr>
            <a:r>
              <a:rPr lang="cs-CZ" sz="2800" dirty="0" smtClean="0"/>
              <a:t>podle </a:t>
            </a:r>
            <a:r>
              <a:rPr lang="cs-CZ" sz="2800" dirty="0"/>
              <a:t>základního </a:t>
            </a:r>
            <a:r>
              <a:rPr lang="cs-CZ" sz="2800" dirty="0" smtClean="0"/>
              <a:t>slova</a:t>
            </a:r>
          </a:p>
          <a:p>
            <a:r>
              <a:rPr lang="cs-CZ" sz="2400" i="1" dirty="0" smtClean="0"/>
              <a:t>NATO (aliance) vznikla v roce 1949.</a:t>
            </a:r>
          </a:p>
          <a:p>
            <a:pPr marL="342900" indent="-342900">
              <a:buAutoNum type="alphaLcParenR"/>
            </a:pPr>
            <a:r>
              <a:rPr lang="cs-CZ" sz="2800" dirty="0"/>
              <a:t>p</a:t>
            </a:r>
            <a:r>
              <a:rPr lang="cs-CZ" sz="2800" dirty="0" smtClean="0"/>
              <a:t>odle jeho zakončení</a:t>
            </a:r>
          </a:p>
          <a:p>
            <a:r>
              <a:rPr lang="cs-CZ" sz="2400" i="1" dirty="0" smtClean="0"/>
              <a:t>NATO vzniklo v roce 1949.</a:t>
            </a:r>
            <a:endParaRPr lang="cs-CZ" sz="2400" i="1" dirty="0"/>
          </a:p>
          <a:p>
            <a:pPr marL="285750" indent="-285750">
              <a:buFont typeface="Wingdings" pitchFamily="2" charset="2"/>
              <a:buChar char="§"/>
            </a:pPr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572" b="14862"/>
          <a:stretch/>
        </p:blipFill>
        <p:spPr>
          <a:xfrm>
            <a:off x="5641766" y="3933056"/>
            <a:ext cx="2551320" cy="2736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8148529" y="5993511"/>
            <a:ext cx="796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049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  <a:t>Shoda u podmětu vyjádřeného bezrodým zájmenem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84784" y="1232756"/>
            <a:ext cx="7920880" cy="57966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cs-CZ" sz="18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708920"/>
            <a:ext cx="6312562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/>
              <a:t>Shoda se řídí podle rodu mluvčího</a:t>
            </a:r>
          </a:p>
          <a:p>
            <a:endParaRPr lang="cs-CZ" sz="3200" dirty="0" smtClean="0"/>
          </a:p>
          <a:p>
            <a:r>
              <a:rPr lang="cs-CZ" sz="2400" i="1" dirty="0" smtClean="0"/>
              <a:t>Já jsem tančila.</a:t>
            </a:r>
          </a:p>
          <a:p>
            <a:r>
              <a:rPr lang="cs-CZ" sz="2400" i="1" dirty="0" smtClean="0"/>
              <a:t>Ty jsi pracoval.</a:t>
            </a:r>
          </a:p>
          <a:p>
            <a:r>
              <a:rPr lang="cs-CZ" sz="2400" i="1" dirty="0" smtClean="0"/>
              <a:t>Ony četly.</a:t>
            </a:r>
            <a:endParaRPr lang="cs-CZ" sz="2400" i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145" r="12145"/>
          <a:stretch/>
        </p:blipFill>
        <p:spPr>
          <a:xfrm>
            <a:off x="4572000" y="3402903"/>
            <a:ext cx="3557879" cy="3148566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3633159" y="6182137"/>
            <a:ext cx="1212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Obr. 5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805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>
                <a:solidFill>
                  <a:srgbClr val="FF0000"/>
                </a:solidFill>
                <a:ea typeface="Calibri"/>
                <a:cs typeface="Times New Roman"/>
              </a:rPr>
              <a:t>Shoda u všeobecného podmětu 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899592" y="1556792"/>
            <a:ext cx="8136904" cy="48245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800" dirty="0" smtClean="0"/>
              <a:t>  </a:t>
            </a:r>
            <a:endParaRPr lang="cs-CZ" sz="2400" i="1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0" y="2420887"/>
            <a:ext cx="9144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3200" dirty="0" smtClean="0"/>
              <a:t>Jedná se o podmět formálně nevyjádřený,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používá se koncovka rodu mužského životného </a:t>
            </a:r>
            <a:r>
              <a:rPr lang="cs-CZ" sz="3200" b="1" dirty="0" smtClean="0"/>
              <a:t>-i:</a:t>
            </a:r>
          </a:p>
          <a:p>
            <a:endParaRPr lang="cs-CZ" sz="3200" b="1" dirty="0" smtClean="0"/>
          </a:p>
          <a:p>
            <a:r>
              <a:rPr lang="cs-CZ" sz="2800" i="1" dirty="0" smtClean="0"/>
              <a:t>      Říkali to v televizi.</a:t>
            </a:r>
          </a:p>
          <a:p>
            <a:r>
              <a:rPr lang="cs-CZ" sz="2800" i="1" dirty="0" smtClean="0"/>
              <a:t>      Psali to v novinách.</a:t>
            </a:r>
            <a:endParaRPr lang="cs-CZ" sz="2800" i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00"/>
          <a:stretch/>
        </p:blipFill>
        <p:spPr>
          <a:xfrm>
            <a:off x="4542644" y="3523632"/>
            <a:ext cx="3240000" cy="3147423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812360" y="6301723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781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12000">
              <a:schemeClr val="accent4">
                <a:lumMod val="40000"/>
                <a:lumOff val="60000"/>
              </a:schemeClr>
            </a:gs>
            <a:gs pos="30000">
              <a:schemeClr val="accent4">
                <a:lumMod val="40000"/>
                <a:lumOff val="60000"/>
              </a:schemeClr>
            </a:gs>
            <a:gs pos="45000">
              <a:schemeClr val="accent4">
                <a:lumMod val="60000"/>
                <a:lumOff val="40000"/>
              </a:schemeClr>
            </a:gs>
            <a:gs pos="77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/>
              <a:t>Kontrolní úkoly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Doplň správně: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Chlapci a děvčata hrál- volejbal.</a:t>
            </a:r>
          </a:p>
          <a:p>
            <a:pPr marL="0" indent="0">
              <a:buNone/>
            </a:pPr>
            <a:r>
              <a:rPr lang="cs-CZ" dirty="0" smtClean="0"/>
              <a:t>Děvčata s chlapci hrál- tenis.</a:t>
            </a:r>
          </a:p>
          <a:p>
            <a:pPr marL="0" indent="0">
              <a:buNone/>
            </a:pPr>
            <a:r>
              <a:rPr lang="cs-CZ" dirty="0" smtClean="0"/>
              <a:t>Ledoborci prorážel- moře.</a:t>
            </a:r>
          </a:p>
          <a:p>
            <a:pPr marL="0" indent="0">
              <a:buNone/>
            </a:pPr>
            <a:r>
              <a:rPr lang="cs-CZ" dirty="0" smtClean="0"/>
              <a:t>Lidé slavil- Vánoce.</a:t>
            </a:r>
          </a:p>
          <a:p>
            <a:pPr marL="0" indent="0">
              <a:buNone/>
            </a:pPr>
            <a:r>
              <a:rPr lang="cs-CZ" dirty="0" smtClean="0"/>
              <a:t>ODS vznikl- spolu s dalšími stranami.</a:t>
            </a:r>
          </a:p>
          <a:p>
            <a:pPr marL="0" indent="0">
              <a:buNone/>
            </a:pPr>
            <a:r>
              <a:rPr lang="cs-CZ" dirty="0" smtClean="0"/>
              <a:t>Zuby i dásně mě bolel- již druhý den.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39552" y="1625535"/>
            <a:ext cx="8064896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endParaRPr lang="cs-CZ" sz="2400" dirty="0"/>
          </a:p>
          <a:p>
            <a:pPr algn="l"/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269231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12000">
              <a:schemeClr val="accent4">
                <a:lumMod val="40000"/>
                <a:lumOff val="60000"/>
              </a:schemeClr>
            </a:gs>
            <a:gs pos="30000">
              <a:schemeClr val="accent4">
                <a:lumMod val="40000"/>
                <a:lumOff val="60000"/>
              </a:schemeClr>
            </a:gs>
            <a:gs pos="45000">
              <a:schemeClr val="accent4">
                <a:lumMod val="60000"/>
                <a:lumOff val="40000"/>
              </a:schemeClr>
            </a:gs>
            <a:gs pos="77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cs-CZ" sz="3200" b="1" dirty="0" smtClean="0">
                <a:ea typeface="Calibri"/>
                <a:cs typeface="Times New Roman"/>
              </a:rPr>
              <a:t/>
            </a:r>
            <a:br>
              <a:rPr lang="cs-CZ" sz="3200" b="1" dirty="0" smtClean="0">
                <a:ea typeface="Calibri"/>
                <a:cs typeface="Times New Roman"/>
              </a:rPr>
            </a:br>
            <a:r>
              <a:rPr lang="cs-CZ" sz="3200" b="1" dirty="0" smtClean="0"/>
              <a:t>Kontrolní úkoly</a:t>
            </a:r>
            <a:endParaRPr lang="cs-CZ" sz="3200" b="1" dirty="0">
              <a:ea typeface="Calibri"/>
              <a:cs typeface="Times New Roman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Doplň správně – </a:t>
            </a:r>
            <a:r>
              <a:rPr lang="cs-CZ" b="1" dirty="0">
                <a:solidFill>
                  <a:srgbClr val="FF0000"/>
                </a:solidFill>
              </a:rPr>
              <a:t>řešení</a:t>
            </a:r>
            <a:r>
              <a:rPr lang="cs-CZ" b="1" dirty="0" smtClean="0"/>
              <a:t> 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Chlapci a děvčata hrál</a:t>
            </a:r>
            <a:r>
              <a:rPr lang="cs-CZ" u="sng" dirty="0" smtClean="0"/>
              <a:t>i</a:t>
            </a:r>
            <a:r>
              <a:rPr lang="cs-CZ" dirty="0" smtClean="0"/>
              <a:t> volejbal.</a:t>
            </a:r>
          </a:p>
          <a:p>
            <a:pPr marL="0" indent="0">
              <a:buNone/>
            </a:pPr>
            <a:r>
              <a:rPr lang="cs-CZ" dirty="0" smtClean="0"/>
              <a:t>Děvčata s chlapci hrál</a:t>
            </a:r>
            <a:r>
              <a:rPr lang="cs-CZ" u="sng" dirty="0"/>
              <a:t>a</a:t>
            </a:r>
            <a:r>
              <a:rPr lang="cs-CZ" dirty="0" smtClean="0"/>
              <a:t> tenis.</a:t>
            </a:r>
          </a:p>
          <a:p>
            <a:pPr marL="0" indent="0">
              <a:buNone/>
            </a:pPr>
            <a:r>
              <a:rPr lang="cs-CZ" dirty="0" smtClean="0"/>
              <a:t>Ledoborci prorážel</a:t>
            </a:r>
            <a:r>
              <a:rPr lang="cs-CZ" u="sng" dirty="0"/>
              <a:t>i</a:t>
            </a:r>
            <a:r>
              <a:rPr lang="cs-CZ" dirty="0" smtClean="0"/>
              <a:t> moře.</a:t>
            </a:r>
          </a:p>
          <a:p>
            <a:pPr marL="0" indent="0">
              <a:buNone/>
            </a:pPr>
            <a:r>
              <a:rPr lang="cs-CZ" dirty="0" smtClean="0"/>
              <a:t>Lidé slavil</a:t>
            </a:r>
            <a:r>
              <a:rPr lang="cs-CZ" u="sng" dirty="0"/>
              <a:t>i</a:t>
            </a:r>
            <a:r>
              <a:rPr lang="cs-CZ" dirty="0" smtClean="0"/>
              <a:t> Vánoce.</a:t>
            </a:r>
          </a:p>
          <a:p>
            <a:pPr marL="0" indent="0">
              <a:buNone/>
            </a:pPr>
            <a:r>
              <a:rPr lang="cs-CZ" dirty="0" smtClean="0"/>
              <a:t>ODS vznikl</a:t>
            </a:r>
            <a:r>
              <a:rPr lang="cs-CZ" u="sng" dirty="0"/>
              <a:t>a</a:t>
            </a:r>
            <a:r>
              <a:rPr lang="cs-CZ" dirty="0" smtClean="0"/>
              <a:t> spolu s dalšími stranami.</a:t>
            </a:r>
          </a:p>
          <a:p>
            <a:pPr marL="0" indent="0">
              <a:buNone/>
            </a:pPr>
            <a:r>
              <a:rPr lang="cs-CZ" dirty="0" smtClean="0"/>
              <a:t>Zuby i dásně </a:t>
            </a:r>
            <a:r>
              <a:rPr lang="cs-CZ" smtClean="0"/>
              <a:t>mě bolel</a:t>
            </a:r>
            <a:r>
              <a:rPr lang="cs-CZ" u="sng" dirty="0"/>
              <a:t>y</a:t>
            </a:r>
            <a:r>
              <a:rPr lang="cs-CZ" smtClean="0"/>
              <a:t> </a:t>
            </a:r>
            <a:r>
              <a:rPr lang="cs-CZ" dirty="0" smtClean="0"/>
              <a:t>již druhý den.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39552" y="1625535"/>
            <a:ext cx="8064896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Wingdings" pitchFamily="2" charset="2"/>
              <a:buChar char="§"/>
            </a:pPr>
            <a:endParaRPr lang="cs-CZ" sz="2400" dirty="0"/>
          </a:p>
          <a:p>
            <a:pPr algn="l"/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186761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_DUM Šablona2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_DUM Šablona2</Template>
  <TotalTime>716</TotalTime>
  <Words>510</Words>
  <Application>Microsoft Office PowerPoint</Application>
  <PresentationFormat>Předvádění na obrazovce (4:3)</PresentationFormat>
  <Paragraphs>180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_DUM Šablona2</vt:lpstr>
      <vt:lpstr>Pravopis – shoda podmětu s přísudkem</vt:lpstr>
      <vt:lpstr>  Shoda u slovesného přísudku   </vt:lpstr>
      <vt:lpstr> Shoda u neslovesného přísudku </vt:lpstr>
      <vt:lpstr> Shoda u jmenného přísudku se sponou </vt:lpstr>
      <vt:lpstr> Shoda u několikanásobného podmětu  </vt:lpstr>
      <vt:lpstr>Shoda u podmětu vyjádřeného zkratkou či zkratkovým slovem</vt:lpstr>
      <vt:lpstr> Shoda u podmětu vyjádřeného bezrodým zájmenem</vt:lpstr>
      <vt:lpstr> Shoda u všeobecného podmětu </vt:lpstr>
      <vt:lpstr> Kontrolní úkoly</vt:lpstr>
      <vt:lpstr> Kontrolní úkoly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szš</dc:title>
  <dc:creator>Vašíček Emil</dc:creator>
  <cp:lastModifiedBy>VÁCLAVA ČÁPOVÁ</cp:lastModifiedBy>
  <cp:revision>85</cp:revision>
  <cp:lastPrinted>2012-06-21T05:13:08Z</cp:lastPrinted>
  <dcterms:created xsi:type="dcterms:W3CDTF">2012-06-19T12:27:34Z</dcterms:created>
  <dcterms:modified xsi:type="dcterms:W3CDTF">2025-01-20T14:27:07Z</dcterms:modified>
</cp:coreProperties>
</file>