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87" r:id="rId4"/>
    <p:sldId id="258" r:id="rId5"/>
    <p:sldId id="259" r:id="rId6"/>
    <p:sldId id="260" r:id="rId7"/>
    <p:sldId id="286" r:id="rId8"/>
    <p:sldId id="261" r:id="rId9"/>
    <p:sldId id="266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5F61F-47B9-461A-BFE0-AF40D5ECB729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733BE-A875-4D77-8CD3-103AAC5DBD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556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8A9E5F-90C6-4078-B814-851E165BE0B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39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42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95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47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229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995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94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84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641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874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340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524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EBF71-19E3-4ADA-9FB0-D2FFBE0050B5}" type="datetimeFigureOut">
              <a:rPr lang="cs-CZ" smtClean="0"/>
              <a:t>23.11.2025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C13E-EAAD-4D18-B2B4-F343FF9AF2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45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slide" Target="slide3.xml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slide" Target="slide9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10.png"/><Relationship Id="rId5" Type="http://schemas.openxmlformats.org/officeDocument/2006/relationships/image" Target="../media/image40.png"/><Relationship Id="rId10" Type="http://schemas.openxmlformats.org/officeDocument/2006/relationships/image" Target="../media/image9.png"/><Relationship Id="rId4" Type="http://schemas.openxmlformats.org/officeDocument/2006/relationships/image" Target="../media/image30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slide" Target="slide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102.png"/><Relationship Id="rId4" Type="http://schemas.openxmlformats.org/officeDocument/2006/relationships/image" Target="../media/image1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3" Type="http://schemas.openxmlformats.org/officeDocument/2006/relationships/image" Target="../media/image92.png"/><Relationship Id="rId7" Type="http://schemas.openxmlformats.org/officeDocument/2006/relationships/image" Target="../media/image1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png"/><Relationship Id="rId5" Type="http://schemas.openxmlformats.org/officeDocument/2006/relationships/image" Target="../media/image110.png"/><Relationship Id="rId4" Type="http://schemas.openxmlformats.org/officeDocument/2006/relationships/image" Target="../media/image100.png"/><Relationship Id="rId9" Type="http://schemas.openxmlformats.org/officeDocument/2006/relationships/image" Target="../media/image1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102.png"/><Relationship Id="rId4" Type="http://schemas.openxmlformats.org/officeDocument/2006/relationships/image" Target="../media/image1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3243424"/>
            <a:ext cx="9144000" cy="937244"/>
          </a:xfrm>
        </p:spPr>
        <p:txBody>
          <a:bodyPr>
            <a:normAutofit fontScale="90000"/>
          </a:bodyPr>
          <a:lstStyle/>
          <a:p>
            <a:r>
              <a:rPr lang="cs-CZ" dirty="0"/>
              <a:t>Od síly po energii</a:t>
            </a:r>
            <a:br>
              <a:rPr lang="cs-CZ" dirty="0"/>
            </a:br>
            <a:r>
              <a:rPr lang="cs-CZ" dirty="0"/>
              <a:t>(Fyz46)</a:t>
            </a:r>
          </a:p>
        </p:txBody>
      </p:sp>
      <p:sp>
        <p:nvSpPr>
          <p:cNvPr id="4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885767" y="6160658"/>
            <a:ext cx="1276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17. 7. 2025</a:t>
            </a:r>
          </a:p>
        </p:txBody>
      </p:sp>
      <p:sp>
        <p:nvSpPr>
          <p:cNvPr id="5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8688288" y="616065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81850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4331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754883" y="136019"/>
                <a:ext cx="1885224" cy="159761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800" b="1" dirty="0">
                    <a:solidFill>
                      <a:srgbClr val="FF0000"/>
                    </a:solidFill>
                  </a:rPr>
                  <a:t>Síla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endParaRPr lang="cs-CZ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4883" y="136019"/>
                <a:ext cx="1885224" cy="1597617"/>
              </a:xfrm>
              <a:prstGeom prst="rect">
                <a:avLst/>
              </a:prstGeom>
              <a:blipFill>
                <a:blip r:embed="rId2"/>
                <a:stretch>
                  <a:fillRect t="-303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515291" y="1268840"/>
                <a:ext cx="2229394" cy="646331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  <a:p>
                <a:pPr algn="ctr"/>
                <a:r>
                  <a:rPr lang="cs-CZ" b="1" dirty="0"/>
                  <a:t>Impulz      hybnost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291" y="1268840"/>
                <a:ext cx="2229394" cy="646331"/>
              </a:xfrm>
              <a:prstGeom prst="rect">
                <a:avLst/>
              </a:prstGeom>
              <a:blipFill>
                <a:blip r:embed="rId3"/>
                <a:stretch>
                  <a:fillRect b="-12963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>
            <a:cxnSpLocks/>
            <a:stCxn id="2" idx="1"/>
            <a:endCxn id="3" idx="0"/>
          </p:cNvCxnSpPr>
          <p:nvPr/>
        </p:nvCxnSpPr>
        <p:spPr>
          <a:xfrm flipH="1">
            <a:off x="2629988" y="934828"/>
            <a:ext cx="2124895" cy="334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100649" y="733116"/>
                <a:ext cx="1818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Násobíme časem  </a:t>
                </a:r>
                <a14:m>
                  <m:oMath xmlns:m="http://schemas.openxmlformats.org/officeDocument/2006/math">
                    <m:r>
                      <a:rPr lang="cs-CZ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0649" y="733116"/>
                <a:ext cx="1818208" cy="307777"/>
              </a:xfrm>
              <a:prstGeom prst="rect">
                <a:avLst/>
              </a:prstGeom>
              <a:blipFill>
                <a:blip r:embed="rId4"/>
                <a:stretch>
                  <a:fillRect l="-1007" t="-1961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7602582" y="1268840"/>
                <a:ext cx="2917372" cy="646331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cs-CZ" dirty="0"/>
              </a:p>
              <a:p>
                <a:pPr algn="ctr"/>
                <a:r>
                  <a:rPr lang="cs-CZ" b="1" dirty="0"/>
                  <a:t>Mechanická práce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2582" y="1268840"/>
                <a:ext cx="2917372" cy="646331"/>
              </a:xfrm>
              <a:prstGeom prst="rect">
                <a:avLst/>
              </a:prstGeom>
              <a:blipFill>
                <a:blip r:embed="rId5"/>
                <a:stretch>
                  <a:fillRect b="-12963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/>
          <p:cNvCxnSpPr>
            <a:cxnSpLocks/>
            <a:stCxn id="2" idx="3"/>
            <a:endCxn id="7" idx="0"/>
          </p:cNvCxnSpPr>
          <p:nvPr/>
        </p:nvCxnSpPr>
        <p:spPr>
          <a:xfrm>
            <a:off x="6640107" y="934828"/>
            <a:ext cx="2421161" cy="334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7437119" y="702855"/>
                <a:ext cx="171558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Násobíme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dr</m:t>
                    </m:r>
                    <m: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á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hou</m:t>
                    </m:r>
                    <m: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7119" y="702855"/>
                <a:ext cx="1715589" cy="307777"/>
              </a:xfrm>
              <a:prstGeom prst="rect">
                <a:avLst/>
              </a:prstGeom>
              <a:blipFill>
                <a:blip r:embed="rId6"/>
                <a:stretch>
                  <a:fillRect l="-1068" t="-1961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476206" y="2244009"/>
                <a:ext cx="2882538" cy="800219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FF0000"/>
                    </a:solidFill>
                  </a:rPr>
                  <a:t>Mechanická práce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6206" y="2244009"/>
                <a:ext cx="2882538" cy="800219"/>
              </a:xfrm>
              <a:prstGeom prst="rect">
                <a:avLst/>
              </a:prstGeom>
              <a:blipFill>
                <a:blip r:embed="rId7"/>
                <a:stretch>
                  <a:fillRect l="-4000" t="-6015" r="-3158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83177" y="3492137"/>
                <a:ext cx="4093029" cy="1011046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𝑔𝑡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Kinetická (pohybová) energie</a:t>
                </a: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77" y="3492137"/>
                <a:ext cx="4093029" cy="1011046"/>
              </a:xfrm>
              <a:prstGeom prst="rect">
                <a:avLst/>
              </a:prstGeom>
              <a:blipFill>
                <a:blip r:embed="rId8"/>
                <a:stretch>
                  <a:fillRect b="-7738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15"/>
          <p:cNvCxnSpPr>
            <a:stCxn id="13" idx="1"/>
            <a:endCxn id="14" idx="0"/>
          </p:cNvCxnSpPr>
          <p:nvPr/>
        </p:nvCxnSpPr>
        <p:spPr>
          <a:xfrm flipH="1">
            <a:off x="2429692" y="2644119"/>
            <a:ext cx="2046514" cy="848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608215" y="2669085"/>
                <a:ext cx="1088572" cy="4956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8215" y="2669085"/>
                <a:ext cx="1088572" cy="495649"/>
              </a:xfrm>
              <a:prstGeom prst="rect">
                <a:avLst/>
              </a:prstGeom>
              <a:blipFill>
                <a:blip r:embed="rId9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950926" y="3492137"/>
                <a:ext cx="3135084" cy="790858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Potenciální (polohová) energie</a:t>
                </a: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0926" y="3492137"/>
                <a:ext cx="3135084" cy="790858"/>
              </a:xfrm>
              <a:prstGeom prst="rect">
                <a:avLst/>
              </a:prstGeom>
              <a:blipFill>
                <a:blip r:embed="rId10"/>
                <a:stretch>
                  <a:fillRect l="-1354" b="-10606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986347" y="4636078"/>
                <a:ext cx="3374570" cy="1103379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>
                    <a:solidFill>
                      <a:srgbClr val="FF0000"/>
                    </a:solidFill>
                  </a:rPr>
                  <a:t>MECHANICKÁ ENERGIE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347" y="4636078"/>
                <a:ext cx="3374570" cy="1103379"/>
              </a:xfrm>
              <a:prstGeom prst="rect">
                <a:avLst/>
              </a:prstGeom>
              <a:blipFill>
                <a:blip r:embed="rId11"/>
                <a:stretch>
                  <a:fillRect t="-38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>
            <a:stCxn id="14" idx="3"/>
            <a:endCxn id="19" idx="0"/>
          </p:cNvCxnSpPr>
          <p:nvPr/>
        </p:nvCxnSpPr>
        <p:spPr>
          <a:xfrm>
            <a:off x="4476206" y="3997660"/>
            <a:ext cx="1197426" cy="638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18" idx="1"/>
            <a:endCxn id="19" idx="0"/>
          </p:cNvCxnSpPr>
          <p:nvPr/>
        </p:nvCxnSpPr>
        <p:spPr>
          <a:xfrm flipH="1">
            <a:off x="5673632" y="3887566"/>
            <a:ext cx="2277294" cy="7485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13" idx="3"/>
            <a:endCxn id="18" idx="0"/>
          </p:cNvCxnSpPr>
          <p:nvPr/>
        </p:nvCxnSpPr>
        <p:spPr>
          <a:xfrm>
            <a:off x="7358744" y="2644119"/>
            <a:ext cx="2159724" cy="848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383177" y="5817540"/>
            <a:ext cx="11495314" cy="923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Součet kinetické a potenciální energie tvoří mechanickou energii E.</a:t>
            </a:r>
          </a:p>
          <a:p>
            <a:pPr algn="ctr"/>
            <a:r>
              <a:rPr lang="cs-CZ" dirty="0"/>
              <a:t>Při všech mechanických dějích se může kinetická energie měnit v potenciální a naopak, celková energie izolované soustavy je však konstantní</a:t>
            </a:r>
          </a:p>
        </p:txBody>
      </p:sp>
      <p:cxnSp>
        <p:nvCxnSpPr>
          <p:cNvPr id="20" name="Přímá spojnice 19"/>
          <p:cNvCxnSpPr>
            <a:stCxn id="7" idx="1"/>
            <a:endCxn id="13" idx="0"/>
          </p:cNvCxnSpPr>
          <p:nvPr/>
        </p:nvCxnSpPr>
        <p:spPr>
          <a:xfrm flipH="1">
            <a:off x="5917475" y="1592006"/>
            <a:ext cx="1685107" cy="6520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ál 3">
            <a:hlinkClick r:id="rId12" action="ppaction://hlinksldjump"/>
            <a:extLst>
              <a:ext uri="{FF2B5EF4-FFF2-40B4-BE49-F238E27FC236}">
                <a16:creationId xmlns:a16="http://schemas.microsoft.com/office/drawing/2014/main" id="{73B1BF34-0FF0-4728-A91B-E6B01A861967}"/>
              </a:ext>
            </a:extLst>
          </p:cNvPr>
          <p:cNvSpPr/>
          <p:nvPr/>
        </p:nvSpPr>
        <p:spPr>
          <a:xfrm>
            <a:off x="1126067" y="149607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hlinkClick r:id="rId13" action="ppaction://hlinksldjump"/>
            <a:extLst>
              <a:ext uri="{FF2B5EF4-FFF2-40B4-BE49-F238E27FC236}">
                <a16:creationId xmlns:a16="http://schemas.microsoft.com/office/drawing/2014/main" id="{D17FA428-C6CB-4289-BC75-2232AD1AB33C}"/>
              </a:ext>
            </a:extLst>
          </p:cNvPr>
          <p:cNvSpPr/>
          <p:nvPr/>
        </p:nvSpPr>
        <p:spPr>
          <a:xfrm>
            <a:off x="10905067" y="149607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7654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2166" y="764704"/>
                <a:ext cx="9814314" cy="133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mechanickou práci vykonáme, táhneme-li po vodorovné rovině vozík silou 20 N, který se pohybuje rovnoměrně přímočaře, do vzdálenosti 100 m?</a:t>
                </a:r>
              </a:p>
              <a:p>
                <a:endParaRPr lang="cs-CZ" sz="9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𝐹</m:t>
                      </m:r>
                      <m:r>
                        <a:rPr lang="cs-CZ" i="1">
                          <a:latin typeface="Cambria Math"/>
                        </a:rPr>
                        <m:t>=20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𝑠</m:t>
                      </m:r>
                      <m:r>
                        <a:rPr lang="cs-CZ" i="1">
                          <a:latin typeface="Cambria Math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𝑊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6" y="764704"/>
                <a:ext cx="9814314" cy="1338828"/>
              </a:xfrm>
              <a:prstGeom prst="rect">
                <a:avLst/>
              </a:prstGeom>
              <a:blipFill>
                <a:blip r:embed="rId2"/>
                <a:stretch>
                  <a:fillRect l="-559" t="-2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>
            <a:cxnSpLocks/>
          </p:cNvCxnSpPr>
          <p:nvPr/>
        </p:nvCxnSpPr>
        <p:spPr>
          <a:xfrm>
            <a:off x="602166" y="2134719"/>
            <a:ext cx="1105085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86775" y="3689561"/>
                <a:ext cx="1116624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</a:rPr>
                        <m:t>𝑊</m:t>
                      </m:r>
                      <m:r>
                        <a:rPr lang="cs-CZ" sz="280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800" i="1">
                          <a:latin typeface="Cambria Math"/>
                        </a:rPr>
                        <m:t>.</m:t>
                      </m:r>
                      <m:r>
                        <a:rPr lang="cs-CZ" sz="2800" i="1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2800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𝑊</m:t>
                    </m:r>
                    <m:r>
                      <a:rPr lang="cs-CZ" i="1">
                        <a:latin typeface="Cambria Math"/>
                      </a:rPr>
                      <m:t>=20.100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>
                        <a:latin typeface="Cambria Math"/>
                      </a:rPr>
                      <m:t>000 </m:t>
                    </m:r>
                  </m:oMath>
                </a14:m>
                <a:r>
                  <a:rPr lang="cs-CZ" dirty="0"/>
                  <a:t>J</a:t>
                </a:r>
              </a:p>
              <a:p>
                <a:endParaRPr lang="cs-CZ" dirty="0"/>
              </a:p>
              <a:p>
                <a:r>
                  <a:rPr lang="cs-CZ" b="1" dirty="0"/>
                  <a:t>Tažením vozíku </a:t>
                </a:r>
                <a:r>
                  <a:rPr lang="cs-CZ" b="1" baseline="30000" dirty="0"/>
                  <a:t> </a:t>
                </a:r>
                <a:r>
                  <a:rPr lang="cs-CZ" b="1" dirty="0"/>
                  <a:t>vykonáme mechanickou práci 2000 J</a:t>
                </a:r>
                <a:endParaRPr lang="cs-CZ" b="1" baseline="300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75" y="3689561"/>
                <a:ext cx="11166249" cy="1477328"/>
              </a:xfrm>
              <a:prstGeom prst="rect">
                <a:avLst/>
              </a:prstGeom>
              <a:blipFill>
                <a:blip r:embed="rId3"/>
                <a:stretch>
                  <a:fillRect l="-491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CBDE0A48-ADCD-65C6-1C24-DDB732EF2031}"/>
              </a:ext>
            </a:extLst>
          </p:cNvPr>
          <p:cNvGrpSpPr/>
          <p:nvPr/>
        </p:nvGrpSpPr>
        <p:grpSpPr>
          <a:xfrm>
            <a:off x="4409566" y="2543847"/>
            <a:ext cx="2304256" cy="560709"/>
            <a:chOff x="467544" y="3107893"/>
            <a:chExt cx="2304256" cy="560709"/>
          </a:xfrm>
        </p:grpSpPr>
        <p:sp>
          <p:nvSpPr>
            <p:cNvPr id="7" name="Obdélník 6"/>
            <p:cNvSpPr/>
            <p:nvPr/>
          </p:nvSpPr>
          <p:spPr>
            <a:xfrm>
              <a:off x="467544" y="3236554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8"/>
            <p:cNvCxnSpPr>
              <a:stCxn id="7" idx="3"/>
            </p:cNvCxnSpPr>
            <p:nvPr/>
          </p:nvCxnSpPr>
          <p:spPr>
            <a:xfrm>
              <a:off x="1403648" y="3452578"/>
              <a:ext cx="13681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>
              <a:cxnSpLocks/>
              <a:stCxn id="7" idx="3"/>
            </p:cNvCxnSpPr>
            <p:nvPr/>
          </p:nvCxnSpPr>
          <p:spPr>
            <a:xfrm>
              <a:off x="1403648" y="3452578"/>
              <a:ext cx="1031509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/>
                <p:cNvSpPr txBox="1"/>
                <p:nvPr/>
              </p:nvSpPr>
              <p:spPr>
                <a:xfrm>
                  <a:off x="1499053" y="3107893"/>
                  <a:ext cx="936104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/>
                          </a:rPr>
                          <m:t>𝐹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=20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99053" y="3107893"/>
                  <a:ext cx="936104" cy="276999"/>
                </a:xfrm>
                <a:prstGeom prst="rect">
                  <a:avLst/>
                </a:prstGeom>
                <a:blipFill>
                  <a:blip r:embed="rId4"/>
                  <a:stretch>
                    <a:fillRect l="-9150" r="-5882" b="-652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40232D80-B1A8-6FC8-E533-743785934EBE}"/>
              </a:ext>
            </a:extLst>
          </p:cNvPr>
          <p:cNvCxnSpPr/>
          <p:nvPr/>
        </p:nvCxnSpPr>
        <p:spPr>
          <a:xfrm>
            <a:off x="2537736" y="3104556"/>
            <a:ext cx="73249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04219A10-EFFC-FD21-A8F2-6A222C731738}"/>
              </a:ext>
            </a:extLst>
          </p:cNvPr>
          <p:cNvCxnSpPr/>
          <p:nvPr/>
        </p:nvCxnSpPr>
        <p:spPr>
          <a:xfrm>
            <a:off x="4409566" y="3104556"/>
            <a:ext cx="0" cy="3244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B06A2C55-DF5C-7A17-2ECD-7B7B4AD8AE16}"/>
              </a:ext>
            </a:extLst>
          </p:cNvPr>
          <p:cNvCxnSpPr/>
          <p:nvPr/>
        </p:nvCxnSpPr>
        <p:spPr>
          <a:xfrm>
            <a:off x="9399856" y="3104556"/>
            <a:ext cx="0" cy="3244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212D18C4-292E-1504-66CB-2CBD4922F930}"/>
              </a:ext>
            </a:extLst>
          </p:cNvPr>
          <p:cNvCxnSpPr/>
          <p:nvPr/>
        </p:nvCxnSpPr>
        <p:spPr>
          <a:xfrm>
            <a:off x="4409566" y="3429000"/>
            <a:ext cx="499029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3A11545-C1E8-576A-C5B8-181F1EC2C4DE}"/>
                  </a:ext>
                </a:extLst>
              </p:cNvPr>
              <p:cNvSpPr txBox="1"/>
              <p:nvPr/>
            </p:nvSpPr>
            <p:spPr>
              <a:xfrm>
                <a:off x="6200199" y="3104381"/>
                <a:ext cx="128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3A11545-C1E8-576A-C5B8-181F1EC2C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199" y="3104381"/>
                <a:ext cx="1288912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8EF1DAC1-C076-F04E-7D19-05BAF47CFDF4}"/>
              </a:ext>
            </a:extLst>
          </p:cNvPr>
          <p:cNvSpPr txBox="1"/>
          <p:nvPr/>
        </p:nvSpPr>
        <p:spPr>
          <a:xfrm>
            <a:off x="486775" y="306158"/>
            <a:ext cx="3549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mechanické práce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6C647E8-3452-0FC6-2E87-9ABA9D3292A0}"/>
                  </a:ext>
                </a:extLst>
              </p:cNvPr>
              <p:cNvSpPr txBox="1"/>
              <p:nvPr/>
            </p:nvSpPr>
            <p:spPr>
              <a:xfrm>
                <a:off x="483138" y="5242783"/>
                <a:ext cx="112889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rgbClr val="FF0000"/>
                    </a:solidFill>
                  </a:rPr>
                  <a:t>Proč vozík nezrychluje a stále se pohybuje rovnoměrně přímočaře, když na něj působí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?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6C647E8-3452-0FC6-2E87-9ABA9D3292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138" y="5242783"/>
                <a:ext cx="11288913" cy="369332"/>
              </a:xfrm>
              <a:prstGeom prst="rect">
                <a:avLst/>
              </a:prstGeom>
              <a:blipFill>
                <a:blip r:embed="rId6"/>
                <a:stretch>
                  <a:fillRect l="-43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CBC8DEB4-A5A1-4D00-EE57-B5E5DE54C124}"/>
              </a:ext>
            </a:extLst>
          </p:cNvPr>
          <p:cNvSpPr txBox="1"/>
          <p:nvPr/>
        </p:nvSpPr>
        <p:spPr>
          <a:xfrm>
            <a:off x="483138" y="5612115"/>
            <a:ext cx="10939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 vozík při pohybu působí odporové síly, tření, odpor vzduchu, tření v poháněcím mechanismu a síla která na vozík působí má právě hodnotu součtu těchto odporových sil a vozík se, podle prvního pohybového zákonu, pohybuje bez zrychlení, tedy rovnoměrně přímočaře.</a:t>
            </a:r>
          </a:p>
        </p:txBody>
      </p:sp>
      <p:sp>
        <p:nvSpPr>
          <p:cNvPr id="3" name="Ovál 2">
            <a:hlinkClick r:id="rId7" action="ppaction://hlinksldjump"/>
            <a:extLst>
              <a:ext uri="{FF2B5EF4-FFF2-40B4-BE49-F238E27FC236}">
                <a16:creationId xmlns:a16="http://schemas.microsoft.com/office/drawing/2014/main" id="{11456C52-D2D3-4673-87D4-F939B5B6DB53}"/>
              </a:ext>
            </a:extLst>
          </p:cNvPr>
          <p:cNvSpPr/>
          <p:nvPr/>
        </p:nvSpPr>
        <p:spPr>
          <a:xfrm>
            <a:off x="11497733" y="6197600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515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 flipV="1">
            <a:off x="1136820" y="1618735"/>
            <a:ext cx="76117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 flipV="1">
            <a:off x="1124465" y="4744994"/>
            <a:ext cx="76117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7797114" y="1099751"/>
            <a:ext cx="2088291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778578" y="4275437"/>
            <a:ext cx="2088291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124465" y="1618735"/>
            <a:ext cx="0" cy="312625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80768" y="2997198"/>
            <a:ext cx="345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572000" y="754361"/>
                <a:ext cx="19894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max</a:t>
                </a: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754361"/>
                <a:ext cx="1989438" cy="369332"/>
              </a:xfrm>
              <a:prstGeom prst="rect">
                <a:avLst/>
              </a:prstGeom>
              <a:blipFill>
                <a:blip r:embed="rId2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572000" y="1157326"/>
                <a:ext cx="19894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𝐾𝐴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0</a:t>
                </a: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1157326"/>
                <a:ext cx="1989438" cy="369332"/>
              </a:xfrm>
              <a:prstGeom prst="rect">
                <a:avLst/>
              </a:prstGeom>
              <a:blipFill>
                <a:blip r:embed="rId3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477780" y="3770182"/>
                <a:ext cx="19894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0</a:t>
                </a: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780" y="3770182"/>
                <a:ext cx="1989438" cy="369332"/>
              </a:xfrm>
              <a:prstGeom prst="rect">
                <a:avLst/>
              </a:prstGeom>
              <a:blipFill>
                <a:blip r:embed="rId4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476224" y="4185955"/>
                <a:ext cx="19894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𝐾𝐵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max</a:t>
                </a: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6224" y="4185955"/>
                <a:ext cx="1989438" cy="369332"/>
              </a:xfrm>
              <a:prstGeom prst="rect">
                <a:avLst/>
              </a:prstGeom>
              <a:blipFill>
                <a:blip r:embed="rId5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4124066" y="3430370"/>
            <a:ext cx="3403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Těsně před dopadem na hladinu 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477780" y="5314777"/>
                <a:ext cx="19894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0</a:t>
                </a: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780" y="5314777"/>
                <a:ext cx="1989438" cy="369332"/>
              </a:xfrm>
              <a:prstGeom prst="rect">
                <a:avLst/>
              </a:prstGeom>
              <a:blipFill>
                <a:blip r:embed="rId6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477780" y="5696331"/>
                <a:ext cx="19894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𝐾𝐵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0</a:t>
                </a: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780" y="5696331"/>
                <a:ext cx="1989438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4124067" y="4974965"/>
            <a:ext cx="2965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 dopadu na hladinu B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H="1">
            <a:off x="1728944" y="4760097"/>
            <a:ext cx="1272745" cy="894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cxnSpLocks/>
          </p:cNvCxnSpPr>
          <p:nvPr/>
        </p:nvCxnSpPr>
        <p:spPr>
          <a:xfrm flipH="1">
            <a:off x="2678326" y="4775886"/>
            <a:ext cx="327455" cy="926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124465" y="5693467"/>
            <a:ext cx="136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Deformace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541874" y="5716371"/>
            <a:ext cx="805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Teplo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EA20E14-2749-EB77-2E18-A0CEBEAF6922}"/>
              </a:ext>
            </a:extLst>
          </p:cNvPr>
          <p:cNvSpPr txBox="1"/>
          <p:nvPr/>
        </p:nvSpPr>
        <p:spPr>
          <a:xfrm>
            <a:off x="580768" y="193729"/>
            <a:ext cx="815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Přeměna potenciální energie na kinetickou a kinetické na deformační, tepelnou …..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48809CD-0672-EB96-C693-3C34012BBFA3}"/>
                  </a:ext>
                </a:extLst>
              </p:cNvPr>
              <p:cNvSpPr txBox="1"/>
              <p:nvPr/>
            </p:nvSpPr>
            <p:spPr>
              <a:xfrm>
                <a:off x="1533090" y="1037973"/>
                <a:ext cx="9039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48809CD-0672-EB96-C693-3C34012BBF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090" y="1037973"/>
                <a:ext cx="903998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ál 10">
            <a:extLst>
              <a:ext uri="{FF2B5EF4-FFF2-40B4-BE49-F238E27FC236}">
                <a16:creationId xmlns:a16="http://schemas.microsoft.com/office/drawing/2014/main" id="{211FFB08-04FC-6861-3D93-265B54EEDFE0}"/>
              </a:ext>
            </a:extLst>
          </p:cNvPr>
          <p:cNvSpPr/>
          <p:nvPr/>
        </p:nvSpPr>
        <p:spPr>
          <a:xfrm>
            <a:off x="2692771" y="4090085"/>
            <a:ext cx="654909" cy="654909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752106" y="950784"/>
            <a:ext cx="654909" cy="65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28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9259E-6 L -0.00638 0.4557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" y="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4" grpId="0"/>
      <p:bldP spid="25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B226D4D-ECDF-EC29-9812-B4C4DAB93C13}"/>
              </a:ext>
            </a:extLst>
          </p:cNvPr>
          <p:cNvSpPr txBox="1"/>
          <p:nvPr/>
        </p:nvSpPr>
        <p:spPr>
          <a:xfrm>
            <a:off x="5677545" y="3244334"/>
            <a:ext cx="836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696740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ACE00C1-1DA2-6304-5D70-2D0FE2255976}"/>
              </a:ext>
            </a:extLst>
          </p:cNvPr>
          <p:cNvSpPr txBox="1"/>
          <p:nvPr/>
        </p:nvSpPr>
        <p:spPr>
          <a:xfrm>
            <a:off x="318052" y="333955"/>
            <a:ext cx="254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5AA75E1-5A60-38C0-5D98-36063E0A1D82}"/>
                  </a:ext>
                </a:extLst>
              </p:cNvPr>
              <p:cNvSpPr txBox="1"/>
              <p:nvPr/>
            </p:nvSpPr>
            <p:spPr>
              <a:xfrm>
                <a:off x="413468" y="787179"/>
                <a:ext cx="11418073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o hmotnosti 900 kg jede po vodorovné silnici rychlostí o velikosti 15 m.s</a:t>
                </a:r>
                <a:r>
                  <a:rPr lang="cs-CZ" baseline="30000" dirty="0"/>
                  <a:t>-1</a:t>
                </a:r>
                <a:r>
                  <a:rPr lang="cs-CZ" dirty="0"/>
                  <a:t>. Jakou práci vykoná motor automobilu při zvětšení rychlosti na 25 m.s</a:t>
                </a:r>
                <a:r>
                  <a:rPr lang="cs-CZ" baseline="30000" dirty="0"/>
                  <a:t>-1</a:t>
                </a:r>
                <a:r>
                  <a:rPr lang="cs-CZ" dirty="0"/>
                  <a:t>? Tření a odpor vzduchu neuvažujte.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5AA75E1-5A60-38C0-5D98-36063E0A1D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787179"/>
                <a:ext cx="11418073" cy="1323439"/>
              </a:xfrm>
              <a:prstGeom prst="rect">
                <a:avLst/>
              </a:prstGeom>
              <a:blipFill>
                <a:blip r:embed="rId2"/>
                <a:stretch>
                  <a:fillRect l="-481" t="-2304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7F736A2-0904-9FAF-0B27-429399F27F01}"/>
              </a:ext>
            </a:extLst>
          </p:cNvPr>
          <p:cNvCxnSpPr/>
          <p:nvPr/>
        </p:nvCxnSpPr>
        <p:spPr>
          <a:xfrm flipV="1">
            <a:off x="413468" y="2099140"/>
            <a:ext cx="114737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D335DBA-D1B8-E87B-D925-CA8A02A2A36B}"/>
                  </a:ext>
                </a:extLst>
              </p:cNvPr>
              <p:cNvSpPr txBox="1"/>
              <p:nvPr/>
            </p:nvSpPr>
            <p:spPr>
              <a:xfrm>
                <a:off x="413468" y="2385391"/>
                <a:ext cx="11473732" cy="373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se zvětší z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  na hodnotu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Přírůstek kinetické energie se rovná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, kterou vykoná motor automobilu, tedy </a:t>
                </a:r>
              </a:p>
              <a:p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</a:t>
                </a:r>
              </a:p>
              <a:p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.900.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=180 000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MJ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Motor automobilu vykoná práci 0,18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𝐌𝐉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D335DBA-D1B8-E87B-D925-CA8A02A2A3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2385391"/>
                <a:ext cx="11473732" cy="3736664"/>
              </a:xfrm>
              <a:prstGeom prst="rect">
                <a:avLst/>
              </a:prstGeom>
              <a:blipFill>
                <a:blip r:embed="rId3"/>
                <a:stretch>
                  <a:fillRect l="-478" b="-16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379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Přímá spojnice 63">
            <a:extLst>
              <a:ext uri="{FF2B5EF4-FFF2-40B4-BE49-F238E27FC236}">
                <a16:creationId xmlns:a16="http://schemas.microsoft.com/office/drawing/2014/main" id="{3F43CC5F-641C-456C-BA84-1934C6E0F7EB}"/>
              </a:ext>
            </a:extLst>
          </p:cNvPr>
          <p:cNvCxnSpPr>
            <a:cxnSpLocks/>
          </p:cNvCxnSpPr>
          <p:nvPr/>
        </p:nvCxnSpPr>
        <p:spPr>
          <a:xfrm flipV="1">
            <a:off x="5637035" y="2617475"/>
            <a:ext cx="0" cy="1260000"/>
          </a:xfrm>
          <a:prstGeom prst="line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EEE369A1-F6F3-0117-4DFB-54DD57233F99}"/>
              </a:ext>
            </a:extLst>
          </p:cNvPr>
          <p:cNvCxnSpPr>
            <a:cxnSpLocks/>
          </p:cNvCxnSpPr>
          <p:nvPr/>
        </p:nvCxnSpPr>
        <p:spPr>
          <a:xfrm>
            <a:off x="5641417" y="2140878"/>
            <a:ext cx="0" cy="1740937"/>
          </a:xfrm>
          <a:prstGeom prst="line">
            <a:avLst/>
          </a:prstGeom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>
            <a:extLst>
              <a:ext uri="{FF2B5EF4-FFF2-40B4-BE49-F238E27FC236}">
                <a16:creationId xmlns:a16="http://schemas.microsoft.com/office/drawing/2014/main" id="{87394296-1ECF-94AE-0A4D-385B1E56564F}"/>
              </a:ext>
            </a:extLst>
          </p:cNvPr>
          <p:cNvSpPr txBox="1"/>
          <p:nvPr/>
        </p:nvSpPr>
        <p:spPr>
          <a:xfrm>
            <a:off x="449541" y="393935"/>
            <a:ext cx="601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Práce vykonaná v tíhovém poli   -   nezávislost na trajektorii</a:t>
            </a:r>
            <a:endParaRPr lang="cs-CZ" dirty="0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F59A6306-58DE-E0BE-B1F8-1EFC33974068}"/>
              </a:ext>
            </a:extLst>
          </p:cNvPr>
          <p:cNvCxnSpPr/>
          <p:nvPr/>
        </p:nvCxnSpPr>
        <p:spPr>
          <a:xfrm flipV="1">
            <a:off x="3084250" y="2168741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B4D72DE2-A3EA-EBF3-7CDE-E5CF568AD8F4}"/>
              </a:ext>
            </a:extLst>
          </p:cNvPr>
          <p:cNvCxnSpPr/>
          <p:nvPr/>
        </p:nvCxnSpPr>
        <p:spPr>
          <a:xfrm flipV="1">
            <a:off x="3120254" y="3886172"/>
            <a:ext cx="4680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9910562-1C0F-3EC8-F932-2F67BA0E2F69}"/>
              </a:ext>
            </a:extLst>
          </p:cNvPr>
          <p:cNvCxnSpPr/>
          <p:nvPr/>
        </p:nvCxnSpPr>
        <p:spPr>
          <a:xfrm>
            <a:off x="4654183" y="2184937"/>
            <a:ext cx="0" cy="1692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ál 10">
            <a:extLst>
              <a:ext uri="{FF2B5EF4-FFF2-40B4-BE49-F238E27FC236}">
                <a16:creationId xmlns:a16="http://schemas.microsoft.com/office/drawing/2014/main" id="{9EED98A4-6EB9-389F-AE66-18A347EB22F9}"/>
              </a:ext>
            </a:extLst>
          </p:cNvPr>
          <p:cNvSpPr/>
          <p:nvPr/>
        </p:nvSpPr>
        <p:spPr>
          <a:xfrm>
            <a:off x="5533408" y="3677456"/>
            <a:ext cx="216020" cy="216020"/>
          </a:xfrm>
          <a:prstGeom prst="ellipse">
            <a:avLst/>
          </a:prstGeom>
          <a:solidFill>
            <a:srgbClr val="00B0F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642003BF-ACDA-1DDB-3645-D5F8506C1930}"/>
              </a:ext>
            </a:extLst>
          </p:cNvPr>
          <p:cNvSpPr txBox="1"/>
          <p:nvPr/>
        </p:nvSpPr>
        <p:spPr>
          <a:xfrm>
            <a:off x="3144534" y="1841314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92761212-7AC2-BCC3-D269-C8598B34954E}"/>
              </a:ext>
            </a:extLst>
          </p:cNvPr>
          <p:cNvSpPr txBox="1"/>
          <p:nvPr/>
        </p:nvSpPr>
        <p:spPr>
          <a:xfrm>
            <a:off x="3054081" y="3554102"/>
            <a:ext cx="1182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D7476E10-F00F-AC14-CB50-12E9D8DB17D6}"/>
              </a:ext>
            </a:extLst>
          </p:cNvPr>
          <p:cNvCxnSpPr/>
          <p:nvPr/>
        </p:nvCxnSpPr>
        <p:spPr>
          <a:xfrm>
            <a:off x="5029352" y="133206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9B06955E-83D4-8EFA-4A50-3C3B3FC8DE1B}"/>
              </a:ext>
            </a:extLst>
          </p:cNvPr>
          <p:cNvCxnSpPr/>
          <p:nvPr/>
        </p:nvCxnSpPr>
        <p:spPr>
          <a:xfrm>
            <a:off x="5533408" y="133206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57DA215E-A941-E9FB-30DC-B522BFCEAD49}"/>
              </a:ext>
            </a:extLst>
          </p:cNvPr>
          <p:cNvCxnSpPr/>
          <p:nvPr/>
        </p:nvCxnSpPr>
        <p:spPr>
          <a:xfrm>
            <a:off x="6001460" y="135358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>
            <a:extLst>
              <a:ext uri="{FF2B5EF4-FFF2-40B4-BE49-F238E27FC236}">
                <a16:creationId xmlns:a16="http://schemas.microsoft.com/office/drawing/2014/main" id="{E5653C32-39D9-5E4E-48F6-113CA3B451C1}"/>
              </a:ext>
            </a:extLst>
          </p:cNvPr>
          <p:cNvCxnSpPr/>
          <p:nvPr/>
        </p:nvCxnSpPr>
        <p:spPr>
          <a:xfrm>
            <a:off x="6468626" y="1332062"/>
            <a:ext cx="0" cy="49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D716EFD-9CB6-6F43-5269-EAFEDD6769C2}"/>
              </a:ext>
            </a:extLst>
          </p:cNvPr>
          <p:cNvSpPr txBox="1"/>
          <p:nvPr/>
        </p:nvSpPr>
        <p:spPr>
          <a:xfrm>
            <a:off x="6468626" y="1258143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Směr (gradient) tíhového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AAA3FD35-53A5-4F5A-BE39-C5C1C071D460}"/>
                  </a:ext>
                </a:extLst>
              </p:cNvPr>
              <p:cNvSpPr txBox="1"/>
              <p:nvPr/>
            </p:nvSpPr>
            <p:spPr>
              <a:xfrm>
                <a:off x="6051707" y="1832887"/>
                <a:ext cx="102700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sz="1600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36" name="TextovéPole 35">
                <a:extLst>
                  <a:ext uri="{FF2B5EF4-FFF2-40B4-BE49-F238E27FC236}">
                    <a16:creationId xmlns:a16="http://schemas.microsoft.com/office/drawing/2014/main" id="{AAA3FD35-53A5-4F5A-BE39-C5C1C071D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1707" y="1832887"/>
                <a:ext cx="1027000" cy="338554"/>
              </a:xfrm>
              <a:prstGeom prst="rect">
                <a:avLst/>
              </a:prstGeom>
              <a:blipFill>
                <a:blip r:embed="rId3"/>
                <a:stretch>
                  <a:fillRect b="-10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2406014D-19C1-7C40-6713-42673E3D38E8}"/>
                  </a:ext>
                </a:extLst>
              </p:cNvPr>
              <p:cNvSpPr txBox="1"/>
              <p:nvPr/>
            </p:nvSpPr>
            <p:spPr>
              <a:xfrm>
                <a:off x="1577645" y="5385651"/>
                <a:ext cx="9036710" cy="3693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rgbClr val="21242C"/>
                    </a:solidFill>
                    <a:latin typeface="Lato" panose="020F050202020403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Práce vykonaná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solidFill>
                              <a:srgbClr val="21242C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rgbClr val="21242C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solidFill>
                              <a:srgbClr val="21242C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>
                    <a:solidFill>
                      <a:srgbClr val="21242C"/>
                    </a:solidFill>
                    <a:latin typeface="Lato" panose="020F050202020403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na přenesení tělesa z hladiny A na hladinu B má hodnotu 300 J</a:t>
                </a:r>
                <a:endParaRPr lang="cs-CZ" dirty="0"/>
              </a:p>
            </p:txBody>
          </p:sp>
        </mc:Choice>
        <mc:Fallback xmlns="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2406014D-19C1-7C40-6713-42673E3D38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7645" y="5385651"/>
                <a:ext cx="9036710" cy="369332"/>
              </a:xfrm>
              <a:prstGeom prst="rect">
                <a:avLst/>
              </a:prstGeom>
              <a:blipFill>
                <a:blip r:embed="rId4"/>
                <a:stretch>
                  <a:fillRect l="-607" t="-9836" b="-22951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>
                <a:extLst>
                  <a:ext uri="{FF2B5EF4-FFF2-40B4-BE49-F238E27FC236}">
                    <a16:creationId xmlns:a16="http://schemas.microsoft.com/office/drawing/2014/main" id="{3FCB8A8F-1C8B-F943-0C33-6E07DC3FD957}"/>
                  </a:ext>
                </a:extLst>
              </p:cNvPr>
              <p:cNvSpPr txBox="1"/>
              <p:nvPr/>
            </p:nvSpPr>
            <p:spPr>
              <a:xfrm>
                <a:off x="1173959" y="4389499"/>
                <a:ext cx="309479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800" i="1">
                          <a:latin typeface="Cambria Math" panose="02040503050406030204" pitchFamily="18" charset="0"/>
                        </a:rPr>
                        <m:t>=5.10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sz="180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56" name="TextovéPole 55">
                <a:extLst>
                  <a:ext uri="{FF2B5EF4-FFF2-40B4-BE49-F238E27FC236}">
                    <a16:creationId xmlns:a16="http://schemas.microsoft.com/office/drawing/2014/main" id="{3FCB8A8F-1C8B-F943-0C33-6E07DC3FD9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959" y="4389499"/>
                <a:ext cx="3094794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B0273644-8CD2-5A95-9F8D-2D503B0F5CA8}"/>
                  </a:ext>
                </a:extLst>
              </p:cNvPr>
              <p:cNvSpPr txBox="1"/>
              <p:nvPr/>
            </p:nvSpPr>
            <p:spPr>
              <a:xfrm>
                <a:off x="4729947" y="4372198"/>
                <a:ext cx="108857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800" dirty="0"/>
              </a:p>
            </p:txBody>
          </p:sp>
        </mc:Choice>
        <mc:Fallback xmlns="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B0273644-8CD2-5A95-9F8D-2D503B0F5C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947" y="4372198"/>
                <a:ext cx="108857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4A410595-1269-B768-94FD-B71CF7A044B4}"/>
                  </a:ext>
                </a:extLst>
              </p:cNvPr>
              <p:cNvSpPr txBox="1"/>
              <p:nvPr/>
            </p:nvSpPr>
            <p:spPr>
              <a:xfrm>
                <a:off x="6958239" y="4420269"/>
                <a:ext cx="304168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=50.6 </m:t>
                      </m:r>
                      <m:r>
                        <m:rPr>
                          <m:sty m:val="p"/>
                        </m:rPr>
                        <a:rPr lang="cs-CZ" sz="180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8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𝟑𝟎𝟎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8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𝐉</m:t>
                      </m:r>
                    </m:oMath>
                  </m:oMathPara>
                </a14:m>
                <a:endParaRPr lang="cs-CZ" sz="1800" b="1" dirty="0"/>
              </a:p>
            </p:txBody>
          </p:sp>
        </mc:Choice>
        <mc:Fallback xmlns="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4A410595-1269-B768-94FD-B71CF7A044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8239" y="4420269"/>
                <a:ext cx="3041684" cy="369332"/>
              </a:xfrm>
              <a:prstGeom prst="rect">
                <a:avLst/>
              </a:prstGeom>
              <a:blipFill>
                <a:blip r:embed="rId7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E4410941-F61F-2A20-9CC7-DD97BFE33CA3}"/>
                  </a:ext>
                </a:extLst>
              </p:cNvPr>
              <p:cNvSpPr txBox="1"/>
              <p:nvPr/>
            </p:nvSpPr>
            <p:spPr>
              <a:xfrm>
                <a:off x="4654183" y="2831313"/>
                <a:ext cx="88062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=6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E4410941-F61F-2A20-9CC7-DD97BFE33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4183" y="2831313"/>
                <a:ext cx="880623" cy="30777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5E9EFD35-4EE5-4B3F-AE83-94C8B634CC92}"/>
                  </a:ext>
                </a:extLst>
              </p:cNvPr>
              <p:cNvSpPr txBox="1"/>
              <p:nvPr/>
            </p:nvSpPr>
            <p:spPr>
              <a:xfrm>
                <a:off x="5681649" y="2956942"/>
                <a:ext cx="419056" cy="36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5E9EFD35-4EE5-4B3F-AE83-94C8B634CC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1649" y="2956942"/>
                <a:ext cx="419056" cy="36524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913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33333E-6 L -4.16667E-7 -0.25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2166" y="764704"/>
                <a:ext cx="9814314" cy="1338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mechanickou práci vykonáme, táhneme-li po vodorovné rovině vozík silou 20 N, který se pohybuje rovnoměrně přímočaře, do vzdálenosti 100 m?</a:t>
                </a:r>
              </a:p>
              <a:p>
                <a:endParaRPr lang="cs-CZ" sz="9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𝐹</m:t>
                      </m:r>
                      <m:r>
                        <a:rPr lang="cs-CZ" i="1">
                          <a:latin typeface="Cambria Math"/>
                        </a:rPr>
                        <m:t>=20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N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𝑠</m:t>
                      </m:r>
                      <m:r>
                        <a:rPr lang="cs-CZ" i="1">
                          <a:latin typeface="Cambria Math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m</m:t>
                      </m:r>
                      <m:r>
                        <a:rPr lang="cs-CZ" i="1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𝑊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6" y="764704"/>
                <a:ext cx="9814314" cy="1338828"/>
              </a:xfrm>
              <a:prstGeom prst="rect">
                <a:avLst/>
              </a:prstGeom>
              <a:blipFill>
                <a:blip r:embed="rId2"/>
                <a:stretch>
                  <a:fillRect l="-559" t="-22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>
            <a:cxnSpLocks/>
          </p:cNvCxnSpPr>
          <p:nvPr/>
        </p:nvCxnSpPr>
        <p:spPr>
          <a:xfrm>
            <a:off x="602166" y="2134719"/>
            <a:ext cx="1105085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86775" y="3689561"/>
                <a:ext cx="1116624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latin typeface="Cambria Math"/>
                        </a:rPr>
                        <m:t>𝑊</m:t>
                      </m:r>
                      <m:r>
                        <a:rPr lang="cs-CZ" sz="280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800" i="1">
                          <a:latin typeface="Cambria Math"/>
                        </a:rPr>
                        <m:t>.</m:t>
                      </m:r>
                      <m:r>
                        <a:rPr lang="cs-CZ" sz="2800" i="1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2800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𝑊</m:t>
                    </m:r>
                    <m:r>
                      <a:rPr lang="cs-CZ" i="1">
                        <a:latin typeface="Cambria Math"/>
                      </a:rPr>
                      <m:t>=20.100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>
                        <a:latin typeface="Cambria Math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>
                        <a:latin typeface="Cambria Math"/>
                      </a:rPr>
                      <m:t>000 </m:t>
                    </m:r>
                  </m:oMath>
                </a14:m>
                <a:r>
                  <a:rPr lang="cs-CZ" dirty="0"/>
                  <a:t>J</a:t>
                </a:r>
              </a:p>
              <a:p>
                <a:endParaRPr lang="cs-CZ" dirty="0"/>
              </a:p>
              <a:p>
                <a:r>
                  <a:rPr lang="cs-CZ" b="1" dirty="0"/>
                  <a:t>Tažením vozíku </a:t>
                </a:r>
                <a:r>
                  <a:rPr lang="cs-CZ" b="1" baseline="30000" dirty="0"/>
                  <a:t> </a:t>
                </a:r>
                <a:r>
                  <a:rPr lang="cs-CZ" b="1" dirty="0"/>
                  <a:t>vykonáme mechanickou práci 2000 J</a:t>
                </a:r>
                <a:endParaRPr lang="cs-CZ" b="1" baseline="300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75" y="3689561"/>
                <a:ext cx="11166249" cy="1477328"/>
              </a:xfrm>
              <a:prstGeom prst="rect">
                <a:avLst/>
              </a:prstGeom>
              <a:blipFill>
                <a:blip r:embed="rId3"/>
                <a:stretch>
                  <a:fillRect l="-491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CBDE0A48-ADCD-65C6-1C24-DDB732EF2031}"/>
              </a:ext>
            </a:extLst>
          </p:cNvPr>
          <p:cNvGrpSpPr/>
          <p:nvPr/>
        </p:nvGrpSpPr>
        <p:grpSpPr>
          <a:xfrm>
            <a:off x="4409566" y="2543847"/>
            <a:ext cx="2304256" cy="560709"/>
            <a:chOff x="467544" y="3107893"/>
            <a:chExt cx="2304256" cy="560709"/>
          </a:xfrm>
        </p:grpSpPr>
        <p:sp>
          <p:nvSpPr>
            <p:cNvPr id="7" name="Obdélník 6"/>
            <p:cNvSpPr/>
            <p:nvPr/>
          </p:nvSpPr>
          <p:spPr>
            <a:xfrm>
              <a:off x="467544" y="3236554"/>
              <a:ext cx="936104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8"/>
            <p:cNvCxnSpPr>
              <a:stCxn id="7" idx="3"/>
            </p:cNvCxnSpPr>
            <p:nvPr/>
          </p:nvCxnSpPr>
          <p:spPr>
            <a:xfrm>
              <a:off x="1403648" y="3452578"/>
              <a:ext cx="13681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>
              <a:cxnSpLocks/>
              <a:stCxn id="7" idx="3"/>
            </p:cNvCxnSpPr>
            <p:nvPr/>
          </p:nvCxnSpPr>
          <p:spPr>
            <a:xfrm>
              <a:off x="1403648" y="3452578"/>
              <a:ext cx="1031509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/>
                <p:cNvSpPr txBox="1"/>
                <p:nvPr/>
              </p:nvSpPr>
              <p:spPr>
                <a:xfrm>
                  <a:off x="1499053" y="3107893"/>
                  <a:ext cx="936104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/>
                          </a:rPr>
                          <m:t>𝐹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=20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N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99053" y="3107893"/>
                  <a:ext cx="936104" cy="276999"/>
                </a:xfrm>
                <a:prstGeom prst="rect">
                  <a:avLst/>
                </a:prstGeom>
                <a:blipFill>
                  <a:blip r:embed="rId4"/>
                  <a:stretch>
                    <a:fillRect l="-9150" r="-5882" b="-652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40232D80-B1A8-6FC8-E533-743785934EBE}"/>
              </a:ext>
            </a:extLst>
          </p:cNvPr>
          <p:cNvCxnSpPr/>
          <p:nvPr/>
        </p:nvCxnSpPr>
        <p:spPr>
          <a:xfrm>
            <a:off x="2537736" y="3104556"/>
            <a:ext cx="73249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04219A10-EFFC-FD21-A8F2-6A222C731738}"/>
              </a:ext>
            </a:extLst>
          </p:cNvPr>
          <p:cNvCxnSpPr/>
          <p:nvPr/>
        </p:nvCxnSpPr>
        <p:spPr>
          <a:xfrm>
            <a:off x="4409566" y="3104556"/>
            <a:ext cx="0" cy="3244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B06A2C55-DF5C-7A17-2ECD-7B7B4AD8AE16}"/>
              </a:ext>
            </a:extLst>
          </p:cNvPr>
          <p:cNvCxnSpPr/>
          <p:nvPr/>
        </p:nvCxnSpPr>
        <p:spPr>
          <a:xfrm>
            <a:off x="9399856" y="3104556"/>
            <a:ext cx="0" cy="3244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212D18C4-292E-1504-66CB-2CBD4922F930}"/>
              </a:ext>
            </a:extLst>
          </p:cNvPr>
          <p:cNvCxnSpPr/>
          <p:nvPr/>
        </p:nvCxnSpPr>
        <p:spPr>
          <a:xfrm>
            <a:off x="4409566" y="3429000"/>
            <a:ext cx="499029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3A11545-C1E8-576A-C5B8-181F1EC2C4DE}"/>
                  </a:ext>
                </a:extLst>
              </p:cNvPr>
              <p:cNvSpPr txBox="1"/>
              <p:nvPr/>
            </p:nvSpPr>
            <p:spPr>
              <a:xfrm>
                <a:off x="6200199" y="3104381"/>
                <a:ext cx="12889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3A11545-C1E8-576A-C5B8-181F1EC2C4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199" y="3104381"/>
                <a:ext cx="1288912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8EF1DAC1-C076-F04E-7D19-05BAF47CFDF4}"/>
              </a:ext>
            </a:extLst>
          </p:cNvPr>
          <p:cNvSpPr txBox="1"/>
          <p:nvPr/>
        </p:nvSpPr>
        <p:spPr>
          <a:xfrm>
            <a:off x="486775" y="306158"/>
            <a:ext cx="3549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mechanické práce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6C647E8-3452-0FC6-2E87-9ABA9D3292A0}"/>
                  </a:ext>
                </a:extLst>
              </p:cNvPr>
              <p:cNvSpPr txBox="1"/>
              <p:nvPr/>
            </p:nvSpPr>
            <p:spPr>
              <a:xfrm>
                <a:off x="483138" y="5242783"/>
                <a:ext cx="112889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rgbClr val="FF0000"/>
                    </a:solidFill>
                  </a:rPr>
                  <a:t>Proč vozík nezrychluje a stále se pohybuje rovnoměrně přímočaře, když na něj působí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>
                    <a:solidFill>
                      <a:srgbClr val="FF0000"/>
                    </a:solidFill>
                  </a:rPr>
                  <a:t>?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6C647E8-3452-0FC6-2E87-9ABA9D3292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138" y="5242783"/>
                <a:ext cx="11288913" cy="369332"/>
              </a:xfrm>
              <a:prstGeom prst="rect">
                <a:avLst/>
              </a:prstGeom>
              <a:blipFill>
                <a:blip r:embed="rId6"/>
                <a:stretch>
                  <a:fillRect l="-43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CBC8DEB4-A5A1-4D00-EE57-B5E5DE54C124}"/>
              </a:ext>
            </a:extLst>
          </p:cNvPr>
          <p:cNvSpPr txBox="1"/>
          <p:nvPr/>
        </p:nvSpPr>
        <p:spPr>
          <a:xfrm>
            <a:off x="483138" y="5612115"/>
            <a:ext cx="10939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Na vozík při pohybu působí odporové síly, tření, odpor vzduchu, tření v poháněcím mechanismu a síla která na vozík působí má právě hodnotu součtu těchto odporových sil a vozík se, podle prvního pohybového zákonu, pohybuje bez zrychlení, tedy rovnoměrně přímočaře.</a:t>
            </a:r>
          </a:p>
        </p:txBody>
      </p:sp>
    </p:spTree>
    <p:extLst>
      <p:ext uri="{BB962C8B-B14F-4D97-AF65-F5344CB8AC3E}">
        <p14:creationId xmlns:p14="http://schemas.microsoft.com/office/powerpoint/2010/main" val="610465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511628" y="325581"/>
                <a:ext cx="11038113" cy="56015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800" b="1" dirty="0"/>
                  <a:t>Příklad: </a:t>
                </a:r>
              </a:p>
              <a:p>
                <a:endParaRPr lang="cs-CZ" dirty="0"/>
              </a:p>
              <a:p>
                <a:r>
                  <a:rPr lang="cs-CZ" sz="2400" dirty="0"/>
                  <a:t>Automobil o hmotnosti 1200 kg se pohybuje rychlostí 72 km.h</a:t>
                </a:r>
                <a:r>
                  <a:rPr lang="cs-CZ" sz="2400" baseline="30000" dirty="0"/>
                  <a:t>-1</a:t>
                </a:r>
                <a:r>
                  <a:rPr lang="cs-CZ" sz="2400" dirty="0"/>
                  <a:t> , silniční válec o hmotnosti 16,5 t jede rychlostí 7,2 km.h</a:t>
                </a:r>
                <a:r>
                  <a:rPr lang="cs-CZ" sz="2400" baseline="30000" dirty="0"/>
                  <a:t>-1</a:t>
                </a:r>
                <a:r>
                  <a:rPr lang="cs-CZ" sz="2400" dirty="0"/>
                  <a:t> . Které z vozidel má vyšší hybnost? Obě hybnosti vypočítejte. </a:t>
                </a:r>
              </a:p>
              <a:p>
                <a:endParaRPr lang="cs-CZ" sz="2400" dirty="0"/>
              </a:p>
              <a:p>
                <a:r>
                  <a:rPr lang="cs-CZ" sz="2400" dirty="0"/>
                  <a:t>Řešení: </a:t>
                </a:r>
              </a:p>
              <a:p>
                <a:r>
                  <a:rPr lang="cs-CZ" sz="2400" b="1" dirty="0"/>
                  <a:t>Automobil:</a:t>
                </a:r>
                <a:r>
                  <a:rPr lang="cs-CZ" sz="2400" dirty="0"/>
                  <a:t> 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</a:rPr>
                      <m:t>𝑚</m:t>
                    </m:r>
                    <m:r>
                      <a:rPr lang="cs-CZ" sz="2400" i="1" baseline="-25000" dirty="0" err="1">
                        <a:latin typeface="Cambria Math"/>
                      </a:rPr>
                      <m:t>𝑎</m:t>
                    </m:r>
                  </m:oMath>
                </a14:m>
                <a:r>
                  <a:rPr lang="cs-CZ" sz="2400" dirty="0"/>
                  <a:t> = 1200 kg,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</a:rPr>
                      <m:t>𝑣</m:t>
                    </m:r>
                    <m:r>
                      <a:rPr lang="cs-CZ" sz="2400" i="1" baseline="-25000" dirty="0" err="1" smtClean="0">
                        <a:latin typeface="Cambria Math"/>
                      </a:rPr>
                      <m:t>𝑎</m:t>
                    </m:r>
                  </m:oMath>
                </a14:m>
                <a:r>
                  <a:rPr lang="cs-CZ" sz="2400" dirty="0"/>
                  <a:t> = 72 km.h</a:t>
                </a:r>
                <a:r>
                  <a:rPr lang="cs-CZ" sz="2400" baseline="30000" dirty="0"/>
                  <a:t>-1</a:t>
                </a:r>
                <a:r>
                  <a:rPr lang="cs-CZ" sz="2400" dirty="0"/>
                  <a:t> = 20 m.s</a:t>
                </a:r>
                <a:r>
                  <a:rPr lang="cs-CZ" sz="2400" baseline="30000" dirty="0"/>
                  <a:t>-1        </a:t>
                </a:r>
              </a:p>
              <a:p>
                <a:r>
                  <a:rPr lang="cs-CZ" sz="2400" baseline="30000" dirty="0"/>
                  <a:t> </a:t>
                </a:r>
                <a:r>
                  <a:rPr lang="cs-CZ" sz="2400" b="1" dirty="0"/>
                  <a:t>Válec: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</a:rPr>
                      <m:t>𝑚</m:t>
                    </m:r>
                    <m:r>
                      <a:rPr lang="cs-CZ" sz="2400" i="1" baseline="-25000" dirty="0" err="1">
                        <a:latin typeface="Cambria Math"/>
                      </a:rPr>
                      <m:t>𝑣</m:t>
                    </m:r>
                    <m:r>
                      <a:rPr lang="cs-CZ" sz="2400" i="1" baseline="-25000" dirty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= 16,5 t = 6500 kg,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</a:rPr>
                      <m:t>𝑣</m:t>
                    </m:r>
                    <m:r>
                      <a:rPr lang="cs-CZ" sz="2400" i="1" baseline="-25000" dirty="0" err="1" smtClean="0">
                        <a:latin typeface="Cambria Math"/>
                      </a:rPr>
                      <m:t>𝑣</m:t>
                    </m:r>
                  </m:oMath>
                </a14:m>
                <a:r>
                  <a:rPr lang="cs-CZ" sz="2400" dirty="0"/>
                  <a:t> = 7,2 km.h</a:t>
                </a:r>
                <a:r>
                  <a:rPr lang="cs-CZ" sz="2400" baseline="30000" dirty="0"/>
                  <a:t>-1</a:t>
                </a:r>
                <a:r>
                  <a:rPr lang="cs-CZ" sz="2400" dirty="0"/>
                  <a:t> = 2 m.s</a:t>
                </a:r>
                <a:r>
                  <a:rPr lang="cs-CZ" sz="2400" baseline="30000" dirty="0"/>
                  <a:t>-1</a:t>
                </a:r>
              </a:p>
              <a:p>
                <a:endParaRPr lang="cs-CZ" sz="2400" dirty="0"/>
              </a:p>
              <a:p>
                <a:r>
                  <a:rPr lang="cs-CZ" sz="2400" dirty="0"/>
                  <a:t>Hybnost automobilu:   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</a:rPr>
                      <m:t>𝑝</m:t>
                    </m:r>
                    <m:r>
                      <a:rPr lang="cs-CZ" sz="2400" i="1" baseline="-25000" dirty="0" err="1" smtClean="0">
                        <a:latin typeface="Cambria Math"/>
                      </a:rPr>
                      <m:t>𝑎</m:t>
                    </m:r>
                    <m:r>
                      <a:rPr lang="cs-CZ" sz="2400" i="1" dirty="0" smtClean="0">
                        <a:latin typeface="Cambria Math"/>
                      </a:rPr>
                      <m:t> </m:t>
                    </m:r>
                    <m:r>
                      <a:rPr lang="cs-CZ" sz="2400" i="1" dirty="0">
                        <a:latin typeface="Cambria Math"/>
                      </a:rPr>
                      <m:t>= </m:t>
                    </m:r>
                    <m:r>
                      <a:rPr lang="cs-CZ" sz="2400" i="1" dirty="0" smtClean="0">
                        <a:latin typeface="Cambria Math"/>
                      </a:rPr>
                      <m:t>𝑚</m:t>
                    </m:r>
                    <m:r>
                      <a:rPr lang="cs-CZ" sz="2400" i="1" baseline="-25000" dirty="0" smtClean="0">
                        <a:latin typeface="Cambria Math"/>
                      </a:rPr>
                      <m:t>𝑎</m:t>
                    </m:r>
                    <m:r>
                      <a:rPr lang="cs-CZ" sz="2400" i="1" dirty="0" smtClean="0">
                        <a:latin typeface="Cambria Math"/>
                      </a:rPr>
                      <m:t>.</m:t>
                    </m:r>
                    <m:r>
                      <a:rPr lang="cs-CZ" sz="2400" i="1" dirty="0" smtClean="0">
                        <a:latin typeface="Cambria Math"/>
                      </a:rPr>
                      <m:t>𝑣𝑎</m:t>
                    </m:r>
                    <m:r>
                      <a:rPr lang="cs-CZ" sz="24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= 1200 kg.20m.s</a:t>
                </a:r>
                <a:r>
                  <a:rPr lang="cs-CZ" sz="2400" baseline="30000" dirty="0"/>
                  <a:t>-1</a:t>
                </a:r>
                <a:r>
                  <a:rPr lang="cs-CZ" sz="2400" dirty="0"/>
                  <a:t> = 24 000 kg.m.s</a:t>
                </a:r>
                <a:r>
                  <a:rPr lang="cs-CZ" sz="2400" baseline="30000" dirty="0"/>
                  <a:t>-1</a:t>
                </a:r>
              </a:p>
              <a:p>
                <a:endParaRPr lang="cs-CZ" sz="2400" dirty="0"/>
              </a:p>
              <a:p>
                <a:r>
                  <a:rPr lang="cs-CZ" sz="2400" dirty="0"/>
                  <a:t>Hybnost válce:               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</a:rPr>
                      <m:t>𝑝</m:t>
                    </m:r>
                    <m:r>
                      <a:rPr lang="cs-CZ" sz="2400" i="1" baseline="-25000" dirty="0" err="1" smtClean="0">
                        <a:latin typeface="Cambria Math"/>
                      </a:rPr>
                      <m:t>𝑣</m:t>
                    </m:r>
                    <m:r>
                      <a:rPr lang="cs-CZ" sz="2400" i="1" dirty="0" smtClean="0">
                        <a:latin typeface="Cambria Math"/>
                      </a:rPr>
                      <m:t> = </m:t>
                    </m:r>
                    <m:r>
                      <a:rPr lang="cs-CZ" sz="2400" i="1" dirty="0" err="1" smtClean="0">
                        <a:latin typeface="Cambria Math"/>
                      </a:rPr>
                      <m:t>𝑚</m:t>
                    </m:r>
                    <m:r>
                      <a:rPr lang="cs-CZ" sz="2400" i="1" baseline="-25000" dirty="0" err="1" smtClean="0">
                        <a:latin typeface="Cambria Math"/>
                      </a:rPr>
                      <m:t>𝑣</m:t>
                    </m:r>
                    <m:r>
                      <a:rPr lang="cs-CZ" sz="2400" i="1" dirty="0" err="1" smtClean="0">
                        <a:latin typeface="Cambria Math"/>
                      </a:rPr>
                      <m:t>.</m:t>
                    </m:r>
                    <m:r>
                      <a:rPr lang="cs-CZ" sz="2400" i="1" dirty="0" err="1" smtClean="0">
                        <a:latin typeface="Cambria Math"/>
                      </a:rPr>
                      <m:t>𝑣𝑣</m:t>
                    </m:r>
                  </m:oMath>
                </a14:m>
                <a:r>
                  <a:rPr lang="cs-CZ" sz="2400" dirty="0"/>
                  <a:t>=6500 kg . 2 m.s</a:t>
                </a:r>
                <a:r>
                  <a:rPr lang="cs-CZ" sz="2400" baseline="30000" dirty="0"/>
                  <a:t>-1</a:t>
                </a:r>
                <a:r>
                  <a:rPr lang="cs-CZ" sz="2400" dirty="0"/>
                  <a:t> = 13000 kg.m.s</a:t>
                </a:r>
                <a:r>
                  <a:rPr lang="cs-CZ" sz="2400" baseline="30000" dirty="0"/>
                  <a:t>-1</a:t>
                </a:r>
              </a:p>
              <a:p>
                <a:r>
                  <a:rPr lang="cs-CZ" sz="2400" dirty="0"/>
                  <a:t> </a:t>
                </a:r>
              </a:p>
              <a:p>
                <a:r>
                  <a:rPr lang="cs-CZ" sz="2400" b="1" dirty="0"/>
                  <a:t>Hybnost automobilu je vyšší o 11000 kg.m.s</a:t>
                </a:r>
                <a:r>
                  <a:rPr lang="cs-CZ" sz="2400" b="1" baseline="30000" dirty="0"/>
                  <a:t>-1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628" y="325581"/>
                <a:ext cx="11038113" cy="5601533"/>
              </a:xfrm>
              <a:prstGeom prst="rect">
                <a:avLst/>
              </a:prstGeom>
              <a:blipFill>
                <a:blip r:embed="rId2"/>
                <a:stretch>
                  <a:fillRect l="-1160" t="-979" b="-15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585520" y="3661714"/>
            <a:ext cx="1103811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ál 2">
            <a:hlinkClick r:id="rId3" action="ppaction://hlinksldjump"/>
            <a:extLst>
              <a:ext uri="{FF2B5EF4-FFF2-40B4-BE49-F238E27FC236}">
                <a16:creationId xmlns:a16="http://schemas.microsoft.com/office/drawing/2014/main" id="{8AEE2092-EB2C-47C7-B87A-9AA1B5A8DAF5}"/>
              </a:ext>
            </a:extLst>
          </p:cNvPr>
          <p:cNvSpPr/>
          <p:nvPr/>
        </p:nvSpPr>
        <p:spPr>
          <a:xfrm>
            <a:off x="11108267" y="6265333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8034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811</Words>
  <Application>Microsoft Office PowerPoint</Application>
  <PresentationFormat>Širokoúhlá obrazovka</PresentationFormat>
  <Paragraphs>112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Lato</vt:lpstr>
      <vt:lpstr>Motiv Office</vt:lpstr>
      <vt:lpstr>Od síly po energii (Fyz46)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 síly po energii</dc:title>
  <dc:creator>Karel Sixl</dc:creator>
  <cp:lastModifiedBy>Karel Sixl</cp:lastModifiedBy>
  <cp:revision>37</cp:revision>
  <dcterms:created xsi:type="dcterms:W3CDTF">2023-12-11T07:13:02Z</dcterms:created>
  <dcterms:modified xsi:type="dcterms:W3CDTF">2025-11-23T10:32:00Z</dcterms:modified>
</cp:coreProperties>
</file>