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Výchozí oddíl" id="{7220FF47-ACA4-439A-9BF4-EB7BE31307D4}">
          <p14:sldIdLst>
            <p14:sldId id="256"/>
            <p14:sldId id="257"/>
            <p14:sldId id="258"/>
          </p14:sldIdLst>
        </p14:section>
        <p14:section name="Oddíl bez názvu" id="{4AE869D3-2124-4B54-BC3B-5471BB0A3C33}">
          <p14:sldIdLst>
            <p14:sldId id="259"/>
            <p14:sldId id="260"/>
            <p14:sldId id="261"/>
            <p14:sldId id="263"/>
            <p14:sldId id="262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0790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434174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7400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830131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005884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031678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711173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104749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84079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62264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74780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59393085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3813397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69013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3351186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457370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EF131-93F2-4DE5-A9BB-3A6308165275}" type="datetimeFigureOut">
              <a:rPr lang="cs-CZ" smtClean="0"/>
              <a:pPr/>
              <a:t>19.10.2017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A4B4320C-91CB-40F0-B518-E88081B19CC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861335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A4EAC39-FB40-4092-9BD3-65582031AA6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8000" b="1" dirty="0"/>
              <a:t>BIBLE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xmlns="" id="{36FA00C2-60E2-4B56-A97A-4DDB05963F9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994166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C19B1EFF-3147-4C0A-84DF-2CE4C42BA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BIBLE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80F027AF-12D0-4203-BF50-4EDCE5913F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/>
              <a:t>= Písmo svaté</a:t>
            </a:r>
          </a:p>
          <a:p>
            <a:pPr>
              <a:buFontTx/>
              <a:buChar char="-"/>
            </a:pPr>
            <a:r>
              <a:rPr lang="cs-CZ" dirty="0"/>
              <a:t>Soubor svatých knih inspirovaných Bohem</a:t>
            </a:r>
          </a:p>
          <a:p>
            <a:pPr>
              <a:buFontTx/>
              <a:buChar char="-"/>
            </a:pPr>
            <a:r>
              <a:rPr lang="cs-CZ" dirty="0"/>
              <a:t>Sbírka knih historických, liturgických, právnických a literárních</a:t>
            </a:r>
          </a:p>
          <a:p>
            <a:pPr>
              <a:buFontTx/>
              <a:buChar char="-"/>
            </a:pPr>
            <a:r>
              <a:rPr lang="cs-CZ" u="sng" dirty="0"/>
              <a:t>Nejstarší písemné doklady:</a:t>
            </a:r>
          </a:p>
          <a:p>
            <a:pPr lvl="1">
              <a:buFontTx/>
              <a:buChar char="-"/>
            </a:pPr>
            <a:r>
              <a:rPr lang="cs-CZ" dirty="0"/>
              <a:t>Psány </a:t>
            </a:r>
            <a:r>
              <a:rPr lang="cs-CZ" b="1" dirty="0"/>
              <a:t>aramejsky</a:t>
            </a:r>
            <a:r>
              <a:rPr lang="cs-CZ" dirty="0"/>
              <a:t> opis téměř všech starozákonních knih</a:t>
            </a:r>
          </a:p>
          <a:p>
            <a:pPr lvl="1">
              <a:buFontTx/>
              <a:buChar char="-"/>
            </a:pPr>
            <a:r>
              <a:rPr lang="cs-CZ" dirty="0"/>
              <a:t>V roce 1947 nalezeny v jeskyních </a:t>
            </a:r>
            <a:r>
              <a:rPr lang="cs-CZ" b="1" dirty="0" err="1"/>
              <a:t>Kirbet</a:t>
            </a:r>
            <a:r>
              <a:rPr lang="cs-CZ" b="1" dirty="0"/>
              <a:t> </a:t>
            </a:r>
            <a:r>
              <a:rPr lang="cs-CZ" b="1" dirty="0" err="1"/>
              <a:t>Qumrán</a:t>
            </a:r>
            <a:r>
              <a:rPr lang="cs-CZ" b="1" dirty="0"/>
              <a:t> </a:t>
            </a:r>
            <a:r>
              <a:rPr lang="cs-CZ" dirty="0"/>
              <a:t>u Mrtvého moře -&gt; </a:t>
            </a:r>
            <a:r>
              <a:rPr lang="cs-CZ" b="1" dirty="0" err="1"/>
              <a:t>kumránské</a:t>
            </a:r>
            <a:r>
              <a:rPr lang="cs-CZ" b="1" dirty="0"/>
              <a:t> svitky</a:t>
            </a:r>
          </a:p>
          <a:p>
            <a:pPr lvl="1">
              <a:buFontTx/>
              <a:buChar char="-"/>
            </a:pPr>
            <a:r>
              <a:rPr lang="cs-CZ" dirty="0"/>
              <a:t>Stáří od 4 stol. Př. Kristem – 68 po Kristu</a:t>
            </a:r>
          </a:p>
          <a:p>
            <a:pPr>
              <a:buFontTx/>
              <a:buChar char="-"/>
            </a:pPr>
            <a:r>
              <a:rPr lang="cs-CZ" dirty="0"/>
              <a:t>Nový zákon – sepsán v letech 48 – 120 po Kristu (nejstarší evangelium je Markovo, nejstarší část Pavlovy dopisy)</a:t>
            </a:r>
          </a:p>
        </p:txBody>
      </p:sp>
    </p:spTree>
    <p:extLst>
      <p:ext uri="{BB962C8B-B14F-4D97-AF65-F5344CB8AC3E}">
        <p14:creationId xmlns:p14="http://schemas.microsoft.com/office/powerpoint/2010/main" xmlns="" val="11225000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E372DDEA-95D7-4FD4-A6D9-346F3C58E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BIBLE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56A888E-D692-40B7-ADEE-E8027D15DB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b="1" dirty="0" err="1"/>
              <a:t>Chrysostomas</a:t>
            </a:r>
            <a:r>
              <a:rPr lang="cs-CZ" dirty="0"/>
              <a:t> nazval církevní spisy SZ a NZ slovem </a:t>
            </a:r>
            <a:r>
              <a:rPr lang="cs-CZ" b="1" dirty="0" err="1"/>
              <a:t>biblia</a:t>
            </a:r>
            <a:r>
              <a:rPr lang="cs-CZ" dirty="0"/>
              <a:t> = kniha, svitek</a:t>
            </a:r>
          </a:p>
          <a:p>
            <a:r>
              <a:rPr lang="cs-CZ" b="1" dirty="0" err="1"/>
              <a:t>Biblia</a:t>
            </a:r>
            <a:r>
              <a:rPr lang="cs-CZ" dirty="0"/>
              <a:t> – množné číslo, až ve středověku se ustálilo jako název jednotné číslo bible</a:t>
            </a:r>
          </a:p>
          <a:p>
            <a:r>
              <a:rPr lang="cs-CZ" dirty="0"/>
              <a:t>Nejrozšířenější kniha na světě – přeložena do více než 1800 jazyků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886335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533602B-9428-4EF5-9851-C9D83DD9B2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PŘEKLADY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6812B7A0-8BA5-4D6E-A94A-439C62E3DFA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b="1" u="sng" dirty="0"/>
              <a:t>Do řečtiny:</a:t>
            </a:r>
          </a:p>
          <a:p>
            <a:pPr lvl="1"/>
            <a:r>
              <a:rPr lang="cs-CZ" dirty="0"/>
              <a:t>Nejstarší překlad – vznik v Alexandrii v 3. st. př. Kristem</a:t>
            </a:r>
          </a:p>
          <a:p>
            <a:pPr lvl="1"/>
            <a:r>
              <a:rPr lang="cs-CZ" dirty="0"/>
              <a:t>Předklad z hebrejštiny do řečtiny</a:t>
            </a:r>
          </a:p>
          <a:p>
            <a:pPr lvl="1"/>
            <a:r>
              <a:rPr lang="cs-CZ" dirty="0"/>
              <a:t>Hotov za 72 dnů, 72 učenců překládalo– </a:t>
            </a:r>
            <a:r>
              <a:rPr lang="cs-CZ" b="1" dirty="0"/>
              <a:t>Septuaginta</a:t>
            </a:r>
            <a:r>
              <a:rPr lang="cs-CZ" dirty="0"/>
              <a:t> (latinský termín)</a:t>
            </a:r>
          </a:p>
          <a:p>
            <a:r>
              <a:rPr lang="cs-CZ" b="1" u="sng" dirty="0"/>
              <a:t>Do latiny:</a:t>
            </a:r>
          </a:p>
          <a:p>
            <a:pPr lvl="1"/>
            <a:r>
              <a:rPr lang="cs-CZ" b="1" dirty="0" err="1"/>
              <a:t>Vulgata</a:t>
            </a:r>
            <a:endParaRPr lang="cs-CZ" b="1" dirty="0"/>
          </a:p>
          <a:p>
            <a:r>
              <a:rPr lang="cs-CZ" b="1" u="sng" dirty="0"/>
              <a:t>Do staroslověnštiny:</a:t>
            </a:r>
          </a:p>
          <a:p>
            <a:pPr lvl="1"/>
            <a:r>
              <a:rPr lang="cs-CZ" dirty="0"/>
              <a:t>Nedochoval se</a:t>
            </a:r>
          </a:p>
          <a:p>
            <a:pPr lvl="1"/>
            <a:r>
              <a:rPr lang="cs-CZ" dirty="0"/>
              <a:t>Část překládal </a:t>
            </a:r>
            <a:r>
              <a:rPr lang="cs-CZ" b="1" dirty="0"/>
              <a:t>Cyril s Metodějem</a:t>
            </a:r>
          </a:p>
          <a:p>
            <a:pPr lvl="1"/>
            <a:r>
              <a:rPr lang="cs-CZ" dirty="0"/>
              <a:t>Nejstarší překlad na našem území</a:t>
            </a:r>
          </a:p>
          <a:p>
            <a:r>
              <a:rPr lang="cs-CZ" b="1" u="sng" dirty="0"/>
              <a:t>Do češtiny:</a:t>
            </a:r>
          </a:p>
          <a:p>
            <a:pPr lvl="1"/>
            <a:r>
              <a:rPr lang="cs-CZ" dirty="0"/>
              <a:t>Nejstarší </a:t>
            </a:r>
            <a:r>
              <a:rPr lang="cs-CZ" b="1" dirty="0"/>
              <a:t>Leskovecko-drážďanská bible </a:t>
            </a:r>
            <a:r>
              <a:rPr lang="cs-CZ" dirty="0"/>
              <a:t>– 60. léta 14. století – nedochovala se</a:t>
            </a:r>
          </a:p>
          <a:p>
            <a:pPr lvl="1"/>
            <a:r>
              <a:rPr lang="cs-CZ" b="1" dirty="0"/>
              <a:t>Litoměřicko – třeboňská bible </a:t>
            </a:r>
            <a:r>
              <a:rPr lang="cs-CZ" dirty="0"/>
              <a:t>– počátek 15. stol. – dochovala se celá</a:t>
            </a:r>
          </a:p>
        </p:txBody>
      </p:sp>
    </p:spTree>
    <p:extLst>
      <p:ext uri="{BB962C8B-B14F-4D97-AF65-F5344CB8AC3E}">
        <p14:creationId xmlns:p14="http://schemas.microsoft.com/office/powerpoint/2010/main" xmlns="" val="15406756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F43BDD88-49AA-4BA6-9378-0070C7E235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ČLENĚNÍ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29C8080C-AE2C-42CC-9142-DA530E464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cs-CZ" b="1" dirty="0"/>
              <a:t>Starý zákon</a:t>
            </a:r>
          </a:p>
          <a:p>
            <a:pPr lvl="1"/>
            <a:r>
              <a:rPr lang="cs-CZ" dirty="0"/>
              <a:t>Pět knih Mojžíšových</a:t>
            </a:r>
          </a:p>
          <a:p>
            <a:pPr lvl="1"/>
            <a:r>
              <a:rPr lang="cs-CZ" dirty="0"/>
              <a:t>Knihy historické</a:t>
            </a:r>
          </a:p>
          <a:p>
            <a:pPr lvl="1"/>
            <a:r>
              <a:rPr lang="cs-CZ" dirty="0"/>
              <a:t>Knihy básnické a mudroslovné (např. Píseň písní)</a:t>
            </a:r>
          </a:p>
          <a:p>
            <a:pPr lvl="1"/>
            <a:r>
              <a:rPr lang="cs-CZ" dirty="0"/>
              <a:t>Knihy prorocké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dirty="0"/>
              <a:t>Nový zákon</a:t>
            </a:r>
          </a:p>
          <a:p>
            <a:pPr lvl="1"/>
            <a:r>
              <a:rPr lang="cs-CZ" dirty="0"/>
              <a:t>4 evangelia (Matouš, Marek, Lukáš, Jan)</a:t>
            </a:r>
          </a:p>
          <a:p>
            <a:pPr lvl="1"/>
            <a:r>
              <a:rPr lang="cs-CZ" dirty="0"/>
              <a:t>Epištoly (Listy)</a:t>
            </a:r>
          </a:p>
          <a:p>
            <a:pPr lvl="1"/>
            <a:r>
              <a:rPr lang="cs-CZ" dirty="0"/>
              <a:t>Zjevení Janovo - Apokalypsa</a:t>
            </a:r>
          </a:p>
          <a:p>
            <a:pPr lvl="1"/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0391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4C0AC2C2-110B-4182-9596-867BFCF996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STARÝ ZÁKON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E59781DF-888E-4991-B012-EDC3BA053A5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Pět knih Mojžíšových = </a:t>
            </a:r>
            <a:r>
              <a:rPr lang="cs-CZ" b="1" dirty="0"/>
              <a:t>Pentateuch</a:t>
            </a:r>
            <a:r>
              <a:rPr lang="cs-CZ" dirty="0"/>
              <a:t> = tóra</a:t>
            </a:r>
          </a:p>
          <a:p>
            <a:r>
              <a:rPr lang="cs-CZ" dirty="0"/>
              <a:t>Nejstarší část </a:t>
            </a:r>
            <a:r>
              <a:rPr lang="cs-CZ" b="1" dirty="0"/>
              <a:t>Píseň písní</a:t>
            </a:r>
          </a:p>
          <a:p>
            <a:r>
              <a:rPr lang="cs-CZ" dirty="0"/>
              <a:t>Vznik 11. stol. př. Kr. – 700 př. Kr.</a:t>
            </a:r>
          </a:p>
          <a:p>
            <a:r>
              <a:rPr lang="cs-CZ" dirty="0"/>
              <a:t>Hebrejsky většina, aramejsky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988450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0AD8291A-D4EE-4A91-8E4B-39F34380EC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PĚT KNIH MOJŽÍŠOVÝCH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A1423CB4-C970-4963-8990-8D22928711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b="1" u="sng" dirty="0"/>
              <a:t>GENESIS</a:t>
            </a:r>
          </a:p>
          <a:p>
            <a:pPr lvl="1"/>
            <a:r>
              <a:rPr lang="cs-CZ" dirty="0"/>
              <a:t>Počátek – vznik světa a prvních lidí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u="sng" dirty="0"/>
              <a:t>EXODUS</a:t>
            </a:r>
          </a:p>
          <a:p>
            <a:pPr lvl="1"/>
            <a:r>
              <a:rPr lang="cs-CZ" dirty="0"/>
              <a:t>Odchod – Izraelité vedení Mojžíšem opustili Egypt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u="sng" dirty="0"/>
              <a:t>LEVITICUS</a:t>
            </a:r>
          </a:p>
          <a:p>
            <a:pPr lvl="1"/>
            <a:r>
              <a:rPr lang="cs-CZ" dirty="0"/>
              <a:t>Rituální a kultické spisy pro kněze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u="sng" dirty="0"/>
              <a:t>NUMERI</a:t>
            </a:r>
          </a:p>
          <a:p>
            <a:pPr lvl="1"/>
            <a:r>
              <a:rPr lang="cs-CZ" dirty="0"/>
              <a:t>Ustanovení různých řádů izraelského lidu pod horou Sinaj</a:t>
            </a:r>
          </a:p>
          <a:p>
            <a:pPr marL="514350" indent="-514350">
              <a:buFont typeface="+mj-lt"/>
              <a:buAutoNum type="arabicPeriod"/>
            </a:pPr>
            <a:r>
              <a:rPr lang="cs-CZ" b="1" u="sng" dirty="0"/>
              <a:t>DEUTERONOMIUM</a:t>
            </a:r>
          </a:p>
          <a:p>
            <a:pPr lvl="1"/>
            <a:r>
              <a:rPr lang="cs-CZ" dirty="0"/>
              <a:t>Mojžíšovy proslovy, jeho požehnání 12 kmenům a jeho smrt</a:t>
            </a:r>
          </a:p>
        </p:txBody>
      </p:sp>
    </p:spTree>
    <p:extLst>
      <p:ext uri="{BB962C8B-B14F-4D97-AF65-F5344CB8AC3E}">
        <p14:creationId xmlns:p14="http://schemas.microsoft.com/office/powerpoint/2010/main" xmlns="" val="23261558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xmlns="" id="{B5BED7AB-C032-4978-914D-9452CD62F9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NOVÝ ZÁKON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xmlns="" id="{DB41082B-5A1F-4DF8-874C-C0F4E2F596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Řecky, aramejsky</a:t>
            </a:r>
          </a:p>
          <a:p>
            <a:r>
              <a:rPr lang="cs-CZ" dirty="0"/>
              <a:t>Psáno 30 – 150 po Kr. </a:t>
            </a:r>
            <a:endParaRPr lang="cs-CZ" dirty="0" smtClean="0"/>
          </a:p>
          <a:p>
            <a:r>
              <a:rPr lang="cs-CZ" dirty="0" smtClean="0"/>
              <a:t>Psáno Židy</a:t>
            </a:r>
          </a:p>
          <a:p>
            <a:r>
              <a:rPr lang="cs-CZ" dirty="0" smtClean="0"/>
              <a:t>Celkem 27 knih</a:t>
            </a:r>
          </a:p>
          <a:p>
            <a:r>
              <a:rPr lang="cs-CZ" dirty="0" smtClean="0"/>
              <a:t>Epištoly – </a:t>
            </a:r>
            <a:r>
              <a:rPr lang="cs-CZ" smtClean="0"/>
              <a:t>listy apoštolů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0854345"/>
      </p:ext>
    </p:extLst>
  </p:cSld>
  <p:clrMapOvr>
    <a:masterClrMapping/>
  </p:clrMapOvr>
</p:sld>
</file>

<file path=ppt/theme/theme1.xml><?xml version="1.0" encoding="utf-8"?>
<a:theme xmlns:a="http://schemas.openxmlformats.org/drawingml/2006/main" name="Fazeta">
  <a:themeElements>
    <a:clrScheme name="Fazeta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zeta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zeta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62</TotalTime>
  <Words>344</Words>
  <Application>Microsoft Office PowerPoint</Application>
  <PresentationFormat>Vlastní</PresentationFormat>
  <Paragraphs>62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Fazeta</vt:lpstr>
      <vt:lpstr>BIBLE</vt:lpstr>
      <vt:lpstr>BIBLE</vt:lpstr>
      <vt:lpstr>BIBLE</vt:lpstr>
      <vt:lpstr>PŘEKLADY</vt:lpstr>
      <vt:lpstr>ČLENĚNÍ</vt:lpstr>
      <vt:lpstr>STARÝ ZÁKON</vt:lpstr>
      <vt:lpstr>PĚT KNIH MOJŽÍŠOVÝCH</vt:lpstr>
      <vt:lpstr>NOVÝ ZÁKON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BIBLE</dc:title>
  <dc:creator>Hana Blažková</dc:creator>
  <cp:lastModifiedBy>BLAZKOVAH</cp:lastModifiedBy>
  <cp:revision>8</cp:revision>
  <dcterms:created xsi:type="dcterms:W3CDTF">2017-10-18T17:23:14Z</dcterms:created>
  <dcterms:modified xsi:type="dcterms:W3CDTF">2017-10-19T06:13:48Z</dcterms:modified>
</cp:coreProperties>
</file>