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4630400" cy="8229600"/>
  <p:notesSz cx="8229600" cy="14630400"/>
  <p:embeddedFontLst>
    <p:embeddedFont>
      <p:font typeface="Host Grotesk Medium" panose="020B0604020202020204" charset="-18"/>
      <p:regular r:id="rId15"/>
    </p:embeddedFont>
    <p:embeddedFont>
      <p:font typeface="Roboto" panose="02000000000000000000" pitchFamily="2" charset="0"/>
      <p:regular r:id="rId16"/>
      <p:bold r:id="rId1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B355FE6-1B06-DA29-C594-093F3CF0D26F}" name="Tonda Mezera" initials="TM" userId="9c4e0ad7c96a3eec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229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2.png"/><Relationship Id="rId20" Type="http://schemas.openxmlformats.org/officeDocument/2006/relationships/image" Target="../media/image36.sv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2.sv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sv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svg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50168"/>
            <a:ext cx="644318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Fyzikální vyšetření břicha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299109"/>
            <a:ext cx="75564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metodami fyzikálního vyšetření břišní oblasti s důrazem na praktické postupy a klinický význam jednotlivých technik.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52945"/>
            <a:ext cx="837997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Metody fyzikálního vyšetření: 5P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8224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Vizuální hodnocení tvaru, symetrie a kůže břicha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5216962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51396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5451396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Nejdůležitější metoda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povrchová i hluboká palpace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9640133" y="2815352"/>
            <a:ext cx="4196358" cy="1639610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74568" y="304978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874568" y="3540204"/>
            <a:ext cx="372749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tekutiny a nevzdušných tkání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793790" y="4681776"/>
            <a:ext cx="6407944" cy="1299448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28224" y="49162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POSLECH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028224" y="5406628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Auskultace střevních zvuků</a:t>
            </a:r>
            <a:endParaRPr lang="en-US" sz="1750" dirty="0"/>
          </a:p>
        </p:txBody>
      </p:sp>
      <p:sp>
        <p:nvSpPr>
          <p:cNvPr id="15" name="Shape 13"/>
          <p:cNvSpPr/>
          <p:nvPr/>
        </p:nvSpPr>
        <p:spPr>
          <a:xfrm>
            <a:off x="7428548" y="4681776"/>
            <a:ext cx="6407944" cy="1299448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662982" y="49162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POLOHA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662982" y="5406628"/>
            <a:ext cx="5939076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Správné uložení pacienta pro optimální vyšetření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793790" y="6236375"/>
            <a:ext cx="130428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Poklep a poslech mají menší vypovídající hodnotu než pohmat, který je klíčovým diagnostickým nástrojem.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C4DEA9-CA41-A89A-C891-A7459B5D0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0" y="-16774"/>
            <a:ext cx="14536528" cy="81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7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91559C-AEAE-594F-E4D6-3BC465DEA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36" y="1140732"/>
            <a:ext cx="13933482" cy="615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5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39058"/>
            <a:ext cx="917769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Správná poloha a příprava pacienta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314813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Optimální poloha</a:t>
            </a:r>
            <a:endParaRPr lang="en-US" sz="2650" dirty="0"/>
          </a:p>
        </p:txBody>
      </p:sp>
      <p:sp>
        <p:nvSpPr>
          <p:cNvPr id="4" name="Text 2"/>
          <p:cNvSpPr/>
          <p:nvPr/>
        </p:nvSpPr>
        <p:spPr>
          <a:xfrm>
            <a:off x="793790" y="2966918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leží na zádech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3386376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Ruce volně podél těla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3805833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Nohy pokrčené pro uvolnění břišních svalů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93790" y="4225290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Břišní stěna maximálně uvolněna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4792266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Podmínky vyšetření</a:t>
            </a:r>
            <a:endParaRPr lang="en-US" sz="2650" dirty="0"/>
          </a:p>
        </p:txBody>
      </p:sp>
      <p:sp>
        <p:nvSpPr>
          <p:cNvPr id="9" name="Text 7"/>
          <p:cNvSpPr/>
          <p:nvPr/>
        </p:nvSpPr>
        <p:spPr>
          <a:xfrm>
            <a:off x="793790" y="5444371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Obnažení břicha až do třísel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793790" y="5863828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Přiměřené teplo v místnosti</a:t>
            </a:r>
            <a:endParaRPr lang="en-US" sz="1750" dirty="0"/>
          </a:p>
        </p:txBody>
      </p:sp>
      <p:sp>
        <p:nvSpPr>
          <p:cNvPr id="11" name="Text 9"/>
          <p:cNvSpPr/>
          <p:nvPr/>
        </p:nvSpPr>
        <p:spPr>
          <a:xfrm>
            <a:off x="793790" y="6283285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Dobré osvětlení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93790" y="6702742"/>
            <a:ext cx="624470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Teplé ruce vyšetřujícího</a:t>
            </a:r>
            <a:endParaRPr lang="en-US" sz="175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2343150"/>
            <a:ext cx="6244709" cy="45922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24558"/>
            <a:ext cx="869573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na břicho – co hodnotíme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310" y="2386965"/>
            <a:ext cx="121920" cy="236565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42524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Tvar a symetrie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142524" y="3134678"/>
            <a:ext cx="3590330" cy="1360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Pozorujeme z nohou pacienta pro lepší perspektivu. Hodnotíme celkový tvar břicha a jeho symetrické rozložení.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6482" y="2386965"/>
            <a:ext cx="121920" cy="236565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565696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Stav kůže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565696" y="3134678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Všímáme si strií (pajizévek), barevných změn kůže, viditelných cév a stavu tukové vrstvy.</a:t>
            </a:r>
            <a:endParaRPr lang="en-US" sz="1750" dirty="0"/>
          </a:p>
        </p:txBody>
      </p:sp>
      <p:sp>
        <p:nvSpPr>
          <p:cNvPr id="11" name="Shape 7"/>
          <p:cNvSpPr/>
          <p:nvPr/>
        </p:nvSpPr>
        <p:spPr>
          <a:xfrm>
            <a:off x="9640133" y="2386965"/>
            <a:ext cx="4196358" cy="2365653"/>
          </a:xfrm>
          <a:prstGeom prst="roundRect">
            <a:avLst>
              <a:gd name="adj" fmla="val 6185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9653" y="2386965"/>
            <a:ext cx="121920" cy="236565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88868" y="26442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Jizvy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9988868" y="3134678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Jizvy po operacích v dutině břišní nám ozřejmují, jakou operaci pacient prodělal.</a:t>
            </a:r>
            <a:endParaRPr lang="en-US" sz="1750" dirty="0"/>
          </a:p>
        </p:txBody>
      </p:sp>
      <p:sp>
        <p:nvSpPr>
          <p:cNvPr id="15" name="Shape 10"/>
          <p:cNvSpPr/>
          <p:nvPr/>
        </p:nvSpPr>
        <p:spPr>
          <a:xfrm>
            <a:off x="793790" y="4979432"/>
            <a:ext cx="4196358" cy="2025491"/>
          </a:xfrm>
          <a:prstGeom prst="roundRect">
            <a:avLst>
              <a:gd name="adj" fmla="val 7223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310" y="4979432"/>
            <a:ext cx="121920" cy="2025491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142524" y="523672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Dýchací pohyby</a:t>
            </a:r>
            <a:endParaRPr lang="en-US" sz="2200" dirty="0"/>
          </a:p>
        </p:txBody>
      </p:sp>
      <p:sp>
        <p:nvSpPr>
          <p:cNvPr id="18" name="Text 12"/>
          <p:cNvSpPr/>
          <p:nvPr/>
        </p:nvSpPr>
        <p:spPr>
          <a:xfrm>
            <a:off x="1142524" y="5727144"/>
            <a:ext cx="3590330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abdominální typ dýchání, patrný hlavně u mužů.</a:t>
            </a:r>
            <a:endParaRPr lang="en-US" sz="1750" dirty="0"/>
          </a:p>
        </p:txBody>
      </p:sp>
      <p:sp>
        <p:nvSpPr>
          <p:cNvPr id="19" name="Shape 13"/>
          <p:cNvSpPr/>
          <p:nvPr/>
        </p:nvSpPr>
        <p:spPr>
          <a:xfrm>
            <a:off x="5216962" y="4979432"/>
            <a:ext cx="4196358" cy="2025491"/>
          </a:xfrm>
          <a:prstGeom prst="roundRect">
            <a:avLst>
              <a:gd name="adj" fmla="val 7223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482" y="4979432"/>
            <a:ext cx="121920" cy="2025491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5565696" y="523672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Test zvýšeného tlaku</a:t>
            </a:r>
            <a:endParaRPr lang="en-US" sz="2200" dirty="0"/>
          </a:p>
        </p:txBody>
      </p:sp>
      <p:sp>
        <p:nvSpPr>
          <p:cNvPr id="22" name="Text 15"/>
          <p:cNvSpPr/>
          <p:nvPr/>
        </p:nvSpPr>
        <p:spPr>
          <a:xfrm>
            <a:off x="5565696" y="5727144"/>
            <a:ext cx="3590330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Požádáme pacienta, aby zakašlal nebo se pokusil posadit – účelem je ozřejmit kýly (vychlípení).</a:t>
            </a:r>
            <a:endParaRPr lang="en-US" sz="1750" dirty="0"/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0D9C7056-99FF-338D-9B6A-92C6B58D29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8868" y="5009912"/>
            <a:ext cx="3295650" cy="31527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80642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Kožní změny na břiše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2523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Strie (pajizévky)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42736"/>
            <a:ext cx="637960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Vznikají při rychlém zvětšení břicha – v těhotenství, při ascitu nebo u obézních osob. Bývají lesklé a shodné s barvou kůže.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456884" y="42523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Jizvy po operacích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456884" y="4742736"/>
            <a:ext cx="6379726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Jizvy v dutině břišní nám mohou napovědět o předchozích chirurgických výkonech a pomohou v diferenciální diagnostice.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8520" y="423029"/>
            <a:ext cx="3846552" cy="4807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en-US" sz="3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na břiše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38520" y="1288375"/>
            <a:ext cx="2307908" cy="288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nález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538520" y="1730573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Poklep je </a:t>
            </a:r>
            <a:r>
              <a:rPr lang="en-US" sz="1200" b="1" dirty="0">
                <a:solidFill>
                  <a:srgbClr val="64B8CE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nebolestivý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Bolestivý poklep ukazuje na peritoneální dráždění zánětem nebo krvácením.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38520" y="2115145"/>
            <a:ext cx="2307908" cy="288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Poklepové ztemnění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538520" y="2557343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Indikuje přítomnost: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38520" y="2926556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00"/>
              </a:lnSpc>
              <a:buSzPct val="100000"/>
              <a:buChar char="•"/>
            </a:pPr>
            <a:r>
              <a:rPr lang="en-US" sz="12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Nevzdušné tkáně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nádor, zvětšená játra, slezina nebo močový měchýř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538520" y="3211116"/>
            <a:ext cx="7981831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00"/>
              </a:lnSpc>
              <a:buSzPct val="100000"/>
              <a:buChar char="•"/>
            </a:pPr>
            <a:r>
              <a:rPr lang="en-US" sz="12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Tekutiny v dutině břišní</a:t>
            </a:r>
            <a:r>
              <a:rPr lang="en-US" sz="12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ascitus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38520" y="3614857"/>
            <a:ext cx="7981831" cy="638413"/>
          </a:xfrm>
          <a:prstGeom prst="roundRect">
            <a:avLst>
              <a:gd name="adj" fmla="val 10122"/>
            </a:avLst>
          </a:prstGeom>
          <a:solidFill>
            <a:srgbClr val="C6E4EB"/>
          </a:solidFill>
          <a:ln/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348" y="3840123"/>
            <a:ext cx="192286" cy="153829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038463" y="3807143"/>
            <a:ext cx="7328059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Klinický význam:</a:t>
            </a:r>
            <a:r>
              <a:rPr lang="en-US" sz="12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Poklep pomáhá odlišit mezi plynovou náplní střev a solidními strukturami nebo tekutinou.</a:t>
            </a:r>
            <a:endParaRPr lang="en-US" sz="12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3256" y="1307544"/>
            <a:ext cx="5196126" cy="822995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1390" y="611624"/>
            <a:ext cx="7861221" cy="11453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 břicha – nejdůležitější metoda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824627" y="2306598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41390" y="2186345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8788" y="2323743"/>
            <a:ext cx="274796" cy="27479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74338" y="2215039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 4"/>
          <p:cNvSpPr/>
          <p:nvPr/>
        </p:nvSpPr>
        <p:spPr>
          <a:xfrm>
            <a:off x="1374338" y="2611279"/>
            <a:ext cx="7128272" cy="549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Vyšetřující má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teplé ruce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nemocný maximálně uvolněné břišní svaly. Leží na zádech s pokrčenými dolními končetinami.</a:t>
            </a:r>
            <a:endParaRPr lang="en-US" sz="2400" dirty="0"/>
          </a:p>
        </p:txBody>
      </p:sp>
      <p:sp>
        <p:nvSpPr>
          <p:cNvPr id="9" name="Shape 5"/>
          <p:cNvSpPr/>
          <p:nvPr/>
        </p:nvSpPr>
        <p:spPr>
          <a:xfrm>
            <a:off x="1099423" y="3802142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916186" y="3681889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3584" y="3819287"/>
            <a:ext cx="274796" cy="27479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649135" y="3710583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Zásada začátku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Text 8"/>
          <p:cNvSpPr/>
          <p:nvPr/>
        </p:nvSpPr>
        <p:spPr>
          <a:xfrm>
            <a:off x="1649253" y="4106823"/>
            <a:ext cx="6853357" cy="732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začínáme od místa, kde nemocný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neudává bolest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aby reflexně nestáhnul břišní stěnu.</a:t>
            </a:r>
            <a:endParaRPr lang="en-US" sz="2400" dirty="0"/>
          </a:p>
        </p:txBody>
      </p:sp>
      <p:sp>
        <p:nvSpPr>
          <p:cNvPr id="14" name="Shape 9"/>
          <p:cNvSpPr/>
          <p:nvPr/>
        </p:nvSpPr>
        <p:spPr>
          <a:xfrm>
            <a:off x="1374338" y="5297686"/>
            <a:ext cx="183237" cy="824627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1191101" y="5177433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28499" y="5314831"/>
            <a:ext cx="274796" cy="274796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924050" y="5206127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Povrchová palpace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 12"/>
          <p:cNvSpPr/>
          <p:nvPr/>
        </p:nvSpPr>
        <p:spPr>
          <a:xfrm>
            <a:off x="1924050" y="5602367"/>
            <a:ext cx="6578560" cy="2747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jednou rukou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1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Zkoumáme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bolestivost a celkový stav břišní stěny.</a:t>
            </a:r>
            <a:endParaRPr lang="en-US" sz="2400" dirty="0"/>
          </a:p>
        </p:txBody>
      </p:sp>
      <p:sp>
        <p:nvSpPr>
          <p:cNvPr id="19" name="Shape 13"/>
          <p:cNvSpPr/>
          <p:nvPr/>
        </p:nvSpPr>
        <p:spPr>
          <a:xfrm>
            <a:off x="1649254" y="6580465"/>
            <a:ext cx="183237" cy="1037392"/>
          </a:xfrm>
          <a:prstGeom prst="roundRect">
            <a:avLst>
              <a:gd name="adj" fmla="val 4200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1466017" y="6460212"/>
            <a:ext cx="549712" cy="549712"/>
          </a:xfrm>
          <a:prstGeom prst="roundRect">
            <a:avLst>
              <a:gd name="adj" fmla="val 831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03415" y="6597610"/>
            <a:ext cx="274796" cy="274796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2198965" y="6488906"/>
            <a:ext cx="2290643" cy="286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Hluboká palpace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3" name="Text 16"/>
          <p:cNvSpPr/>
          <p:nvPr/>
        </p:nvSpPr>
        <p:spPr>
          <a:xfrm>
            <a:off x="2198965" y="6885146"/>
            <a:ext cx="6303645" cy="549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</a:t>
            </a: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oběma rukama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Zkoumáme bolestivost a pátráme po rezistenci – patologických útvarech.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53453"/>
            <a:ext cx="889254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Hodnocení rezistence při pohmatu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115860"/>
            <a:ext cx="130428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nálezu rezistence (patologického útvaru) musíme pečlivě popsat všechny jeho charakteristiky: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1970603" y="28865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Lokalizace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93790" y="3376970"/>
            <a:ext cx="401204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Přesné umístění v břišní dutině</a:t>
            </a:r>
            <a:endParaRPr lang="en-US" sz="1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46508" y="3440192"/>
            <a:ext cx="339328" cy="33932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824442" y="28865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Velikost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9824442" y="3376970"/>
            <a:ext cx="4012168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Rozměry útvaru v centimetrech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44326" y="3440192"/>
            <a:ext cx="339328" cy="33932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051256" y="45783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Konzistence</a:t>
            </a:r>
            <a:endParaRPr lang="en-US" sz="2200" dirty="0"/>
          </a:p>
        </p:txBody>
      </p:sp>
      <p:sp>
        <p:nvSpPr>
          <p:cNvPr id="13" name="Text 7"/>
          <p:cNvSpPr/>
          <p:nvPr/>
        </p:nvSpPr>
        <p:spPr>
          <a:xfrm>
            <a:off x="10051256" y="5068729"/>
            <a:ext cx="3785354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Měkká, tuhá, tvrdá</a:t>
            </a:r>
            <a:endParaRPr lang="en-US" sz="17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43117" y="4823817"/>
            <a:ext cx="339328" cy="339328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824442" y="62700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Povrch</a:t>
            </a:r>
            <a:endParaRPr lang="en-US" sz="2200" dirty="0"/>
          </a:p>
        </p:txBody>
      </p:sp>
      <p:sp>
        <p:nvSpPr>
          <p:cNvPr id="17" name="Text 9"/>
          <p:cNvSpPr/>
          <p:nvPr/>
        </p:nvSpPr>
        <p:spPr>
          <a:xfrm>
            <a:off x="9824442" y="6760488"/>
            <a:ext cx="4012168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Hladký nebo hrbolatý</a:t>
            </a:r>
            <a:endParaRPr lang="en-US" sz="17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944326" y="6207443"/>
            <a:ext cx="339328" cy="339328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1970603" y="62700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Pohyblivost</a:t>
            </a:r>
            <a:endParaRPr lang="en-US" sz="2200" dirty="0"/>
          </a:p>
        </p:txBody>
      </p:sp>
      <p:sp>
        <p:nvSpPr>
          <p:cNvPr id="21" name="Text 11"/>
          <p:cNvSpPr/>
          <p:nvPr/>
        </p:nvSpPr>
        <p:spPr>
          <a:xfrm>
            <a:off x="793790" y="6760488"/>
            <a:ext cx="4012049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Vůči okolním strukturám</a:t>
            </a:r>
            <a:endParaRPr lang="en-US" sz="1750" dirty="0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346508" y="6207443"/>
            <a:ext cx="339328" cy="339328"/>
          </a:xfrm>
          <a:prstGeom prst="rect">
            <a:avLst/>
          </a:prstGeom>
        </p:spPr>
      </p:pic>
      <p:sp>
        <p:nvSpPr>
          <p:cNvPr id="24" name="Text 12"/>
          <p:cNvSpPr/>
          <p:nvPr/>
        </p:nvSpPr>
        <p:spPr>
          <a:xfrm>
            <a:off x="1743789" y="44081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Ohraničení</a:t>
            </a:r>
            <a:endParaRPr lang="en-US" sz="2200" dirty="0"/>
          </a:p>
        </p:txBody>
      </p:sp>
      <p:sp>
        <p:nvSpPr>
          <p:cNvPr id="25" name="Text 13"/>
          <p:cNvSpPr/>
          <p:nvPr/>
        </p:nvSpPr>
        <p:spPr>
          <a:xfrm>
            <a:off x="793790" y="4898588"/>
            <a:ext cx="3785235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Ostré či difuzní hranice, případně pulzace</a:t>
            </a:r>
            <a:endParaRPr lang="en-US" sz="1750" dirty="0"/>
          </a:p>
        </p:txBody>
      </p:sp>
      <p:pic>
        <p:nvPicPr>
          <p:cNvPr id="26" name="Image 1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32653" y="2711172"/>
            <a:ext cx="4564975" cy="4564975"/>
          </a:xfrm>
          <a:prstGeom prst="rect">
            <a:avLst/>
          </a:prstGeom>
        </p:spPr>
      </p:pic>
      <p:pic>
        <p:nvPicPr>
          <p:cNvPr id="27" name="Image 11" descr="preencoded.png"/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547717" y="4823817"/>
            <a:ext cx="339328" cy="33932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1022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per rectum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085975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vyšetření</a:t>
            </a:r>
            <a:endParaRPr lang="en-US" sz="2650" dirty="0"/>
          </a:p>
        </p:txBody>
      </p:sp>
      <p:sp>
        <p:nvSpPr>
          <p:cNvPr id="4" name="Shape 2"/>
          <p:cNvSpPr/>
          <p:nvPr/>
        </p:nvSpPr>
        <p:spPr>
          <a:xfrm>
            <a:off x="793790" y="276641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530906" y="2844284"/>
            <a:ext cx="356913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Všichni lidé nad 50 let věku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530906" y="3425428"/>
            <a:ext cx="61873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Preventivní vyšetření k včasné detekci kolorektálního karcinomu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793790" y="455937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530906" y="4637246"/>
            <a:ext cx="303264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Při údaji o krvi ve stolici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530906" y="5218390"/>
            <a:ext cx="61873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Diagnostika možných patologií konečníku a tlustého střeva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685800" y="5813703"/>
            <a:ext cx="7032427" cy="1789732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04" y="6142553"/>
            <a:ext cx="283488" cy="226814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530906" y="6097191"/>
            <a:ext cx="5960507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384653"/>
                </a:solidFill>
                <a:highlight>
                  <a:srgbClr val="E9CFC9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Klíčový fakt: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Velká část kolorektálních karcinomů je v dosahu prstu!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8279249" y="5579864"/>
            <a:ext cx="30063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Možné polohy pacienta</a:t>
            </a:r>
            <a:endParaRPr lang="en-US" sz="2200" dirty="0"/>
          </a:p>
        </p:txBody>
      </p:sp>
      <p:sp>
        <p:nvSpPr>
          <p:cNvPr id="15" name="Text 11"/>
          <p:cNvSpPr/>
          <p:nvPr/>
        </p:nvSpPr>
        <p:spPr>
          <a:xfrm>
            <a:off x="8279249" y="6161008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Genukubitální poloha</a:t>
            </a:r>
            <a:endParaRPr lang="en-US" sz="1750" dirty="0"/>
          </a:p>
        </p:txBody>
      </p:sp>
      <p:sp>
        <p:nvSpPr>
          <p:cNvPr id="16" name="Text 12"/>
          <p:cNvSpPr/>
          <p:nvPr/>
        </p:nvSpPr>
        <p:spPr>
          <a:xfrm>
            <a:off x="8279249" y="6580465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zádech</a:t>
            </a:r>
            <a:endParaRPr lang="en-US" sz="1750" dirty="0"/>
          </a:p>
        </p:txBody>
      </p:sp>
      <p:sp>
        <p:nvSpPr>
          <p:cNvPr id="17" name="Text 13"/>
          <p:cNvSpPr/>
          <p:nvPr/>
        </p:nvSpPr>
        <p:spPr>
          <a:xfrm>
            <a:off x="8279249" y="6999923"/>
            <a:ext cx="5564862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Char char="•"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boku</a:t>
            </a:r>
            <a:endParaRPr lang="en-US" sz="1750" dirty="0"/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BBBF6D6C-7895-1D8E-C607-4FCE33CE89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4061" y="194187"/>
            <a:ext cx="4531963" cy="487549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52649" y="749260"/>
            <a:ext cx="7314724" cy="574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fyzikálního vyšetření břicha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5952649" y="152352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3381" y="1664256"/>
            <a:ext cx="399574" cy="399574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03275" y="1774150"/>
            <a:ext cx="179784" cy="17978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93381" y="2196941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je základ</a:t>
            </a:r>
            <a:endParaRPr lang="en-US" sz="1300" dirty="0"/>
          </a:p>
        </p:txBody>
      </p:sp>
      <p:sp>
        <p:nvSpPr>
          <p:cNvPr id="8" name="Text 3"/>
          <p:cNvSpPr/>
          <p:nvPr/>
        </p:nvSpPr>
        <p:spPr>
          <a:xfrm>
            <a:off x="6093381" y="2484953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Vizuální hodnocení odhalí mnoho změn před samotným pohmáním</a:t>
            </a:r>
            <a:endParaRPr lang="en-US" sz="1000" dirty="0"/>
          </a:p>
        </p:txBody>
      </p:sp>
      <p:sp>
        <p:nvSpPr>
          <p:cNvPr id="9" name="Shape 4"/>
          <p:cNvSpPr/>
          <p:nvPr/>
        </p:nvSpPr>
        <p:spPr>
          <a:xfrm>
            <a:off x="5952649" y="295858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3381" y="3099316"/>
            <a:ext cx="399574" cy="399574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03275" y="3209211"/>
            <a:ext cx="179784" cy="179784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093381" y="363200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 je klíč</a:t>
            </a:r>
            <a:endParaRPr lang="en-US" sz="1300" dirty="0"/>
          </a:p>
        </p:txBody>
      </p:sp>
      <p:sp>
        <p:nvSpPr>
          <p:cNvPr id="13" name="Text 6"/>
          <p:cNvSpPr/>
          <p:nvPr/>
        </p:nvSpPr>
        <p:spPr>
          <a:xfrm>
            <a:off x="6093381" y="392001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Nejdůležitější diagnostická metoda – povrchová i hluboká palpace</a:t>
            </a:r>
            <a:endParaRPr lang="en-US" sz="1000" dirty="0"/>
          </a:p>
        </p:txBody>
      </p:sp>
      <p:sp>
        <p:nvSpPr>
          <p:cNvPr id="14" name="Shape 7"/>
          <p:cNvSpPr/>
          <p:nvPr/>
        </p:nvSpPr>
        <p:spPr>
          <a:xfrm>
            <a:off x="5952649" y="4393644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3381" y="4534376"/>
            <a:ext cx="399574" cy="399574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03275" y="4644271"/>
            <a:ext cx="179784" cy="179784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6093381" y="506706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a poslech</a:t>
            </a:r>
            <a:endParaRPr lang="en-US" sz="1300" dirty="0"/>
          </a:p>
        </p:txBody>
      </p:sp>
      <p:sp>
        <p:nvSpPr>
          <p:cNvPr id="18" name="Text 9"/>
          <p:cNvSpPr/>
          <p:nvPr/>
        </p:nvSpPr>
        <p:spPr>
          <a:xfrm>
            <a:off x="6093381" y="535507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Doplňkové metody s menší vypovídající hodnotou</a:t>
            </a:r>
            <a:endParaRPr lang="en-US" sz="1000" dirty="0"/>
          </a:p>
        </p:txBody>
      </p:sp>
      <p:sp>
        <p:nvSpPr>
          <p:cNvPr id="19" name="Shape 10"/>
          <p:cNvSpPr/>
          <p:nvPr/>
        </p:nvSpPr>
        <p:spPr>
          <a:xfrm>
            <a:off x="5952649" y="5828705"/>
            <a:ext cx="8211503" cy="1301948"/>
          </a:xfrm>
          <a:prstGeom prst="roundRect">
            <a:avLst>
              <a:gd name="adj" fmla="val 429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93381" y="5969437"/>
            <a:ext cx="399574" cy="399574"/>
          </a:xfrm>
          <a:prstGeom prst="rect">
            <a:avLst/>
          </a:prstGeom>
        </p:spPr>
      </p:pic>
      <p:pic>
        <p:nvPicPr>
          <p:cNvPr id="21" name="Image 8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203275" y="6079331"/>
            <a:ext cx="179784" cy="179784"/>
          </a:xfrm>
          <a:prstGeom prst="rect">
            <a:avLst/>
          </a:prstGeom>
        </p:spPr>
      </p:pic>
      <p:sp>
        <p:nvSpPr>
          <p:cNvPr id="22" name="Text 11"/>
          <p:cNvSpPr/>
          <p:nvPr/>
        </p:nvSpPr>
        <p:spPr>
          <a:xfrm>
            <a:off x="6093381" y="6502122"/>
            <a:ext cx="166532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Systematický přístup</a:t>
            </a:r>
            <a:endParaRPr lang="en-US" sz="1300" dirty="0"/>
          </a:p>
        </p:txBody>
      </p:sp>
      <p:sp>
        <p:nvSpPr>
          <p:cNvPr id="23" name="Text 12"/>
          <p:cNvSpPr/>
          <p:nvPr/>
        </p:nvSpPr>
        <p:spPr>
          <a:xfrm>
            <a:off x="6093381" y="6790134"/>
            <a:ext cx="7930039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Dodržování správného postupu zajistí kvalitní vyšetření</a:t>
            </a:r>
            <a:endParaRPr lang="en-US" sz="1000" dirty="0"/>
          </a:p>
        </p:txBody>
      </p:sp>
      <p:sp>
        <p:nvSpPr>
          <p:cNvPr id="24" name="Text 13"/>
          <p:cNvSpPr/>
          <p:nvPr/>
        </p:nvSpPr>
        <p:spPr>
          <a:xfrm>
            <a:off x="5952649" y="7280434"/>
            <a:ext cx="8211503" cy="199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Pamatujte:</a:t>
            </a: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Správná technika, systematický přístup a pozornost k detailům jsou základem úspěšného fyzikálního vyšetření břicha.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568</Words>
  <Application>Microsoft Office PowerPoint</Application>
  <PresentationFormat>Vlastní</PresentationFormat>
  <Paragraphs>104</Paragraphs>
  <Slides>12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Host Grotesk Medium</vt:lpstr>
      <vt:lpstr>Roboto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2025-10-18T08:19:10Z</dcterms:created>
  <dcterms:modified xsi:type="dcterms:W3CDTF">2025-10-18T08:34:32Z</dcterms:modified>
</cp:coreProperties>
</file>