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3" r:id="rId6"/>
    <p:sldId id="265" r:id="rId7"/>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0" d="100"/>
          <a:sy n="120" d="100"/>
        </p:scale>
        <p:origin x="19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0" y="2130426"/>
            <a:ext cx="10363200" cy="1470025"/>
          </a:xfrm>
        </p:spPr>
        <p:txBody>
          <a:bodyPr/>
          <a:lstStyle/>
          <a:p>
            <a:r>
              <a:rPr lang="cs-CZ"/>
              <a:t>Kliknutím lze upravit styl.</a:t>
            </a:r>
          </a:p>
        </p:txBody>
      </p:sp>
      <p:sp>
        <p:nvSpPr>
          <p:cNvPr id="3" name="Podnadpi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a:t>Kliknutím lze upravit styl předlohy.</a:t>
            </a:r>
          </a:p>
        </p:txBody>
      </p:sp>
      <p:sp>
        <p:nvSpPr>
          <p:cNvPr id="4" name="Zástupný symbol pro datum 3"/>
          <p:cNvSpPr>
            <a:spLocks noGrp="1"/>
          </p:cNvSpPr>
          <p:nvPr>
            <p:ph type="dt" sz="half" idx="10"/>
          </p:nvPr>
        </p:nvSpPr>
        <p:spPr/>
        <p:txBody>
          <a:bodyPr/>
          <a:lstStyle/>
          <a:p>
            <a:fld id="{622D8184-827B-469D-990A-9C230D65B7E8}" type="datetimeFigureOut">
              <a:rPr lang="cs-CZ" smtClean="0"/>
              <a:t>29.03.2026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FFE688D-EBC1-4FFE-8ED1-ED38E56DE012}" type="slidenum">
              <a:rPr lang="cs-CZ" smtClean="0"/>
              <a:t>‹#›</a:t>
            </a:fld>
            <a:endParaRPr lang="cs-CZ"/>
          </a:p>
        </p:txBody>
      </p:sp>
    </p:spTree>
    <p:extLst>
      <p:ext uri="{BB962C8B-B14F-4D97-AF65-F5344CB8AC3E}">
        <p14:creationId xmlns:p14="http://schemas.microsoft.com/office/powerpoint/2010/main" val="2554403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22D8184-827B-469D-990A-9C230D65B7E8}" type="datetimeFigureOut">
              <a:rPr lang="cs-CZ" smtClean="0"/>
              <a:t>29.03.2026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FFE688D-EBC1-4FFE-8ED1-ED38E56DE012}" type="slidenum">
              <a:rPr lang="cs-CZ" smtClean="0"/>
              <a:t>‹#›</a:t>
            </a:fld>
            <a:endParaRPr lang="cs-CZ"/>
          </a:p>
        </p:txBody>
      </p:sp>
    </p:spTree>
    <p:extLst>
      <p:ext uri="{BB962C8B-B14F-4D97-AF65-F5344CB8AC3E}">
        <p14:creationId xmlns:p14="http://schemas.microsoft.com/office/powerpoint/2010/main" val="209247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84" y="4406901"/>
            <a:ext cx="103632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622D8184-827B-469D-990A-9C230D65B7E8}" type="datetimeFigureOut">
              <a:rPr lang="cs-CZ" smtClean="0"/>
              <a:t>29.03.2026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FFE688D-EBC1-4FFE-8ED1-ED38E56DE012}" type="slidenum">
              <a:rPr lang="cs-CZ" smtClean="0"/>
              <a:t>‹#›</a:t>
            </a:fld>
            <a:endParaRPr lang="cs-CZ"/>
          </a:p>
        </p:txBody>
      </p:sp>
    </p:spTree>
    <p:extLst>
      <p:ext uri="{BB962C8B-B14F-4D97-AF65-F5344CB8AC3E}">
        <p14:creationId xmlns:p14="http://schemas.microsoft.com/office/powerpoint/2010/main" val="2423821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22D8184-827B-469D-990A-9C230D65B7E8}" type="datetimeFigureOut">
              <a:rPr lang="cs-CZ" smtClean="0"/>
              <a:t>29.03.2026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FFE688D-EBC1-4FFE-8ED1-ED38E56DE012}" type="slidenum">
              <a:rPr lang="cs-CZ" smtClean="0"/>
              <a:t>‹#›</a:t>
            </a:fld>
            <a:endParaRPr lang="cs-CZ"/>
          </a:p>
        </p:txBody>
      </p:sp>
    </p:spTree>
    <p:extLst>
      <p:ext uri="{BB962C8B-B14F-4D97-AF65-F5344CB8AC3E}">
        <p14:creationId xmlns:p14="http://schemas.microsoft.com/office/powerpoint/2010/main" val="2266017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22D8184-827B-469D-990A-9C230D65B7E8}" type="datetimeFigureOut">
              <a:rPr lang="cs-CZ" smtClean="0"/>
              <a:t>29.03.2026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FFE688D-EBC1-4FFE-8ED1-ED38E56DE012}" type="slidenum">
              <a:rPr lang="cs-CZ" smtClean="0"/>
              <a:t>‹#›</a:t>
            </a:fld>
            <a:endParaRPr lang="cs-CZ"/>
          </a:p>
        </p:txBody>
      </p:sp>
    </p:spTree>
    <p:extLst>
      <p:ext uri="{BB962C8B-B14F-4D97-AF65-F5344CB8AC3E}">
        <p14:creationId xmlns:p14="http://schemas.microsoft.com/office/powerpoint/2010/main" val="3424441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622D8184-827B-469D-990A-9C230D65B7E8}" type="datetimeFigureOut">
              <a:rPr lang="cs-CZ" smtClean="0"/>
              <a:t>29.03.2026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FFE688D-EBC1-4FFE-8ED1-ED38E56DE012}" type="slidenum">
              <a:rPr lang="cs-CZ" smtClean="0"/>
              <a:t>‹#›</a:t>
            </a:fld>
            <a:endParaRPr lang="cs-CZ"/>
          </a:p>
        </p:txBody>
      </p:sp>
    </p:spTree>
    <p:extLst>
      <p:ext uri="{BB962C8B-B14F-4D97-AF65-F5344CB8AC3E}">
        <p14:creationId xmlns:p14="http://schemas.microsoft.com/office/powerpoint/2010/main" val="2928274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22D8184-827B-469D-990A-9C230D65B7E8}" type="datetimeFigureOut">
              <a:rPr lang="cs-CZ" smtClean="0"/>
              <a:t>29.03.2026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FFE688D-EBC1-4FFE-8ED1-ED38E56DE012}" type="slidenum">
              <a:rPr lang="cs-CZ" smtClean="0"/>
              <a:t>‹#›</a:t>
            </a:fld>
            <a:endParaRPr lang="cs-CZ"/>
          </a:p>
        </p:txBody>
      </p:sp>
    </p:spTree>
    <p:extLst>
      <p:ext uri="{BB962C8B-B14F-4D97-AF65-F5344CB8AC3E}">
        <p14:creationId xmlns:p14="http://schemas.microsoft.com/office/powerpoint/2010/main" val="2697946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1" y="273050"/>
            <a:ext cx="4011084"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622D8184-827B-469D-990A-9C230D65B7E8}" type="datetimeFigureOut">
              <a:rPr lang="cs-CZ" smtClean="0"/>
              <a:t>29.03.2026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FFE688D-EBC1-4FFE-8ED1-ED38E56DE012}" type="slidenum">
              <a:rPr lang="cs-CZ" smtClean="0"/>
              <a:t>‹#›</a:t>
            </a:fld>
            <a:endParaRPr lang="cs-CZ"/>
          </a:p>
        </p:txBody>
      </p:sp>
    </p:spTree>
    <p:extLst>
      <p:ext uri="{BB962C8B-B14F-4D97-AF65-F5344CB8AC3E}">
        <p14:creationId xmlns:p14="http://schemas.microsoft.com/office/powerpoint/2010/main" val="3239991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17" y="4800600"/>
            <a:ext cx="73152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622D8184-827B-469D-990A-9C230D65B7E8}" type="datetimeFigureOut">
              <a:rPr lang="cs-CZ" smtClean="0"/>
              <a:t>29.03.2026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FFE688D-EBC1-4FFE-8ED1-ED38E56DE012}" type="slidenum">
              <a:rPr lang="cs-CZ" smtClean="0"/>
              <a:t>‹#›</a:t>
            </a:fld>
            <a:endParaRPr lang="cs-CZ"/>
          </a:p>
        </p:txBody>
      </p:sp>
    </p:spTree>
    <p:extLst>
      <p:ext uri="{BB962C8B-B14F-4D97-AF65-F5344CB8AC3E}">
        <p14:creationId xmlns:p14="http://schemas.microsoft.com/office/powerpoint/2010/main" val="3459539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22D8184-827B-469D-990A-9C230D65B7E8}" type="datetimeFigureOut">
              <a:rPr lang="cs-CZ" smtClean="0"/>
              <a:t>29.03.2026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FFE688D-EBC1-4FFE-8ED1-ED38E56DE012}" type="slidenum">
              <a:rPr lang="cs-CZ" smtClean="0"/>
              <a:t>‹#›</a:t>
            </a:fld>
            <a:endParaRPr lang="cs-CZ"/>
          </a:p>
        </p:txBody>
      </p:sp>
    </p:spTree>
    <p:extLst>
      <p:ext uri="{BB962C8B-B14F-4D97-AF65-F5344CB8AC3E}">
        <p14:creationId xmlns:p14="http://schemas.microsoft.com/office/powerpoint/2010/main" val="2937963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839200" y="274639"/>
            <a:ext cx="27432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609600" y="274639"/>
            <a:ext cx="80264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22D8184-827B-469D-990A-9C230D65B7E8}" type="datetimeFigureOut">
              <a:rPr lang="cs-CZ" smtClean="0"/>
              <a:t>29.03.2026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FFE688D-EBC1-4FFE-8ED1-ED38E56DE012}" type="slidenum">
              <a:rPr lang="cs-CZ" smtClean="0"/>
              <a:t>‹#›</a:t>
            </a:fld>
            <a:endParaRPr lang="cs-CZ"/>
          </a:p>
        </p:txBody>
      </p:sp>
    </p:spTree>
    <p:extLst>
      <p:ext uri="{BB962C8B-B14F-4D97-AF65-F5344CB8AC3E}">
        <p14:creationId xmlns:p14="http://schemas.microsoft.com/office/powerpoint/2010/main" val="840641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2D8184-827B-469D-990A-9C230D65B7E8}" type="datetimeFigureOut">
              <a:rPr lang="cs-CZ" smtClean="0"/>
              <a:t>29.03.2026</a:t>
            </a:fld>
            <a:endParaRPr lang="cs-CZ"/>
          </a:p>
        </p:txBody>
      </p:sp>
      <p:sp>
        <p:nvSpPr>
          <p:cNvPr id="5" name="Zástupný symbol pro zápatí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FE688D-EBC1-4FFE-8ED1-ED38E56DE012}" type="slidenum">
              <a:rPr lang="cs-CZ" smtClean="0"/>
              <a:t>‹#›</a:t>
            </a:fld>
            <a:endParaRPr lang="cs-CZ"/>
          </a:p>
        </p:txBody>
      </p:sp>
    </p:spTree>
    <p:extLst>
      <p:ext uri="{BB962C8B-B14F-4D97-AF65-F5344CB8AC3E}">
        <p14:creationId xmlns:p14="http://schemas.microsoft.com/office/powerpoint/2010/main" val="15873542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209800" y="2347097"/>
            <a:ext cx="7772400" cy="1470025"/>
          </a:xfrm>
        </p:spPr>
        <p:txBody>
          <a:bodyPr>
            <a:normAutofit fontScale="90000"/>
          </a:bodyPr>
          <a:lstStyle/>
          <a:p>
            <a:r>
              <a:rPr lang="cs-CZ" dirty="0"/>
              <a:t>Zobrazování optickými soustavami</a:t>
            </a:r>
            <a:br>
              <a:rPr lang="cs-CZ" dirty="0"/>
            </a:br>
            <a:r>
              <a:rPr lang="cs-CZ" dirty="0" err="1"/>
              <a:t>Fyz</a:t>
            </a:r>
            <a:r>
              <a:rPr lang="cs-CZ" dirty="0"/>
              <a:t> 111</a:t>
            </a:r>
          </a:p>
        </p:txBody>
      </p:sp>
      <p:sp>
        <p:nvSpPr>
          <p:cNvPr id="3" name="Podnadpis 2"/>
          <p:cNvSpPr>
            <a:spLocks noGrp="1"/>
          </p:cNvSpPr>
          <p:nvPr>
            <p:ph type="subTitle" idx="1"/>
          </p:nvPr>
        </p:nvSpPr>
        <p:spPr>
          <a:xfrm>
            <a:off x="4855840" y="4376471"/>
            <a:ext cx="2480320" cy="1728192"/>
          </a:xfrm>
        </p:spPr>
        <p:txBody>
          <a:bodyPr>
            <a:normAutofit/>
          </a:bodyPr>
          <a:lstStyle/>
          <a:p>
            <a:r>
              <a:rPr lang="cs-CZ" sz="1800" dirty="0">
                <a:solidFill>
                  <a:schemeClr val="tx1"/>
                </a:solidFill>
                <a:latin typeface="+mj-lt"/>
                <a:ea typeface="+mj-ea"/>
                <a:cs typeface="+mj-cs"/>
              </a:rPr>
              <a:t>Optické zobrazování</a:t>
            </a:r>
          </a:p>
          <a:p>
            <a:r>
              <a:rPr lang="cs-CZ" sz="1800" dirty="0">
                <a:solidFill>
                  <a:schemeClr val="tx1"/>
                </a:solidFill>
                <a:latin typeface="+mj-lt"/>
                <a:ea typeface="+mj-ea"/>
                <a:cs typeface="+mj-cs"/>
              </a:rPr>
              <a:t>Optická soustava</a:t>
            </a:r>
          </a:p>
          <a:p>
            <a:r>
              <a:rPr lang="cs-CZ" sz="1800" dirty="0">
                <a:solidFill>
                  <a:schemeClr val="tx1"/>
                </a:solidFill>
                <a:latin typeface="+mj-lt"/>
                <a:ea typeface="+mj-ea"/>
                <a:cs typeface="+mj-cs"/>
              </a:rPr>
              <a:t>Prvky optické soustavy</a:t>
            </a:r>
          </a:p>
          <a:p>
            <a:r>
              <a:rPr lang="cs-CZ" sz="1800" dirty="0">
                <a:solidFill>
                  <a:schemeClr val="tx1"/>
                </a:solidFill>
                <a:latin typeface="+mj-lt"/>
                <a:ea typeface="+mj-ea"/>
                <a:cs typeface="+mj-cs"/>
              </a:rPr>
              <a:t>Skutečný obraz</a:t>
            </a:r>
          </a:p>
          <a:p>
            <a:r>
              <a:rPr lang="cs-CZ" sz="1800" dirty="0">
                <a:solidFill>
                  <a:schemeClr val="tx1"/>
                </a:solidFill>
                <a:latin typeface="+mj-lt"/>
                <a:ea typeface="+mj-ea"/>
                <a:cs typeface="+mj-cs"/>
              </a:rPr>
              <a:t>Zdánlivý obraz</a:t>
            </a:r>
            <a:endParaRPr lang="cs-CZ" sz="1800" b="1" dirty="0">
              <a:solidFill>
                <a:schemeClr val="tx1"/>
              </a:solidFill>
              <a:latin typeface="+mj-lt"/>
              <a:ea typeface="+mj-ea"/>
              <a:cs typeface="+mj-cs"/>
            </a:endParaRPr>
          </a:p>
        </p:txBody>
      </p:sp>
      <p:sp>
        <p:nvSpPr>
          <p:cNvPr id="4" name="TextovéPole 4">
            <a:extLst>
              <a:ext uri="{FF2B5EF4-FFF2-40B4-BE49-F238E27FC236}">
                <a16:creationId xmlns:a16="http://schemas.microsoft.com/office/drawing/2014/main" id="{BD6A0A4F-7DA3-2D80-F9C9-10C89DF80BDD}"/>
              </a:ext>
            </a:extLst>
          </p:cNvPr>
          <p:cNvSpPr txBox="1"/>
          <p:nvPr/>
        </p:nvSpPr>
        <p:spPr>
          <a:xfrm>
            <a:off x="839416" y="5962863"/>
            <a:ext cx="1296144"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29. 3. 2026</a:t>
            </a:r>
          </a:p>
        </p:txBody>
      </p:sp>
      <p:pic>
        <p:nvPicPr>
          <p:cNvPr id="7" name="Obrázek 6">
            <a:extLst>
              <a:ext uri="{FF2B5EF4-FFF2-40B4-BE49-F238E27FC236}">
                <a16:creationId xmlns:a16="http://schemas.microsoft.com/office/drawing/2014/main" id="{ACDF719F-B2EB-EFDA-22A1-DE0A971D9C6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94891" y="716592"/>
            <a:ext cx="3602217" cy="900554"/>
          </a:xfrm>
          <a:prstGeom prst="rect">
            <a:avLst/>
          </a:prstGeom>
        </p:spPr>
      </p:pic>
    </p:spTree>
    <p:extLst>
      <p:ext uri="{BB962C8B-B14F-4D97-AF65-F5344CB8AC3E}">
        <p14:creationId xmlns:p14="http://schemas.microsoft.com/office/powerpoint/2010/main" val="3375239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51384" y="231349"/>
            <a:ext cx="2232248" cy="369332"/>
          </a:xfrm>
          <a:prstGeom prst="rect">
            <a:avLst/>
          </a:prstGeom>
          <a:noFill/>
        </p:spPr>
        <p:txBody>
          <a:bodyPr wrap="square" rtlCol="0">
            <a:spAutoFit/>
          </a:bodyPr>
          <a:lstStyle/>
          <a:p>
            <a:r>
              <a:rPr lang="cs-CZ" b="1" dirty="0"/>
              <a:t>Optické zobrazování</a:t>
            </a:r>
          </a:p>
        </p:txBody>
      </p:sp>
      <p:sp>
        <p:nvSpPr>
          <p:cNvPr id="3" name="TextovéPole 2"/>
          <p:cNvSpPr txBox="1"/>
          <p:nvPr/>
        </p:nvSpPr>
        <p:spPr>
          <a:xfrm>
            <a:off x="4002897" y="514853"/>
            <a:ext cx="4176464" cy="1477328"/>
          </a:xfrm>
          <a:prstGeom prst="rect">
            <a:avLst/>
          </a:prstGeom>
          <a:noFill/>
        </p:spPr>
        <p:txBody>
          <a:bodyPr wrap="square" rtlCol="0">
            <a:spAutoFit/>
          </a:bodyPr>
          <a:lstStyle/>
          <a:p>
            <a:r>
              <a:rPr lang="cs-CZ" dirty="0"/>
              <a:t>Optické zobrazování je založeno na </a:t>
            </a:r>
          </a:p>
          <a:p>
            <a:pPr marL="342900" indent="-342900">
              <a:buAutoNum type="arabicPeriod"/>
            </a:pPr>
            <a:r>
              <a:rPr lang="cs-CZ" dirty="0"/>
              <a:t>Přímočarém šíření světla</a:t>
            </a:r>
          </a:p>
          <a:p>
            <a:pPr marL="342900" indent="-342900">
              <a:buAutoNum type="arabicPeriod"/>
            </a:pPr>
            <a:r>
              <a:rPr lang="cs-CZ" dirty="0"/>
              <a:t>Zákonu odrazu</a:t>
            </a:r>
          </a:p>
          <a:p>
            <a:pPr marL="342900" indent="-342900">
              <a:buAutoNum type="arabicPeriod"/>
            </a:pPr>
            <a:r>
              <a:rPr lang="cs-CZ" dirty="0"/>
              <a:t>Zákonu lomu</a:t>
            </a:r>
          </a:p>
          <a:p>
            <a:pPr marL="342900" indent="-342900">
              <a:buAutoNum type="arabicPeriod"/>
            </a:pPr>
            <a:r>
              <a:rPr lang="cs-CZ" dirty="0"/>
              <a:t>Nezávislosti chodu světelných paprsků</a:t>
            </a:r>
          </a:p>
        </p:txBody>
      </p:sp>
      <p:sp>
        <p:nvSpPr>
          <p:cNvPr id="6" name="TextovéPole 5">
            <a:extLst>
              <a:ext uri="{FF2B5EF4-FFF2-40B4-BE49-F238E27FC236}">
                <a16:creationId xmlns:a16="http://schemas.microsoft.com/office/drawing/2014/main" id="{98ACFF91-6A24-8B01-ABD8-0F117A35A1AB}"/>
              </a:ext>
            </a:extLst>
          </p:cNvPr>
          <p:cNvSpPr txBox="1"/>
          <p:nvPr/>
        </p:nvSpPr>
        <p:spPr>
          <a:xfrm>
            <a:off x="2056243" y="1979707"/>
            <a:ext cx="8069767" cy="646331"/>
          </a:xfrm>
          <a:prstGeom prst="rect">
            <a:avLst/>
          </a:prstGeom>
          <a:noFill/>
        </p:spPr>
        <p:txBody>
          <a:bodyPr wrap="square">
            <a:spAutoFit/>
          </a:bodyPr>
          <a:lstStyle/>
          <a:p>
            <a:pPr algn="ctr"/>
            <a:r>
              <a:rPr lang="cs-CZ" dirty="0"/>
              <a:t>Základní poznatky o optickém zobrazování jsou vyloženy z hlediska </a:t>
            </a:r>
            <a:r>
              <a:rPr lang="cs-CZ" b="1" dirty="0"/>
              <a:t>paprskové optiky, </a:t>
            </a:r>
          </a:p>
          <a:p>
            <a:pPr algn="ctr"/>
            <a:r>
              <a:rPr lang="cs-CZ" dirty="0"/>
              <a:t>není tedy uvažována vlnová povaha světla.</a:t>
            </a:r>
          </a:p>
        </p:txBody>
      </p:sp>
      <p:pic>
        <p:nvPicPr>
          <p:cNvPr id="5" name="Obrázek 4">
            <a:extLst>
              <a:ext uri="{FF2B5EF4-FFF2-40B4-BE49-F238E27FC236}">
                <a16:creationId xmlns:a16="http://schemas.microsoft.com/office/drawing/2014/main" id="{4A556417-8370-86AF-663A-25B284E79B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24585" y="2549406"/>
            <a:ext cx="5133085" cy="1346224"/>
          </a:xfrm>
          <a:prstGeom prst="rect">
            <a:avLst/>
          </a:prstGeom>
        </p:spPr>
      </p:pic>
      <p:sp>
        <p:nvSpPr>
          <p:cNvPr id="8" name="TextovéPole 7">
            <a:extLst>
              <a:ext uri="{FF2B5EF4-FFF2-40B4-BE49-F238E27FC236}">
                <a16:creationId xmlns:a16="http://schemas.microsoft.com/office/drawing/2014/main" id="{583355BD-6CF6-BBD4-1E2B-B43F469D0687}"/>
              </a:ext>
            </a:extLst>
          </p:cNvPr>
          <p:cNvSpPr txBox="1"/>
          <p:nvPr/>
        </p:nvSpPr>
        <p:spPr>
          <a:xfrm>
            <a:off x="294484" y="4005064"/>
            <a:ext cx="11593288" cy="2031325"/>
          </a:xfrm>
          <a:prstGeom prst="rect">
            <a:avLst/>
          </a:prstGeom>
          <a:noFill/>
        </p:spPr>
        <p:txBody>
          <a:bodyPr wrap="square" rtlCol="0">
            <a:spAutoFit/>
          </a:bodyPr>
          <a:lstStyle/>
          <a:p>
            <a:r>
              <a:rPr lang="cs-CZ" dirty="0"/>
              <a:t>Z každého bodu předmětu, který okem pozorujeme, vycházejí světelné paprsky a vytvářejí </a:t>
            </a:r>
            <a:r>
              <a:rPr lang="cs-CZ" b="1" dirty="0"/>
              <a:t>rozbíhavý svazek paprsků</a:t>
            </a:r>
            <a:r>
              <a:rPr lang="cs-CZ" dirty="0"/>
              <a:t>. Zobrazit bod </a:t>
            </a:r>
            <a:r>
              <a:rPr lang="cs-CZ" b="1" dirty="0"/>
              <a:t>A</a:t>
            </a:r>
            <a:r>
              <a:rPr lang="cs-CZ" dirty="0"/>
              <a:t> (předmět) pak znamená, že rozbíhavý svazek paprsků se v oku mění na sbíhavý svazek paprsků, které se protínají v bodě </a:t>
            </a:r>
            <a:r>
              <a:rPr lang="cs-CZ" b="1" dirty="0"/>
              <a:t>A´ </a:t>
            </a:r>
            <a:r>
              <a:rPr lang="cs-CZ" dirty="0"/>
              <a:t>na sítnici oka. Bod </a:t>
            </a:r>
            <a:r>
              <a:rPr lang="cs-CZ" b="1" dirty="0"/>
              <a:t>A´</a:t>
            </a:r>
            <a:r>
              <a:rPr lang="cs-CZ" dirty="0"/>
              <a:t> je obrazem bodu </a:t>
            </a:r>
            <a:r>
              <a:rPr lang="cs-CZ" b="1" dirty="0"/>
              <a:t>A</a:t>
            </a:r>
            <a:r>
              <a:rPr lang="cs-CZ" dirty="0"/>
              <a:t>. Obrázek představuje takové vidění, kdy mezi okem a předmětem není kromě vzduchu žádné optické prostředí. Avšak již při použití brýlí jde o zobrazování dvěma čočkami. V nejrůznějších optických přístrojích se používají ještě složitější kombinace čoček, zrcadel, optických hranolů apod. Tyto součásti optických přístrojů nazýváme</a:t>
            </a:r>
          </a:p>
          <a:p>
            <a:pPr algn="ctr"/>
            <a:r>
              <a:rPr lang="cs-CZ" b="1" dirty="0"/>
              <a:t>zobrazovací prvky.</a:t>
            </a:r>
          </a:p>
        </p:txBody>
      </p:sp>
    </p:spTree>
    <p:extLst>
      <p:ext uri="{BB962C8B-B14F-4D97-AF65-F5344CB8AC3E}">
        <p14:creationId xmlns:p14="http://schemas.microsoft.com/office/powerpoint/2010/main" val="13372502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print">
            <a:extLst>
              <a:ext uri="{28A0092B-C50C-407E-A947-70E740481C1C}">
                <a14:useLocalDpi xmlns:a14="http://schemas.microsoft.com/office/drawing/2010/main" val="0"/>
              </a:ext>
            </a:extLst>
          </a:blip>
          <a:srcRect l="11364" r="9090"/>
          <a:stretch/>
        </p:blipFill>
        <p:spPr>
          <a:xfrm>
            <a:off x="623392" y="1700808"/>
            <a:ext cx="2520280" cy="2553884"/>
          </a:xfrm>
          <a:prstGeom prst="rect">
            <a:avLst/>
          </a:prstGeom>
        </p:spPr>
      </p:pic>
      <p:pic>
        <p:nvPicPr>
          <p:cNvPr id="5" name="Obrázek 4"/>
          <p:cNvPicPr>
            <a:picLocks noChangeAspect="1"/>
          </p:cNvPicPr>
          <p:nvPr/>
        </p:nvPicPr>
        <p:blipFill>
          <a:blip r:embed="rId3">
            <a:extLst>
              <a:ext uri="{28A0092B-C50C-407E-A947-70E740481C1C}">
                <a14:useLocalDpi xmlns:a14="http://schemas.microsoft.com/office/drawing/2010/main" val="0"/>
              </a:ext>
            </a:extLst>
          </a:blip>
          <a:srcRect t="10891" b="7894"/>
          <a:stretch>
            <a:fillRect/>
          </a:stretch>
        </p:blipFill>
        <p:spPr>
          <a:xfrm>
            <a:off x="3503712" y="908720"/>
            <a:ext cx="7195764" cy="3816424"/>
          </a:xfrm>
          <a:prstGeom prst="rect">
            <a:avLst/>
          </a:prstGeom>
        </p:spPr>
      </p:pic>
      <p:sp>
        <p:nvSpPr>
          <p:cNvPr id="6" name="TextovéPole 5"/>
          <p:cNvSpPr txBox="1"/>
          <p:nvPr/>
        </p:nvSpPr>
        <p:spPr>
          <a:xfrm>
            <a:off x="2729626" y="260648"/>
            <a:ext cx="6732748" cy="369332"/>
          </a:xfrm>
          <a:prstGeom prst="rect">
            <a:avLst/>
          </a:prstGeom>
          <a:noFill/>
        </p:spPr>
        <p:txBody>
          <a:bodyPr wrap="square" rtlCol="0">
            <a:spAutoFit/>
          </a:bodyPr>
          <a:lstStyle/>
          <a:p>
            <a:r>
              <a:rPr lang="cs-CZ" b="1" dirty="0"/>
              <a:t>Digitální fotoaparát – objektiv fotoaparátu je složitá optická soustava</a:t>
            </a:r>
          </a:p>
        </p:txBody>
      </p:sp>
      <p:sp>
        <p:nvSpPr>
          <p:cNvPr id="8" name="TextovéPole 7">
            <a:extLst>
              <a:ext uri="{FF2B5EF4-FFF2-40B4-BE49-F238E27FC236}">
                <a16:creationId xmlns:a16="http://schemas.microsoft.com/office/drawing/2014/main" id="{D361FFAA-0B04-B107-CD71-49A90CCEEC6C}"/>
              </a:ext>
            </a:extLst>
          </p:cNvPr>
          <p:cNvSpPr txBox="1"/>
          <p:nvPr/>
        </p:nvSpPr>
        <p:spPr>
          <a:xfrm>
            <a:off x="911424" y="5013176"/>
            <a:ext cx="10657184" cy="923330"/>
          </a:xfrm>
          <a:prstGeom prst="rect">
            <a:avLst/>
          </a:prstGeom>
          <a:noFill/>
        </p:spPr>
        <p:txBody>
          <a:bodyPr wrap="square" rtlCol="0">
            <a:spAutoFit/>
          </a:bodyPr>
          <a:lstStyle/>
          <a:p>
            <a:pPr marL="342900" indent="-342900">
              <a:buAutoNum type="arabicParenR"/>
            </a:pPr>
            <a:r>
              <a:rPr lang="cs-CZ" dirty="0"/>
              <a:t>Soustava čoček tvoří objektiv fotoaparátu</a:t>
            </a:r>
          </a:p>
          <a:p>
            <a:pPr marL="342900" indent="-342900">
              <a:buAutoNum type="arabicParenR"/>
            </a:pPr>
            <a:r>
              <a:rPr lang="cs-CZ" dirty="0"/>
              <a:t>Zrcátko mění směr paprsku k hledáčku 5). Při expozici se zrcátko sklopí a paprsek směřuje k senzoru 6)</a:t>
            </a:r>
          </a:p>
          <a:p>
            <a:pPr marL="342900" indent="-342900">
              <a:buFont typeface="+mj-lt"/>
              <a:buAutoNum type="arabicParenR" startAt="4"/>
            </a:pPr>
            <a:r>
              <a:rPr lang="cs-CZ" dirty="0"/>
              <a:t>Optický hranol, převrací obraz a nasměřuje ho do hledáčku</a:t>
            </a:r>
          </a:p>
        </p:txBody>
      </p:sp>
    </p:spTree>
    <p:extLst>
      <p:ext uri="{BB962C8B-B14F-4D97-AF65-F5344CB8AC3E}">
        <p14:creationId xmlns:p14="http://schemas.microsoft.com/office/powerpoint/2010/main" val="117436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5360" y="799005"/>
            <a:ext cx="4032448" cy="369332"/>
          </a:xfrm>
          <a:prstGeom prst="rect">
            <a:avLst/>
          </a:prstGeom>
          <a:noFill/>
        </p:spPr>
        <p:txBody>
          <a:bodyPr wrap="square" rtlCol="0">
            <a:spAutoFit/>
          </a:bodyPr>
          <a:lstStyle/>
          <a:p>
            <a:r>
              <a:rPr lang="cs-CZ" b="1" dirty="0"/>
              <a:t>Skutečný obraz - sbíhavý svazek paprsků</a:t>
            </a:r>
          </a:p>
        </p:txBody>
      </p:sp>
      <p:pic>
        <p:nvPicPr>
          <p:cNvPr id="3" name="Obráze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9376" y="1864917"/>
            <a:ext cx="4229236" cy="1947622"/>
          </a:xfrm>
          <a:prstGeom prst="rect">
            <a:avLst/>
          </a:prstGeom>
        </p:spPr>
      </p:pic>
      <p:sp>
        <p:nvSpPr>
          <p:cNvPr id="4" name="TextovéPole 3"/>
          <p:cNvSpPr txBox="1"/>
          <p:nvPr/>
        </p:nvSpPr>
        <p:spPr>
          <a:xfrm>
            <a:off x="623392" y="4149080"/>
            <a:ext cx="4320480" cy="1477328"/>
          </a:xfrm>
          <a:prstGeom prst="rect">
            <a:avLst/>
          </a:prstGeom>
          <a:noFill/>
        </p:spPr>
        <p:txBody>
          <a:bodyPr wrap="square" rtlCol="0">
            <a:spAutoFit/>
          </a:bodyPr>
          <a:lstStyle/>
          <a:p>
            <a:r>
              <a:rPr lang="cs-CZ" dirty="0"/>
              <a:t>Sbíhavý svazek paprsků </a:t>
            </a:r>
            <a:r>
              <a:rPr lang="cs-CZ" b="1" dirty="0"/>
              <a:t>vystupující</a:t>
            </a:r>
            <a:r>
              <a:rPr lang="cs-CZ" dirty="0"/>
              <a:t> z optické soustavy tvoří v průsečíku paprsků </a:t>
            </a:r>
            <a:r>
              <a:rPr lang="cs-CZ" b="1" dirty="0"/>
              <a:t>SKUTEČNÝ (reálný) </a:t>
            </a:r>
            <a:r>
              <a:rPr lang="cs-CZ" dirty="0"/>
              <a:t> obraz </a:t>
            </a:r>
            <a:r>
              <a:rPr lang="cs-CZ" b="1" dirty="0"/>
              <a:t>A´</a:t>
            </a:r>
            <a:r>
              <a:rPr lang="cs-CZ" dirty="0"/>
              <a:t>. Skutečný obraz můžeme zachytit na stínítku, například na promítacím plátně.</a:t>
            </a:r>
          </a:p>
        </p:txBody>
      </p:sp>
      <p:sp>
        <p:nvSpPr>
          <p:cNvPr id="5" name="TextovéPole 4"/>
          <p:cNvSpPr txBox="1"/>
          <p:nvPr/>
        </p:nvSpPr>
        <p:spPr>
          <a:xfrm>
            <a:off x="2171564" y="1409143"/>
            <a:ext cx="2376264" cy="307777"/>
          </a:xfrm>
          <a:prstGeom prst="rect">
            <a:avLst/>
          </a:prstGeom>
          <a:noFill/>
        </p:spPr>
        <p:txBody>
          <a:bodyPr wrap="square" rtlCol="0">
            <a:spAutoFit/>
          </a:bodyPr>
          <a:lstStyle/>
          <a:p>
            <a:r>
              <a:rPr lang="cs-CZ" sz="1400" dirty="0"/>
              <a:t>Sbíhavý svazek paprsků</a:t>
            </a:r>
          </a:p>
        </p:txBody>
      </p:sp>
      <p:sp>
        <p:nvSpPr>
          <p:cNvPr id="6" name="Šipka doprava 5"/>
          <p:cNvSpPr/>
          <p:nvPr/>
        </p:nvSpPr>
        <p:spPr>
          <a:xfrm rot="5400000">
            <a:off x="2963652" y="1808820"/>
            <a:ext cx="432048"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TextovéPole 6">
            <a:extLst>
              <a:ext uri="{FF2B5EF4-FFF2-40B4-BE49-F238E27FC236}">
                <a16:creationId xmlns:a16="http://schemas.microsoft.com/office/drawing/2014/main" id="{BFCB1068-6EDA-7D55-24E7-AE5859906065}"/>
              </a:ext>
            </a:extLst>
          </p:cNvPr>
          <p:cNvSpPr txBox="1"/>
          <p:nvPr/>
        </p:nvSpPr>
        <p:spPr>
          <a:xfrm>
            <a:off x="3989766" y="260648"/>
            <a:ext cx="4212468" cy="369332"/>
          </a:xfrm>
          <a:prstGeom prst="rect">
            <a:avLst/>
          </a:prstGeom>
          <a:noFill/>
        </p:spPr>
        <p:txBody>
          <a:bodyPr wrap="square" rtlCol="0">
            <a:spAutoFit/>
          </a:bodyPr>
          <a:lstStyle/>
          <a:p>
            <a:r>
              <a:rPr lang="cs-CZ" b="1" dirty="0"/>
              <a:t>Vytvoření skutečného a zdánlivého obrazu</a:t>
            </a:r>
          </a:p>
        </p:txBody>
      </p:sp>
      <p:pic>
        <p:nvPicPr>
          <p:cNvPr id="8" name="Obrázek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71079" y="1766853"/>
            <a:ext cx="4681505" cy="2166203"/>
          </a:xfrm>
          <a:prstGeom prst="rect">
            <a:avLst/>
          </a:prstGeom>
        </p:spPr>
      </p:pic>
      <p:sp>
        <p:nvSpPr>
          <p:cNvPr id="9" name="TextovéPole 8"/>
          <p:cNvSpPr txBox="1"/>
          <p:nvPr/>
        </p:nvSpPr>
        <p:spPr>
          <a:xfrm>
            <a:off x="8867323" y="1164153"/>
            <a:ext cx="2088232" cy="307777"/>
          </a:xfrm>
          <a:prstGeom prst="rect">
            <a:avLst/>
          </a:prstGeom>
          <a:noFill/>
        </p:spPr>
        <p:txBody>
          <a:bodyPr wrap="square" rtlCol="0">
            <a:spAutoFit/>
          </a:bodyPr>
          <a:lstStyle/>
          <a:p>
            <a:r>
              <a:rPr lang="cs-CZ" sz="1400" dirty="0"/>
              <a:t>Rozbíhavý svazek paprsků</a:t>
            </a:r>
          </a:p>
        </p:txBody>
      </p:sp>
      <p:sp>
        <p:nvSpPr>
          <p:cNvPr id="10" name="Šipka dolů 4"/>
          <p:cNvSpPr/>
          <p:nvPr/>
        </p:nvSpPr>
        <p:spPr>
          <a:xfrm>
            <a:off x="9767423" y="1484784"/>
            <a:ext cx="288032" cy="38013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TextovéPole 10"/>
          <p:cNvSpPr txBox="1"/>
          <p:nvPr/>
        </p:nvSpPr>
        <p:spPr>
          <a:xfrm>
            <a:off x="6096000" y="4149080"/>
            <a:ext cx="6048672" cy="2031325"/>
          </a:xfrm>
          <a:prstGeom prst="rect">
            <a:avLst/>
          </a:prstGeom>
          <a:noFill/>
        </p:spPr>
        <p:txBody>
          <a:bodyPr wrap="square" rtlCol="0">
            <a:spAutoFit/>
          </a:bodyPr>
          <a:lstStyle/>
          <a:p>
            <a:r>
              <a:rPr lang="cs-CZ" dirty="0"/>
              <a:t>Jestliže zobrazovací soustava vytvoří rozbíhavý svazek paprsků, nemůžeme obraz bodu </a:t>
            </a:r>
            <a:r>
              <a:rPr lang="cs-CZ" b="1" dirty="0"/>
              <a:t>A</a:t>
            </a:r>
            <a:r>
              <a:rPr lang="cs-CZ" dirty="0"/>
              <a:t> zachytit na stínítku a skutečný obraz nevzniká. Obraz </a:t>
            </a:r>
            <a:r>
              <a:rPr lang="cs-CZ" b="1" dirty="0"/>
              <a:t>A´ </a:t>
            </a:r>
            <a:r>
              <a:rPr lang="cs-CZ" dirty="0"/>
              <a:t>však můžeme pozorovat okem, poněvadž oční čočka změní rozbíhavé paprsky ve sbíhavé.</a:t>
            </a:r>
          </a:p>
          <a:p>
            <a:r>
              <a:rPr lang="cs-CZ" dirty="0"/>
              <a:t>Obraz </a:t>
            </a:r>
            <a:r>
              <a:rPr lang="cs-CZ" b="1" dirty="0"/>
              <a:t>A´ </a:t>
            </a:r>
            <a:r>
              <a:rPr lang="cs-CZ" dirty="0"/>
              <a:t>vidíme v průsečíku, který vznikne zpětným prodloužením rozbíhavých paprsků.</a:t>
            </a:r>
          </a:p>
          <a:p>
            <a:r>
              <a:rPr lang="cs-CZ" dirty="0"/>
              <a:t>Vzniká </a:t>
            </a:r>
            <a:r>
              <a:rPr lang="cs-CZ" b="1" dirty="0"/>
              <a:t> ZDÁNLIVÝ (virtuální)</a:t>
            </a:r>
            <a:r>
              <a:rPr lang="cs-CZ" dirty="0"/>
              <a:t> obraz </a:t>
            </a:r>
            <a:r>
              <a:rPr lang="cs-CZ" b="1" dirty="0"/>
              <a:t>A´</a:t>
            </a:r>
            <a:r>
              <a:rPr lang="cs-CZ" dirty="0"/>
              <a:t>.</a:t>
            </a:r>
          </a:p>
        </p:txBody>
      </p:sp>
      <p:sp>
        <p:nvSpPr>
          <p:cNvPr id="12" name="TextovéPole 11"/>
          <p:cNvSpPr txBox="1"/>
          <p:nvPr/>
        </p:nvSpPr>
        <p:spPr>
          <a:xfrm>
            <a:off x="6096000" y="799005"/>
            <a:ext cx="4320480" cy="369332"/>
          </a:xfrm>
          <a:prstGeom prst="rect">
            <a:avLst/>
          </a:prstGeom>
          <a:noFill/>
        </p:spPr>
        <p:txBody>
          <a:bodyPr wrap="square" rtlCol="0">
            <a:spAutoFit/>
          </a:bodyPr>
          <a:lstStyle/>
          <a:p>
            <a:r>
              <a:rPr lang="cs-CZ" b="1" dirty="0"/>
              <a:t>Zdánlivý obraz - rozbíhavý svazek paprsků </a:t>
            </a:r>
          </a:p>
        </p:txBody>
      </p:sp>
    </p:spTree>
    <p:extLst>
      <p:ext uri="{BB962C8B-B14F-4D97-AF65-F5344CB8AC3E}">
        <p14:creationId xmlns:p14="http://schemas.microsoft.com/office/powerpoint/2010/main" val="2364905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87353BAC-FD4C-57A5-3201-3E7928AFE3B3}"/>
              </a:ext>
            </a:extLst>
          </p:cNvPr>
          <p:cNvSpPr txBox="1"/>
          <p:nvPr/>
        </p:nvSpPr>
        <p:spPr>
          <a:xfrm>
            <a:off x="407368" y="188640"/>
            <a:ext cx="2664296" cy="369332"/>
          </a:xfrm>
          <a:prstGeom prst="rect">
            <a:avLst/>
          </a:prstGeom>
          <a:noFill/>
        </p:spPr>
        <p:txBody>
          <a:bodyPr wrap="square" rtlCol="0">
            <a:spAutoFit/>
          </a:bodyPr>
          <a:lstStyle/>
          <a:p>
            <a:r>
              <a:rPr lang="cs-CZ" b="1" dirty="0"/>
              <a:t>Obraz skutečný a zdánlivý</a:t>
            </a:r>
          </a:p>
        </p:txBody>
      </p:sp>
      <p:sp>
        <p:nvSpPr>
          <p:cNvPr id="4" name="TextovéPole 3">
            <a:extLst>
              <a:ext uri="{FF2B5EF4-FFF2-40B4-BE49-F238E27FC236}">
                <a16:creationId xmlns:a16="http://schemas.microsoft.com/office/drawing/2014/main" id="{07BB8C6A-436E-39E6-4396-B2364E7D93F6}"/>
              </a:ext>
            </a:extLst>
          </p:cNvPr>
          <p:cNvSpPr txBox="1"/>
          <p:nvPr/>
        </p:nvSpPr>
        <p:spPr>
          <a:xfrm>
            <a:off x="407368" y="566678"/>
            <a:ext cx="11161240" cy="2585323"/>
          </a:xfrm>
          <a:prstGeom prst="rect">
            <a:avLst/>
          </a:prstGeom>
          <a:noFill/>
        </p:spPr>
        <p:txBody>
          <a:bodyPr wrap="square" rtlCol="0">
            <a:spAutoFit/>
          </a:bodyPr>
          <a:lstStyle/>
          <a:p>
            <a:r>
              <a:rPr lang="cs-CZ" dirty="0"/>
              <a:t>Poznatek o skutečném a zdánlivém obrazu si snadno ověříme pokusem s lupou.</a:t>
            </a:r>
          </a:p>
          <a:p>
            <a:r>
              <a:rPr lang="cs-CZ" dirty="0"/>
              <a:t>Lupa je optická soustava tvořená jedinou čočkou – spojkou. Jestliže je zdroj světla – například žárovka stolní lampy, dostatečně vzdálena od čočky, vytvoří na stínítku obraz vlákna žárovky. Obraz je skutečný.</a:t>
            </a:r>
          </a:p>
          <a:p>
            <a:r>
              <a:rPr lang="cs-CZ" dirty="0"/>
              <a:t>Když lupu přiblížíme k žárovce na malou vzdálenost, obraz na stínítku již nelze vytvořit, avšak přímým pohledem přes lupu pozorujeme zvětšený detail zdroje světla, jeho zdánlivý obraz.</a:t>
            </a:r>
          </a:p>
          <a:p>
            <a:endParaRPr lang="cs-CZ" dirty="0"/>
          </a:p>
          <a:p>
            <a:r>
              <a:rPr lang="cs-CZ" dirty="0"/>
              <a:t>Známým důkazem, že v místě skutečného obrazu se paprsky protínají, je pokus, kdy lupou vytvoříme obraz Slunce na listu papíru. Slunce se lupou zobrazí jako zářící bod. Protože se světelnými paprsky se také přenáší energie slunečního záření, může se papír v místě obrazu Slunce vznítit.</a:t>
            </a:r>
          </a:p>
        </p:txBody>
      </p:sp>
      <p:pic>
        <p:nvPicPr>
          <p:cNvPr id="1026" name="Picture 2" descr="uv protection - Eye safety when starting a fire with a magnifying glass -  The Great Outdoors Stack Exchange">
            <a:extLst>
              <a:ext uri="{FF2B5EF4-FFF2-40B4-BE49-F238E27FC236}">
                <a16:creationId xmlns:a16="http://schemas.microsoft.com/office/drawing/2014/main" id="{EEF26B1E-CDB0-6CFC-86E4-34B4720CF3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384" y="3450940"/>
            <a:ext cx="4258444" cy="284038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17C20CAA-D51D-80AE-8ECA-753C6FE458F2}"/>
              </a:ext>
            </a:extLst>
          </p:cNvPr>
          <p:cNvSpPr>
            <a:spLocks noChangeArrowheads="1"/>
          </p:cNvSpPr>
          <p:nvPr/>
        </p:nvSpPr>
        <p:spPr bwMode="auto">
          <a:xfrm rot="10800000" flipV="1">
            <a:off x="5015880" y="4005064"/>
            <a:ext cx="698477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i="0" u="none" strike="noStrike" cap="none" normalizeH="0" baseline="0" dirty="0">
                <a:ln>
                  <a:noFill/>
                </a:ln>
                <a:solidFill>
                  <a:schemeClr val="tx1"/>
                </a:solidFill>
                <a:effectLst/>
                <a:latin typeface="Arial" panose="020B0604020202020204" pitchFamily="34" charset="0"/>
              </a:rPr>
              <a:t>Incident </a:t>
            </a:r>
            <a:r>
              <a:rPr kumimoji="0" lang="cs-CZ" altLang="cs-CZ" sz="1800" i="0" u="none" strike="noStrike" cap="none" normalizeH="0" baseline="0" dirty="0" err="1">
                <a:ln>
                  <a:noFill/>
                </a:ln>
                <a:solidFill>
                  <a:schemeClr val="tx1"/>
                </a:solidFill>
                <a:effectLst/>
                <a:latin typeface="Arial" panose="020B0604020202020204" pitchFamily="34" charset="0"/>
              </a:rPr>
              <a:t>rays</a:t>
            </a:r>
            <a:r>
              <a:rPr kumimoji="0" lang="cs-CZ" altLang="cs-CZ" sz="1800" i="0" u="none" strike="noStrike" cap="none" normalizeH="0" baseline="0" dirty="0">
                <a:ln>
                  <a:noFill/>
                </a:ln>
                <a:solidFill>
                  <a:schemeClr val="tx1"/>
                </a:solidFill>
                <a:effectLst/>
                <a:latin typeface="Arial" panose="020B0604020202020204" pitchFamily="34" charset="0"/>
              </a:rPr>
              <a:t> → </a:t>
            </a:r>
            <a:r>
              <a:rPr kumimoji="0" lang="cs-CZ" altLang="cs-CZ" sz="1800" b="1" i="0" u="none" strike="noStrike" cap="none" normalizeH="0" baseline="0" dirty="0">
                <a:ln>
                  <a:noFill/>
                </a:ln>
                <a:solidFill>
                  <a:schemeClr val="tx1"/>
                </a:solidFill>
                <a:effectLst/>
                <a:latin typeface="Arial" panose="020B0604020202020204" pitchFamily="34" charset="0"/>
              </a:rPr>
              <a:t>Dopadající paprsky</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i="0" u="none" strike="noStrike" cap="none" normalizeH="0" baseline="0" dirty="0" err="1">
                <a:ln>
                  <a:noFill/>
                </a:ln>
                <a:solidFill>
                  <a:schemeClr val="tx1"/>
                </a:solidFill>
                <a:effectLst/>
                <a:latin typeface="Arial" panose="020B0604020202020204" pitchFamily="34" charset="0"/>
              </a:rPr>
              <a:t>Magnifying</a:t>
            </a:r>
            <a:r>
              <a:rPr kumimoji="0" lang="cs-CZ" altLang="cs-CZ" sz="1800" i="0" u="none" strike="noStrike" cap="none" normalizeH="0" baseline="0" dirty="0">
                <a:ln>
                  <a:noFill/>
                </a:ln>
                <a:solidFill>
                  <a:schemeClr val="tx1"/>
                </a:solidFill>
                <a:effectLst/>
                <a:latin typeface="Arial" panose="020B0604020202020204" pitchFamily="34" charset="0"/>
              </a:rPr>
              <a:t> </a:t>
            </a:r>
            <a:r>
              <a:rPr kumimoji="0" lang="cs-CZ" altLang="cs-CZ" sz="1800" i="0" u="none" strike="noStrike" cap="none" normalizeH="0" baseline="0" dirty="0" err="1">
                <a:ln>
                  <a:noFill/>
                </a:ln>
                <a:solidFill>
                  <a:schemeClr val="tx1"/>
                </a:solidFill>
                <a:effectLst/>
                <a:latin typeface="Arial" panose="020B0604020202020204" pitchFamily="34" charset="0"/>
              </a:rPr>
              <a:t>glass</a:t>
            </a:r>
            <a:r>
              <a:rPr kumimoji="0" lang="cs-CZ" altLang="cs-CZ" sz="1800" i="0" u="none" strike="noStrike" cap="none" normalizeH="0" baseline="0" dirty="0">
                <a:ln>
                  <a:noFill/>
                </a:ln>
                <a:solidFill>
                  <a:schemeClr val="tx1"/>
                </a:solidFill>
                <a:effectLst/>
                <a:latin typeface="Arial" panose="020B0604020202020204" pitchFamily="34" charset="0"/>
              </a:rPr>
              <a:t> → </a:t>
            </a:r>
            <a:r>
              <a:rPr kumimoji="0" lang="cs-CZ" altLang="cs-CZ" sz="1800" b="1" i="0" u="none" strike="noStrike" cap="none" normalizeH="0" baseline="0" dirty="0">
                <a:ln>
                  <a:noFill/>
                </a:ln>
                <a:solidFill>
                  <a:schemeClr val="tx1"/>
                </a:solidFill>
                <a:effectLst/>
                <a:latin typeface="Arial" panose="020B0604020202020204" pitchFamily="34" charset="0"/>
              </a:rPr>
              <a:t>Lupa</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i="0" u="none" strike="noStrike" cap="none" normalizeH="0" baseline="0" dirty="0" err="1">
                <a:ln>
                  <a:noFill/>
                </a:ln>
                <a:solidFill>
                  <a:schemeClr val="tx1"/>
                </a:solidFill>
                <a:effectLst/>
                <a:latin typeface="Arial" panose="020B0604020202020204" pitchFamily="34" charset="0"/>
              </a:rPr>
              <a:t>Converging</a:t>
            </a:r>
            <a:r>
              <a:rPr kumimoji="0" lang="cs-CZ" altLang="cs-CZ" sz="1800" i="0" u="none" strike="noStrike" cap="none" normalizeH="0" baseline="0" dirty="0">
                <a:ln>
                  <a:noFill/>
                </a:ln>
                <a:solidFill>
                  <a:schemeClr val="tx1"/>
                </a:solidFill>
                <a:effectLst/>
                <a:latin typeface="Arial" panose="020B0604020202020204" pitchFamily="34" charset="0"/>
              </a:rPr>
              <a:t> </a:t>
            </a:r>
            <a:r>
              <a:rPr kumimoji="0" lang="cs-CZ" altLang="cs-CZ" sz="1800" i="0" u="none" strike="noStrike" cap="none" normalizeH="0" baseline="0" dirty="0" err="1">
                <a:ln>
                  <a:noFill/>
                </a:ln>
                <a:solidFill>
                  <a:schemeClr val="tx1"/>
                </a:solidFill>
                <a:effectLst/>
                <a:latin typeface="Arial" panose="020B0604020202020204" pitchFamily="34" charset="0"/>
              </a:rPr>
              <a:t>rays</a:t>
            </a:r>
            <a:r>
              <a:rPr kumimoji="0" lang="cs-CZ" altLang="cs-CZ" sz="1800" i="0" u="none" strike="noStrike" cap="none" normalizeH="0" baseline="0" dirty="0">
                <a:ln>
                  <a:noFill/>
                </a:ln>
                <a:solidFill>
                  <a:schemeClr val="tx1"/>
                </a:solidFill>
                <a:effectLst/>
                <a:latin typeface="Arial" panose="020B0604020202020204" pitchFamily="34" charset="0"/>
              </a:rPr>
              <a:t> → </a:t>
            </a:r>
            <a:r>
              <a:rPr kumimoji="0" lang="cs-CZ" altLang="cs-CZ" sz="1800" b="1" i="0" u="none" strike="noStrike" cap="none" normalizeH="0" baseline="0" dirty="0">
                <a:ln>
                  <a:noFill/>
                </a:ln>
                <a:solidFill>
                  <a:schemeClr val="tx1"/>
                </a:solidFill>
                <a:effectLst/>
                <a:latin typeface="Arial" panose="020B0604020202020204" pitchFamily="34" charset="0"/>
              </a:rPr>
              <a:t>Sbíhavé paprsky</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i="0" u="none" strike="noStrike" cap="none" normalizeH="0" baseline="0" dirty="0" err="1">
                <a:ln>
                  <a:noFill/>
                </a:ln>
                <a:solidFill>
                  <a:schemeClr val="tx1"/>
                </a:solidFill>
                <a:effectLst/>
                <a:latin typeface="Arial" panose="020B0604020202020204" pitchFamily="34" charset="0"/>
              </a:rPr>
              <a:t>Focused</a:t>
            </a:r>
            <a:r>
              <a:rPr kumimoji="0" lang="cs-CZ" altLang="cs-CZ" sz="1800" i="0" u="none" strike="noStrike" cap="none" normalizeH="0" baseline="0" dirty="0">
                <a:ln>
                  <a:noFill/>
                </a:ln>
                <a:solidFill>
                  <a:schemeClr val="tx1"/>
                </a:solidFill>
                <a:effectLst/>
                <a:latin typeface="Arial" panose="020B0604020202020204" pitchFamily="34" charset="0"/>
              </a:rPr>
              <a:t> </a:t>
            </a:r>
            <a:r>
              <a:rPr kumimoji="0" lang="cs-CZ" altLang="cs-CZ" sz="1800" i="0" u="none" strike="noStrike" cap="none" normalizeH="0" baseline="0" dirty="0" err="1">
                <a:ln>
                  <a:noFill/>
                </a:ln>
                <a:solidFill>
                  <a:schemeClr val="tx1"/>
                </a:solidFill>
                <a:effectLst/>
                <a:latin typeface="Arial" panose="020B0604020202020204" pitchFamily="34" charset="0"/>
              </a:rPr>
              <a:t>rays</a:t>
            </a:r>
            <a:r>
              <a:rPr kumimoji="0" lang="cs-CZ" altLang="cs-CZ" sz="1800" i="0" u="none" strike="noStrike" cap="none" normalizeH="0" baseline="0" dirty="0">
                <a:ln>
                  <a:noFill/>
                </a:ln>
                <a:solidFill>
                  <a:schemeClr val="tx1"/>
                </a:solidFill>
                <a:effectLst/>
                <a:latin typeface="Arial" panose="020B0604020202020204" pitchFamily="34" charset="0"/>
              </a:rPr>
              <a:t> </a:t>
            </a:r>
            <a:r>
              <a:rPr kumimoji="0" lang="cs-CZ" altLang="cs-CZ" sz="1800" i="0" u="none" strike="noStrike" cap="none" normalizeH="0" baseline="0" dirty="0" err="1">
                <a:ln>
                  <a:noFill/>
                </a:ln>
                <a:solidFill>
                  <a:schemeClr val="tx1"/>
                </a:solidFill>
                <a:effectLst/>
                <a:latin typeface="Arial" panose="020B0604020202020204" pitchFamily="34" charset="0"/>
              </a:rPr>
              <a:t>burn</a:t>
            </a:r>
            <a:r>
              <a:rPr kumimoji="0" lang="cs-CZ" altLang="cs-CZ" sz="1800" i="0" u="none" strike="noStrike" cap="none" normalizeH="0" baseline="0" dirty="0">
                <a:ln>
                  <a:noFill/>
                </a:ln>
                <a:solidFill>
                  <a:schemeClr val="tx1"/>
                </a:solidFill>
                <a:effectLst/>
                <a:latin typeface="Arial" panose="020B0604020202020204" pitchFamily="34" charset="0"/>
              </a:rPr>
              <a:t> a hole → </a:t>
            </a:r>
            <a:r>
              <a:rPr kumimoji="0" lang="cs-CZ" altLang="cs-CZ" sz="1800" b="1" i="0" u="none" strike="noStrike" cap="none" normalizeH="0" baseline="0" dirty="0">
                <a:ln>
                  <a:noFill/>
                </a:ln>
                <a:solidFill>
                  <a:schemeClr val="tx1"/>
                </a:solidFill>
                <a:effectLst/>
                <a:latin typeface="Arial" panose="020B0604020202020204" pitchFamily="34" charset="0"/>
              </a:rPr>
              <a:t>Soustředěné paprsky vypálí díru</a:t>
            </a:r>
          </a:p>
        </p:txBody>
      </p:sp>
    </p:spTree>
    <p:extLst>
      <p:ext uri="{BB962C8B-B14F-4D97-AF65-F5344CB8AC3E}">
        <p14:creationId xmlns:p14="http://schemas.microsoft.com/office/powerpoint/2010/main" val="959220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907868" y="2708920"/>
            <a:ext cx="2376264" cy="1107996"/>
          </a:xfrm>
          <a:prstGeom prst="rect">
            <a:avLst/>
          </a:prstGeom>
          <a:noFill/>
        </p:spPr>
        <p:txBody>
          <a:bodyPr wrap="square" rtlCol="0">
            <a:spAutoFit/>
          </a:bodyPr>
          <a:lstStyle/>
          <a:p>
            <a:r>
              <a:rPr lang="cs-CZ" sz="6600" b="1" dirty="0"/>
              <a:t>Konec</a:t>
            </a:r>
          </a:p>
        </p:txBody>
      </p:sp>
    </p:spTree>
    <p:extLst>
      <p:ext uri="{BB962C8B-B14F-4D97-AF65-F5344CB8AC3E}">
        <p14:creationId xmlns:p14="http://schemas.microsoft.com/office/powerpoint/2010/main" val="3509261758"/>
      </p:ext>
    </p:extLst>
  </p:cSld>
  <p:clrMapOvr>
    <a:masterClrMapping/>
  </p:clrMapOvr>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340</TotalTime>
  <Words>488</Words>
  <Application>Microsoft Office PowerPoint</Application>
  <PresentationFormat>Širokoúhlá obrazovka</PresentationFormat>
  <Paragraphs>41</Paragraphs>
  <Slides>6</Slides>
  <Notes>0</Notes>
  <HiddenSlides>0</HiddenSlides>
  <MMClips>0</MMClips>
  <ScaleCrop>false</ScaleCrop>
  <HeadingPairs>
    <vt:vector size="6" baseType="variant">
      <vt:variant>
        <vt:lpstr>Použitá písma</vt:lpstr>
      </vt:variant>
      <vt:variant>
        <vt:i4>2</vt:i4>
      </vt:variant>
      <vt:variant>
        <vt:lpstr>Motiv</vt:lpstr>
      </vt:variant>
      <vt:variant>
        <vt:i4>1</vt:i4>
      </vt:variant>
      <vt:variant>
        <vt:lpstr>Nadpisy snímků</vt:lpstr>
      </vt:variant>
      <vt:variant>
        <vt:i4>6</vt:i4>
      </vt:variant>
    </vt:vector>
  </HeadingPairs>
  <TitlesOfParts>
    <vt:vector size="9" baseType="lpstr">
      <vt:lpstr>Arial</vt:lpstr>
      <vt:lpstr>Calibri</vt:lpstr>
      <vt:lpstr>Motiv systému Office</vt:lpstr>
      <vt:lpstr>Zobrazování optickými soustavami Fyz 111</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Zobrazování optickými soustavami</dc:title>
  <dc:creator>Karel Sixl</dc:creator>
  <cp:lastModifiedBy>Karel Sixl</cp:lastModifiedBy>
  <cp:revision>29</cp:revision>
  <dcterms:created xsi:type="dcterms:W3CDTF">2021-01-18T13:19:55Z</dcterms:created>
  <dcterms:modified xsi:type="dcterms:W3CDTF">2026-03-29T09:47:29Z</dcterms:modified>
</cp:coreProperties>
</file>