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86" r:id="rId4"/>
    <p:sldId id="287" r:id="rId5"/>
    <p:sldId id="288" r:id="rId6"/>
    <p:sldId id="290" r:id="rId7"/>
    <p:sldId id="295" r:id="rId8"/>
    <p:sldId id="292" r:id="rId9"/>
    <p:sldId id="293" r:id="rId10"/>
    <p:sldId id="294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84" d="100"/>
          <a:sy n="84" d="100"/>
        </p:scale>
        <p:origin x="5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0856A1-5F03-4A8A-A205-76C4B3AA3CDC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8F7CDC-821D-4DFF-A6CF-972F13AF75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5912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8E53B4-C2C5-06CA-8E79-4B34A25DD2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8DE6525-8E0F-13C1-CFE2-03CEBC6FDA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6D278E9-30D1-3109-5ABD-E29BA2B8C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61897-56BF-455B-9CE7-EEEAE6F27D2D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5341BD6-4047-5D7B-A0C8-36916B8B2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B21A9DE-6082-5EA0-7946-6B22E23D9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E311B-522C-4012-8690-6933CCECE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622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A0C236-0D75-58E8-FD77-8045FEFD6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1C8A003-2454-C7D6-78C0-D6AB37349D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00E23C7-6882-E302-33C7-25BEFE1FB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61897-56BF-455B-9CE7-EEEAE6F27D2D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4910EB4-40E5-EDB6-6629-3369B03F7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6A78ECE-4618-5336-1CFD-3B6853B16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E311B-522C-4012-8690-6933CCECE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501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2CB265-3C61-9414-EBFD-A9EA33F55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F1EEA37-FD70-3325-2FDA-B307831F4A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5E48316-1DA3-04F8-7E3D-33A96B381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61897-56BF-455B-9CE7-EEEAE6F27D2D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5C4A59-0F2B-7EEE-7071-D517DC3D9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BF176DF-541D-014C-A52E-455DAF1E7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E311B-522C-4012-8690-6933CCECE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4415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2733AD-8A4A-AA2A-0588-70EE0A208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A1E835E-404C-F297-C6FD-729499AE68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C9A8FB2-F028-EB28-7E2D-E9F8E5907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FA6A3A0-D930-E1C2-A0A6-56F849E4A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61897-56BF-455B-9CE7-EEEAE6F27D2D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389EBC6-3C45-B0E0-05DE-A504923B3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DD28200-3838-DCFC-5344-8D9AC71B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E311B-522C-4012-8690-6933CCECE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329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CECFDF-48FF-D961-1058-3F070243D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602C361-42EE-880B-586C-AC840003F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7BEBF66-54A6-BF22-25D6-B8A847A4B5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4D497D78-84DF-1CF4-B3E8-05BB610CE5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B06077F-7B5D-DF47-62AF-3756546190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677BD10-53E3-A438-9412-04C310C00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61897-56BF-455B-9CE7-EEEAE6F27D2D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B615ED9-5804-8DE8-6AE3-84BBBD8F0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68140392-C190-3022-08BA-E580D1EF2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E311B-522C-4012-8690-6933CCECE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9512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0924F1-6092-5DC5-5125-A014B3F87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AA92129-1E83-C7C5-389A-B04962CC3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61897-56BF-455B-9CE7-EEEAE6F27D2D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1FA753D-4142-772A-D755-2FD6A53CE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317FBC9-CB5E-E5A0-8172-7EB8371DF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E311B-522C-4012-8690-6933CCECE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07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6258607-5382-3E0C-6E40-22C8AC085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61897-56BF-455B-9CE7-EEEAE6F27D2D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CE2CD6C-0511-12B1-03DE-5776F6DB2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76CF146-1A80-3869-9A0B-7B9EC51A2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E311B-522C-4012-8690-6933CCECE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1437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DC0A24-5C43-D76A-806C-BDE0977EB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8A6808D-2BEB-3BE1-F53F-184B0279BA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6841705-104C-8C0E-A9C2-F2A8585C7B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7E15F10-BF76-D48F-37D2-C96E82502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61897-56BF-455B-9CE7-EEEAE6F27D2D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6AC6576-8179-97F8-732E-94F66DCCE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EC5BBC-7F93-87EC-F407-5583C4AB9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E311B-522C-4012-8690-6933CCECE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8768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7AEE631-3D22-1425-C8DF-3846FE0A0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03CD382-9789-1755-0C90-90ED0B29F9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26E2A63-5D5E-70E1-5FEB-8B593A5A3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DC7367F-9ABF-B0F2-E26A-885996B03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61897-56BF-455B-9CE7-EEEAE6F27D2D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BC4AD20-B41F-102B-2888-40BFC20E6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E96C5C7-9AA9-76A6-7F68-31C04EFAF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E311B-522C-4012-8690-6933CCECE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8859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843C65-71D1-BF5F-2C33-F084DBDCA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8814EA2-EF62-06F6-4463-FCFE0E82DA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67226D0-0C5C-A0D2-A4FE-C08CCC37B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61897-56BF-455B-9CE7-EEEAE6F27D2D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D8A613B-760B-FCD8-5FC3-0CE2A4EA7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DBDABD6-2D79-CC0E-51FF-E923E040E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E311B-522C-4012-8690-6933CCECE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6123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C0A6161-55A3-D08C-4AEE-5394940DAC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D346192-D148-5D35-0403-6EF3DCFD3F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9A7BC96-0B4F-4E4B-50F9-28E323834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61897-56BF-455B-9CE7-EEEAE6F27D2D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BA27DE3-2B22-F5E7-31E4-3BC7AE844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2C92B69-E3B1-7664-CBF4-299C27C0C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E311B-522C-4012-8690-6933CCECE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117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0AA4D2E8-E6AE-12FB-B522-B60E024CA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718D054-30D4-5EED-7183-86560FC57C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B46C9E-FCCB-1A6B-38A7-2108257EA3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561897-56BF-455B-9CE7-EEEAE6F27D2D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3791118-EEF9-18EF-D4C5-96701455DB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2760613-9ADB-626C-4A07-7986546B2C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E311B-522C-4012-8690-6933CCECE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135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11" Type="http://schemas.openxmlformats.org/officeDocument/2006/relationships/image" Target="../media/image14.png"/><Relationship Id="rId5" Type="http://schemas.openxmlformats.org/officeDocument/2006/relationships/image" Target="../media/image8.wmf"/><Relationship Id="rId10" Type="http://schemas.openxmlformats.org/officeDocument/2006/relationships/image" Target="../media/image13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8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9.png"/><Relationship Id="rId3" Type="http://schemas.openxmlformats.org/officeDocument/2006/relationships/image" Target="../media/image20.png"/><Relationship Id="rId12" Type="http://schemas.openxmlformats.org/officeDocument/2006/relationships/image" Target="../media/image2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26.png"/><Relationship Id="rId10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8D2D63-B9E9-D3A2-B89E-AB7DE603E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42807" y="1906391"/>
            <a:ext cx="5706386" cy="2387600"/>
          </a:xfrm>
        </p:spPr>
        <p:txBody>
          <a:bodyPr>
            <a:normAutofit fontScale="90000"/>
          </a:bodyPr>
          <a:lstStyle/>
          <a:p>
            <a:r>
              <a:rPr lang="cs-CZ" dirty="0"/>
              <a:t>Mechanika tuhého tělesa</a:t>
            </a:r>
            <a:br>
              <a:rPr lang="cs-CZ" dirty="0"/>
            </a:br>
            <a:r>
              <a:rPr lang="cs-CZ" dirty="0" err="1" smtClean="0"/>
              <a:t>Fyz</a:t>
            </a:r>
            <a:r>
              <a:rPr lang="cs-CZ" dirty="0" smtClean="0"/>
              <a:t> 66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8C14FD9-1E79-80DB-2BCD-E98055C5CC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48932" y="4797039"/>
            <a:ext cx="5094136" cy="962011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Kinetická energie při posuvném pohybu</a:t>
            </a:r>
          </a:p>
          <a:p>
            <a:r>
              <a:rPr lang="cs-CZ" dirty="0" smtClean="0"/>
              <a:t>Moment </a:t>
            </a:r>
            <a:r>
              <a:rPr lang="cs-CZ" dirty="0" smtClean="0"/>
              <a:t>setrvačnosti</a:t>
            </a:r>
          </a:p>
          <a:p>
            <a:r>
              <a:rPr lang="cs-CZ" dirty="0" smtClean="0"/>
              <a:t>Kinetická </a:t>
            </a:r>
            <a:r>
              <a:rPr lang="cs-CZ" dirty="0"/>
              <a:t>energie při otáčivém pohybu</a:t>
            </a:r>
          </a:p>
          <a:p>
            <a:endParaRPr lang="cs-CZ" dirty="0"/>
          </a:p>
        </p:txBody>
      </p:sp>
      <p:sp>
        <p:nvSpPr>
          <p:cNvPr id="5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652067" y="6147779"/>
            <a:ext cx="1292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17. </a:t>
            </a:r>
            <a:r>
              <a:rPr lang="cs-CZ" dirty="0" smtClean="0"/>
              <a:t>3. 2026</a:t>
            </a:r>
            <a:endParaRPr lang="cs-CZ" dirty="0"/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622662"/>
            <a:ext cx="3600001" cy="900000"/>
            <a:chOff x="5375920" y="674864"/>
            <a:chExt cx="4750522" cy="113058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43475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63D07C7-EE52-B59A-8943-DDC91E6172A6}"/>
              </a:ext>
            </a:extLst>
          </p:cNvPr>
          <p:cNvSpPr txBox="1"/>
          <p:nvPr/>
        </p:nvSpPr>
        <p:spPr>
          <a:xfrm>
            <a:off x="397566" y="413468"/>
            <a:ext cx="5327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Kinetická energie tuhého tělesa při posuvném pohybu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21A7CA9-914F-19A6-73C7-FB69697E68AD}"/>
                  </a:ext>
                </a:extLst>
              </p:cNvPr>
              <p:cNvSpPr txBox="1"/>
              <p:nvPr/>
            </p:nvSpPr>
            <p:spPr>
              <a:xfrm>
                <a:off x="461176" y="1041621"/>
                <a:ext cx="11338560" cy="36677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posuvném pohybu neboli </a:t>
                </a:r>
                <a:r>
                  <a:rPr lang="cs-CZ" b="1" dirty="0"/>
                  <a:t>translaci</a:t>
                </a:r>
                <a:r>
                  <a:rPr lang="cs-CZ" dirty="0"/>
                  <a:t> opisují všechny body tělesa stejné trajektorie a mají v určitém okamžiku stejnou rychlost. Kinetická energie tělesa se rovná součtu kinetických energií jednotlivých jeho bodů, tedy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 …+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Vytkneme-li společnou hodnotu všech členů součtu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cs-CZ" dirty="0"/>
                  <a:t>, dostaneme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 … 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protože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 …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Je hodnota kinetické energie tělesa při posuvném pohybu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21A7CA9-914F-19A6-73C7-FB69697E68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176" y="1041621"/>
                <a:ext cx="11338560" cy="3667735"/>
              </a:xfrm>
              <a:prstGeom prst="rect">
                <a:avLst/>
              </a:prstGeom>
              <a:blipFill>
                <a:blip r:embed="rId2"/>
                <a:stretch>
                  <a:fillRect l="-484" t="-997" b="-16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5C2913C-8993-DA44-7887-23760F731325}"/>
                  </a:ext>
                </a:extLst>
              </p:cNvPr>
              <p:cNvSpPr txBox="1"/>
              <p:nvPr/>
            </p:nvSpPr>
            <p:spPr>
              <a:xfrm>
                <a:off x="4974866" y="4810540"/>
                <a:ext cx="2242268" cy="783804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5C2913C-8993-DA44-7887-23760F7313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4866" y="4810540"/>
                <a:ext cx="2242268" cy="78380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>
            <a:extLst>
              <a:ext uri="{FF2B5EF4-FFF2-40B4-BE49-F238E27FC236}">
                <a16:creationId xmlns:a16="http://schemas.microsoft.com/office/drawing/2014/main" id="{7C40E58F-D5A5-14F5-4AAA-3EBFB516F127}"/>
              </a:ext>
            </a:extLst>
          </p:cNvPr>
          <p:cNvSpPr txBox="1"/>
          <p:nvPr/>
        </p:nvSpPr>
        <p:spPr>
          <a:xfrm>
            <a:off x="664938" y="5864695"/>
            <a:ext cx="10862124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Kinetická energie tuhého tělesa, které koná posuvný pohyb, je stejná jako </a:t>
            </a:r>
            <a:r>
              <a:rPr lang="cs-CZ"/>
              <a:t>kinetická energie </a:t>
            </a:r>
            <a:r>
              <a:rPr lang="cs-CZ" dirty="0"/>
              <a:t>hmotného bodu, kterým můžeme těleso nahradit.</a:t>
            </a:r>
          </a:p>
        </p:txBody>
      </p:sp>
    </p:spTree>
    <p:extLst>
      <p:ext uri="{BB962C8B-B14F-4D97-AF65-F5344CB8AC3E}">
        <p14:creationId xmlns:p14="http://schemas.microsoft.com/office/powerpoint/2010/main" val="1697500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8737DE5D-0D42-8160-EDD7-920FB3F6B1BE}"/>
              </a:ext>
            </a:extLst>
          </p:cNvPr>
          <p:cNvSpPr txBox="1"/>
          <p:nvPr/>
        </p:nvSpPr>
        <p:spPr>
          <a:xfrm>
            <a:off x="397565" y="274896"/>
            <a:ext cx="5947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Kinetická energie tuhého tělesa při otáčivém pohybu (rotaci)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978C06C-81C9-B9A4-1773-3645DCF97A27}"/>
                  </a:ext>
                </a:extLst>
              </p:cNvPr>
              <p:cNvSpPr txBox="1"/>
              <p:nvPr/>
            </p:nvSpPr>
            <p:spPr>
              <a:xfrm>
                <a:off x="397565" y="644228"/>
                <a:ext cx="11396870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Při otáčivém pohybu soustavy hmotných bodů kolem osy, opisují jednotlivé body kružnice, jejíchž středy leží na ose otáčení. Úhlová rychlost </a:t>
                </a:r>
                <a:r>
                  <a:rPr lang="cs-CZ" dirty="0">
                    <a:sym typeface="Symbol" panose="05050102010706020507" pitchFamily="18" charset="2"/>
                  </a:rPr>
                  <a:t> je pro všechny body tělesa stejná. Velikost obvodové rychlosti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𝑣</m:t>
                    </m:r>
                  </m:oMath>
                </a14:m>
                <a:r>
                  <a:rPr lang="cs-CZ" dirty="0">
                    <a:sym typeface="Symbol" panose="05050102010706020507" pitchFamily="18" charset="2"/>
                  </a:rPr>
                  <a:t> </a:t>
                </a:r>
                <a:r>
                  <a:rPr lang="cs-CZ" dirty="0" err="1">
                    <a:sym typeface="Symbol" panose="05050102010706020507" pitchFamily="18" charset="2"/>
                  </a:rPr>
                  <a:t>v</a:t>
                </a:r>
                <a:r>
                  <a:rPr lang="cs-CZ" dirty="0">
                    <a:sym typeface="Symbol" panose="05050102010706020507" pitchFamily="18" charset="2"/>
                  </a:rPr>
                  <a:t> jednotlivých bodech se však mění v závislosti na poloměru kružnic, které body opisují.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978C06C-81C9-B9A4-1773-3645DCF97A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565" y="644228"/>
                <a:ext cx="11396870" cy="923330"/>
              </a:xfrm>
              <a:prstGeom prst="rect">
                <a:avLst/>
              </a:prstGeom>
              <a:blipFill>
                <a:blip r:embed="rId2"/>
                <a:stretch>
                  <a:fillRect l="-428" t="-3974" r="-588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E2ADFC4-3B04-D6C1-689B-97C0BC0A3010}"/>
                  </a:ext>
                </a:extLst>
              </p:cNvPr>
              <p:cNvSpPr txBox="1"/>
              <p:nvPr/>
            </p:nvSpPr>
            <p:spPr>
              <a:xfrm>
                <a:off x="397565" y="1567558"/>
                <a:ext cx="11203388" cy="2862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Vyjádříme-li kinetickou energii tělesa opět jako součet kinetických energií jeho jednotlivých bodů, dostaneme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 …+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vztahu pro obvodovou a úhlovou rychlost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, dostaneme 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 …+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Vytkneme-li společnou hodnotu všech členů součtu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𝜔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cs-CZ" dirty="0"/>
                  <a:t>, dostaneme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 …+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E2ADFC4-3B04-D6C1-689B-97C0BC0A30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565" y="1567558"/>
                <a:ext cx="11203388" cy="2862900"/>
              </a:xfrm>
              <a:prstGeom prst="rect">
                <a:avLst/>
              </a:prstGeom>
              <a:blipFill>
                <a:blip r:embed="rId3"/>
                <a:stretch>
                  <a:fillRect l="-435" t="-10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334222E7-6BF6-81E1-6600-ED0A0AC4D1D8}"/>
                  </a:ext>
                </a:extLst>
              </p:cNvPr>
              <p:cNvSpPr txBox="1"/>
              <p:nvPr/>
            </p:nvSpPr>
            <p:spPr>
              <a:xfrm>
                <a:off x="397565" y="4577014"/>
                <a:ext cx="11396870" cy="121546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Kinetická energie tělesa rotujícího kolem nehybné osy závisí jednak na úhlové rychlosti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cs-CZ" dirty="0"/>
                  <a:t>, jednak na součtu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𝐽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 …+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kg</m:t>
                          </m:r>
                          <m:r>
                            <a:rPr lang="cs-CZ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který se nazývá </a:t>
                </a:r>
                <a:r>
                  <a:rPr lang="cs-CZ" b="1" dirty="0"/>
                  <a:t>moment setrvačnosti tělesa vzhledem k ose otáčení</a:t>
                </a:r>
                <a:r>
                  <a:rPr lang="cs-CZ" dirty="0"/>
                  <a:t> a označuje se písmenem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𝐽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334222E7-6BF6-81E1-6600-ED0A0AC4D1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565" y="4577014"/>
                <a:ext cx="11396870" cy="1215461"/>
              </a:xfrm>
              <a:prstGeom prst="rect">
                <a:avLst/>
              </a:prstGeom>
              <a:blipFill>
                <a:blip r:embed="rId4"/>
                <a:stretch>
                  <a:fillRect l="-374" t="-2475" b="-2970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B47DD51F-7BD4-FBB6-0B65-2847BA90049F}"/>
                  </a:ext>
                </a:extLst>
              </p:cNvPr>
              <p:cNvSpPr txBox="1"/>
              <p:nvPr/>
            </p:nvSpPr>
            <p:spPr>
              <a:xfrm>
                <a:off x="5086185" y="5896841"/>
                <a:ext cx="2019631" cy="783804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𝐽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B47DD51F-7BD4-FBB6-0B65-2847BA9004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6185" y="5896841"/>
                <a:ext cx="2019631" cy="78380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05636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E163162-852B-7D57-416D-D2C385CCE7F0}"/>
              </a:ext>
            </a:extLst>
          </p:cNvPr>
          <p:cNvSpPr txBox="1"/>
          <p:nvPr/>
        </p:nvSpPr>
        <p:spPr>
          <a:xfrm>
            <a:off x="397565" y="274896"/>
            <a:ext cx="6551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Kinetická energie tuhého tělesa při posuvném a otáčivém pohybu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9559AD1-9F29-2FAF-36F0-3243DE92E452}"/>
              </a:ext>
            </a:extLst>
          </p:cNvPr>
          <p:cNvSpPr txBox="1"/>
          <p:nvPr/>
        </p:nvSpPr>
        <p:spPr>
          <a:xfrm>
            <a:off x="454549" y="1089989"/>
            <a:ext cx="11123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Koná-li těleso současně posuvný pohyb a otáčivý pohyb kolem osy jdoucí jeho těžištěm, je kinetická energie tohoto tělesa daná součtem kinetické energie posuvného pohybu a kinetické energie otáčivého pohybu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C0554B07-1BDE-49EA-FE9D-2F058D5683C1}"/>
                  </a:ext>
                </a:extLst>
              </p:cNvPr>
              <p:cNvSpPr txBox="1"/>
              <p:nvPr/>
            </p:nvSpPr>
            <p:spPr>
              <a:xfrm>
                <a:off x="4060466" y="2198535"/>
                <a:ext cx="4071068" cy="783804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.  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+ </m:t>
                      </m:r>
                      <m:f>
                        <m:f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𝐽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.  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C0554B07-1BDE-49EA-FE9D-2F058D5683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0466" y="2198535"/>
                <a:ext cx="4071068" cy="78380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A7B53E50-AC9F-BA97-487C-9CB68831E75A}"/>
                  </a:ext>
                </a:extLst>
              </p:cNvPr>
              <p:cNvSpPr txBox="1"/>
              <p:nvPr/>
            </p:nvSpPr>
            <p:spPr>
              <a:xfrm>
                <a:off x="628153" y="3444554"/>
                <a:ext cx="1127494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je velikost rychlosti těžiště tělesa,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cs-CZ" dirty="0"/>
                  <a:t> je moment setrvačnosti vzhledem k ose jdoucí těžištěm a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cs-CZ" dirty="0"/>
                  <a:t>  je úhlová rychlost otáčení vzhledem k ose jdoucí těžištěm tělesa.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A7B53E50-AC9F-BA97-487C-9CB68831E7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153" y="3444554"/>
                <a:ext cx="11274949" cy="646331"/>
              </a:xfrm>
              <a:prstGeom prst="rect">
                <a:avLst/>
              </a:prstGeom>
              <a:blipFill>
                <a:blip r:embed="rId3"/>
                <a:stretch>
                  <a:fillRect l="-432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C8074306-B6F0-2761-AE00-3E96CE4CA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256" y="4312773"/>
            <a:ext cx="2097488" cy="233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1016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9484B12-B594-EE10-61AD-47A871034FFB}"/>
              </a:ext>
            </a:extLst>
          </p:cNvPr>
          <p:cNvSpPr txBox="1"/>
          <p:nvPr/>
        </p:nvSpPr>
        <p:spPr>
          <a:xfrm>
            <a:off x="397565" y="139251"/>
            <a:ext cx="5247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Moment setrvačnosti tělesa vzhledem k ose otáčení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552ED62-3E5F-7F38-1EBC-F53B334639F7}"/>
                  </a:ext>
                </a:extLst>
              </p:cNvPr>
              <p:cNvSpPr txBox="1"/>
              <p:nvPr/>
            </p:nvSpPr>
            <p:spPr>
              <a:xfrm>
                <a:off x="397565" y="597163"/>
                <a:ext cx="7784327" cy="25890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Moment setrvačnosti je </a:t>
                </a:r>
                <a:r>
                  <a:rPr lang="cs-CZ" b="1" dirty="0"/>
                  <a:t>skalární veličina</a:t>
                </a:r>
                <a:r>
                  <a:rPr lang="cs-CZ" dirty="0"/>
                  <a:t>, která vyjadřuje rozložení látky v tělese vzhledem k ose otáčení a je definována vztahem</a:t>
                </a:r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…,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 jsou hmotnosti jednotlivých bodů, z nichž se těleso skládá,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…,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 jsou vzdálenosti těchto bodů od osy otáčení.</a:t>
                </a:r>
              </a:p>
              <a:p>
                <a:endParaRPr lang="cs-CZ" dirty="0"/>
              </a:p>
              <a:p>
                <a:r>
                  <a:rPr lang="cs-CZ" dirty="0"/>
                  <a:t>Jednotkou momentu setrvačnosti je kilogram metr čtverečný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cs-CZ" b="0" i="0" smtClean="0">
                                <a:latin typeface="Cambria Math" panose="02040503050406030204" pitchFamily="18" charset="0"/>
                              </a:rPr>
                              <m:t>m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552ED62-3E5F-7F38-1EBC-F53B334639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565" y="597163"/>
                <a:ext cx="7784327" cy="2589042"/>
              </a:xfrm>
              <a:prstGeom prst="rect">
                <a:avLst/>
              </a:prstGeom>
              <a:blipFill>
                <a:blip r:embed="rId3"/>
                <a:stretch>
                  <a:fillRect l="-626" t="-1412" b="-25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D2C51D68-21F8-104A-9C39-CA7710D04432}"/>
              </a:ext>
            </a:extLst>
          </p:cNvPr>
          <p:cNvCxnSpPr/>
          <p:nvPr/>
        </p:nvCxnSpPr>
        <p:spPr>
          <a:xfrm>
            <a:off x="10242136" y="1840189"/>
            <a:ext cx="3175" cy="166846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Objekt 7">
            <a:extLst>
              <a:ext uri="{FF2B5EF4-FFF2-40B4-BE49-F238E27FC236}">
                <a16:creationId xmlns:a16="http://schemas.microsoft.com/office/drawing/2014/main" id="{8E95F97D-C566-0761-88E7-251E88F4FB6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5437336"/>
              </p:ext>
            </p:extLst>
          </p:nvPr>
        </p:nvGraphicFramePr>
        <p:xfrm>
          <a:off x="11113673" y="838477"/>
          <a:ext cx="461962" cy="588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Rovnice" r:id="rId4" imgW="139680" imgH="177480" progId="Equation.3">
                  <p:embed/>
                </p:oleObj>
              </mc:Choice>
              <mc:Fallback>
                <p:oleObj name="Rovnice" r:id="rId4" imgW="139680" imgH="177480" progId="Equation.3">
                  <p:embed/>
                  <p:pic>
                    <p:nvPicPr>
                      <p:cNvPr id="8200" name="Objek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13673" y="838477"/>
                        <a:ext cx="461962" cy="588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Vývojový diagram: paměť s přímým přístupem 7">
            <a:extLst>
              <a:ext uri="{FF2B5EF4-FFF2-40B4-BE49-F238E27FC236}">
                <a16:creationId xmlns:a16="http://schemas.microsoft.com/office/drawing/2014/main" id="{D7CDBF21-80CA-6FD0-A7F8-D6911C737CBC}"/>
              </a:ext>
            </a:extLst>
          </p:cNvPr>
          <p:cNvSpPr/>
          <p:nvPr/>
        </p:nvSpPr>
        <p:spPr>
          <a:xfrm rot="16200000">
            <a:off x="9933367" y="234433"/>
            <a:ext cx="617538" cy="3095625"/>
          </a:xfrm>
          <a:prstGeom prst="flowChartMagneticDrum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Arc 141">
            <a:extLst>
              <a:ext uri="{FF2B5EF4-FFF2-40B4-BE49-F238E27FC236}">
                <a16:creationId xmlns:a16="http://schemas.microsoft.com/office/drawing/2014/main" id="{06005832-5341-0EF7-AB2F-6AA3225B79C3}"/>
              </a:ext>
            </a:extLst>
          </p:cNvPr>
          <p:cNvSpPr>
            <a:spLocks/>
          </p:cNvSpPr>
          <p:nvPr/>
        </p:nvSpPr>
        <p:spPr bwMode="auto">
          <a:xfrm rot="5613043">
            <a:off x="9927810" y="2181501"/>
            <a:ext cx="635000" cy="1295400"/>
          </a:xfrm>
          <a:custGeom>
            <a:avLst/>
            <a:gdLst>
              <a:gd name="T0" fmla="*/ 288859 w 39642"/>
              <a:gd name="T1" fmla="*/ 0 h 43200"/>
              <a:gd name="T2" fmla="*/ 0 w 39642"/>
              <a:gd name="T3" fmla="*/ 1003815 h 43200"/>
              <a:gd name="T4" fmla="*/ 288859 w 39642"/>
              <a:gd name="T5" fmla="*/ 647700 h 43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9642" h="43200" fill="none" extrusionOk="0">
                <a:moveTo>
                  <a:pt x="18041" y="0"/>
                </a:moveTo>
                <a:cubicBezTo>
                  <a:pt x="29971" y="0"/>
                  <a:pt x="39642" y="9670"/>
                  <a:pt x="39642" y="21600"/>
                </a:cubicBezTo>
                <a:cubicBezTo>
                  <a:pt x="39642" y="33529"/>
                  <a:pt x="29971" y="43200"/>
                  <a:pt x="18042" y="43200"/>
                </a:cubicBezTo>
                <a:cubicBezTo>
                  <a:pt x="10775" y="43200"/>
                  <a:pt x="3995" y="39545"/>
                  <a:pt x="-1" y="33476"/>
                </a:cubicBezTo>
              </a:path>
              <a:path w="39642" h="43200" stroke="0" extrusionOk="0">
                <a:moveTo>
                  <a:pt x="18041" y="0"/>
                </a:moveTo>
                <a:cubicBezTo>
                  <a:pt x="29971" y="0"/>
                  <a:pt x="39642" y="9670"/>
                  <a:pt x="39642" y="21600"/>
                </a:cubicBezTo>
                <a:cubicBezTo>
                  <a:pt x="39642" y="33529"/>
                  <a:pt x="29971" y="43200"/>
                  <a:pt x="18042" y="43200"/>
                </a:cubicBezTo>
                <a:cubicBezTo>
                  <a:pt x="10775" y="43200"/>
                  <a:pt x="3995" y="39545"/>
                  <a:pt x="-1" y="33476"/>
                </a:cubicBezTo>
                <a:lnTo>
                  <a:pt x="18042" y="21600"/>
                </a:lnTo>
                <a:lnTo>
                  <a:pt x="18041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" name="Oval 138">
            <a:extLst>
              <a:ext uri="{FF2B5EF4-FFF2-40B4-BE49-F238E27FC236}">
                <a16:creationId xmlns:a16="http://schemas.microsoft.com/office/drawing/2014/main" id="{0339D3DC-2137-308F-09BA-E2A7B4F5B6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73874" y="1833840"/>
            <a:ext cx="142875" cy="14287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520CCE5E-D8B3-F4A2-7110-988CC4BE5CC8}"/>
              </a:ext>
            </a:extLst>
          </p:cNvPr>
          <p:cNvCxnSpPr/>
          <p:nvPr/>
        </p:nvCxnSpPr>
        <p:spPr>
          <a:xfrm>
            <a:off x="10245310" y="557490"/>
            <a:ext cx="0" cy="100647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39">
            <a:extLst>
              <a:ext uri="{FF2B5EF4-FFF2-40B4-BE49-F238E27FC236}">
                <a16:creationId xmlns:a16="http://schemas.microsoft.com/office/drawing/2014/main" id="{91ECF50A-9F70-EFA5-28CA-E1DCEDFA92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13573" y="1724303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b="1" dirty="0"/>
              <a:t>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FF7A0192-B5CE-1447-614E-5564B0CAC3A5}"/>
                  </a:ext>
                </a:extLst>
              </p:cNvPr>
              <p:cNvSpPr txBox="1"/>
              <p:nvPr/>
            </p:nvSpPr>
            <p:spPr>
              <a:xfrm>
                <a:off x="1449842" y="1389766"/>
                <a:ext cx="5886400" cy="8485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𝐽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 …….. +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cs-CZ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nary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FF7A0192-B5CE-1447-614E-5564B0CAC3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9842" y="1389766"/>
                <a:ext cx="5886400" cy="84856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AD541D25-4859-E1D7-0780-3A5CC6866F4D}"/>
                  </a:ext>
                </a:extLst>
              </p:cNvPr>
              <p:cNvSpPr txBox="1"/>
              <p:nvPr/>
            </p:nvSpPr>
            <p:spPr>
              <a:xfrm>
                <a:off x="10458664" y="3118697"/>
                <a:ext cx="5756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AD541D25-4859-E1D7-0780-3A5CC6866F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8664" y="3118697"/>
                <a:ext cx="575696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2" name="Skupina 21">
            <a:extLst>
              <a:ext uri="{FF2B5EF4-FFF2-40B4-BE49-F238E27FC236}">
                <a16:creationId xmlns:a16="http://schemas.microsoft.com/office/drawing/2014/main" id="{6418E369-3465-A7F4-0E27-0914BC6DE03B}"/>
              </a:ext>
            </a:extLst>
          </p:cNvPr>
          <p:cNvGrpSpPr/>
          <p:nvPr/>
        </p:nvGrpSpPr>
        <p:grpSpPr>
          <a:xfrm>
            <a:off x="3214286" y="3279744"/>
            <a:ext cx="5763429" cy="3439005"/>
            <a:chOff x="3214286" y="3279744"/>
            <a:chExt cx="5763429" cy="3439005"/>
          </a:xfrm>
        </p:grpSpPr>
        <p:pic>
          <p:nvPicPr>
            <p:cNvPr id="21" name="Obrázek 20">
              <a:extLst>
                <a:ext uri="{FF2B5EF4-FFF2-40B4-BE49-F238E27FC236}">
                  <a16:creationId xmlns:a16="http://schemas.microsoft.com/office/drawing/2014/main" id="{591C2981-4A11-A6E0-DCB8-9DB90E876B3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14286" y="3279744"/>
              <a:ext cx="5763429" cy="3439005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73D84C9C-7FFC-CF1F-6D5C-990DB4A2EA31}"/>
                    </a:ext>
                  </a:extLst>
                </p:cNvPr>
                <p:cNvSpPr txBox="1"/>
                <p:nvPr/>
              </p:nvSpPr>
              <p:spPr>
                <a:xfrm>
                  <a:off x="4273826" y="4390836"/>
                  <a:ext cx="38961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73D84C9C-7FFC-CF1F-6D5C-990DB4A2EA3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73826" y="4390836"/>
                  <a:ext cx="389614" cy="36933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8F88ED28-31E0-BB44-EFC9-E367D95516F3}"/>
                    </a:ext>
                  </a:extLst>
                </p:cNvPr>
                <p:cNvSpPr txBox="1"/>
                <p:nvPr/>
              </p:nvSpPr>
              <p:spPr>
                <a:xfrm>
                  <a:off x="4134627" y="6190600"/>
                  <a:ext cx="38961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8F88ED28-31E0-BB44-EFC9-E367D95516F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34627" y="6190600"/>
                  <a:ext cx="389614" cy="369332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8429C2C3-0057-3EDA-3B9E-D0F19E59A096}"/>
                    </a:ext>
                  </a:extLst>
                </p:cNvPr>
                <p:cNvSpPr txBox="1"/>
                <p:nvPr/>
              </p:nvSpPr>
              <p:spPr>
                <a:xfrm>
                  <a:off x="6981427" y="4390836"/>
                  <a:ext cx="38961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8429C2C3-0057-3EDA-3B9E-D0F19E59A09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81427" y="4390836"/>
                  <a:ext cx="389614" cy="369332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4196704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B4507B0-8C35-9293-46A9-32803A99EBA2}"/>
              </a:ext>
            </a:extLst>
          </p:cNvPr>
          <p:cNvSpPr txBox="1"/>
          <p:nvPr/>
        </p:nvSpPr>
        <p:spPr>
          <a:xfrm>
            <a:off x="477078" y="405517"/>
            <a:ext cx="978011" cy="381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A6F511A-068D-0D3C-8A3A-D874B672BF52}"/>
                  </a:ext>
                </a:extLst>
              </p:cNvPr>
              <p:cNvSpPr txBox="1"/>
              <p:nvPr/>
            </p:nvSpPr>
            <p:spPr>
              <a:xfrm>
                <a:off x="477078" y="763116"/>
                <a:ext cx="10877385" cy="10374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 kinetickou energii setrvačníku (viz obrázek), jehož hmotnost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, poloměr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</m:oMath>
                </a14:m>
                <a:r>
                  <a:rPr lang="cs-CZ" dirty="0"/>
                  <a:t>  a který se otáčí úhlovou rychlostí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rad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kolem osy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𝑜</m:t>
                    </m:r>
                  </m:oMath>
                </a14:m>
                <a:r>
                  <a:rPr lang="cs-CZ" dirty="0"/>
                  <a:t> procházející těžištěm setrvačníku, moment setrvačnosti setrvačníku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A6F511A-068D-0D3C-8A3A-D874B672BF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078" y="763116"/>
                <a:ext cx="10877385" cy="1037463"/>
              </a:xfrm>
              <a:prstGeom prst="rect">
                <a:avLst/>
              </a:prstGeom>
              <a:blipFill>
                <a:blip r:embed="rId2"/>
                <a:stretch>
                  <a:fillRect l="-448" t="-2941" b="-35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ývojový diagram: magnetický disk 3">
            <a:extLst>
              <a:ext uri="{FF2B5EF4-FFF2-40B4-BE49-F238E27FC236}">
                <a16:creationId xmlns:a16="http://schemas.microsoft.com/office/drawing/2014/main" id="{E7EA7D9B-20C9-C0F1-4B93-3D09E5415F2A}"/>
              </a:ext>
            </a:extLst>
          </p:cNvPr>
          <p:cNvSpPr/>
          <p:nvPr/>
        </p:nvSpPr>
        <p:spPr>
          <a:xfrm>
            <a:off x="596347" y="3848433"/>
            <a:ext cx="2862469" cy="636104"/>
          </a:xfrm>
          <a:prstGeom prst="flowChartMagneticDisk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17DC4D3B-FC81-E332-5DDF-912DC70A3C6E}"/>
              </a:ext>
            </a:extLst>
          </p:cNvPr>
          <p:cNvCxnSpPr/>
          <p:nvPr/>
        </p:nvCxnSpPr>
        <p:spPr>
          <a:xfrm>
            <a:off x="2027581" y="2957887"/>
            <a:ext cx="0" cy="24171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C172EE9E-5BCA-5DB3-BB77-FCB61C634340}"/>
              </a:ext>
            </a:extLst>
          </p:cNvPr>
          <p:cNvCxnSpPr/>
          <p:nvPr/>
        </p:nvCxnSpPr>
        <p:spPr>
          <a:xfrm flipV="1">
            <a:off x="3458816" y="2957887"/>
            <a:ext cx="0" cy="9939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79924C22-7B21-EAF4-E9AD-6F477AA83976}"/>
              </a:ext>
            </a:extLst>
          </p:cNvPr>
          <p:cNvCxnSpPr/>
          <p:nvPr/>
        </p:nvCxnSpPr>
        <p:spPr>
          <a:xfrm>
            <a:off x="2027581" y="3442916"/>
            <a:ext cx="1431235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B7CF69AB-5FD2-1B58-3C37-F3E3A6E3BB84}"/>
                  </a:ext>
                </a:extLst>
              </p:cNvPr>
              <p:cNvSpPr txBox="1"/>
              <p:nvPr/>
            </p:nvSpPr>
            <p:spPr>
              <a:xfrm>
                <a:off x="2255518" y="3178237"/>
                <a:ext cx="97536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=15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</a:rPr>
                        <m:t>cm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B7CF69AB-5FD2-1B58-3C37-F3E3A6E3BB8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5518" y="3178237"/>
                <a:ext cx="975360" cy="2769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A0399288-4B9C-912E-64D4-F5DCC6D402B9}"/>
                  </a:ext>
                </a:extLst>
              </p:cNvPr>
              <p:cNvSpPr txBox="1"/>
              <p:nvPr/>
            </p:nvSpPr>
            <p:spPr>
              <a:xfrm>
                <a:off x="4015409" y="2033248"/>
                <a:ext cx="7537835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l-G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ω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rad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=31,4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rad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A0399288-4B9C-912E-64D4-F5DCC6D402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5409" y="2033248"/>
                <a:ext cx="7537835" cy="669992"/>
              </a:xfrm>
              <a:prstGeom prst="rect">
                <a:avLst/>
              </a:prstGeom>
              <a:blipFill>
                <a:blip r:embed="rId4"/>
                <a:stretch>
                  <a:fillRect l="-728" t="-5505" b="-36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CA4F8511-8019-CA55-B633-C0976628BDCF}"/>
              </a:ext>
            </a:extLst>
          </p:cNvPr>
          <p:cNvCxnSpPr/>
          <p:nvPr/>
        </p:nvCxnSpPr>
        <p:spPr>
          <a:xfrm>
            <a:off x="4007457" y="2703444"/>
            <a:ext cx="7561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EA866AB0-1AC7-533E-2D6C-FBDD4E346A8A}"/>
                  </a:ext>
                </a:extLst>
              </p:cNvPr>
              <p:cNvSpPr txBox="1"/>
              <p:nvPr/>
            </p:nvSpPr>
            <p:spPr>
              <a:xfrm>
                <a:off x="4007457" y="3093057"/>
                <a:ext cx="7561691" cy="785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Výpočet momentu setrvačnosti:</a:t>
                </a:r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5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0,15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=0,056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EA866AB0-1AC7-533E-2D6C-FBDD4E346A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7457" y="3093057"/>
                <a:ext cx="7561691" cy="785536"/>
              </a:xfrm>
              <a:prstGeom prst="rect">
                <a:avLst/>
              </a:prstGeom>
              <a:blipFill>
                <a:blip r:embed="rId5"/>
                <a:stretch>
                  <a:fillRect l="-645" t="-38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3D903C3F-1226-8C7F-69CD-37B5367A7D75}"/>
                  </a:ext>
                </a:extLst>
              </p:cNvPr>
              <p:cNvSpPr txBox="1"/>
              <p:nvPr/>
            </p:nvSpPr>
            <p:spPr>
              <a:xfrm>
                <a:off x="4158532" y="4268205"/>
                <a:ext cx="7561690" cy="9117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kinetické energie setrvačníku: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𝐽</m:t>
                          </m:r>
                        </m:e>
                        <m:sub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 0,056 . </m:t>
                      </m:r>
                      <m:sSup>
                        <m:sSup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31,4</m:t>
                          </m:r>
                        </m:e>
                        <m:sup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=27,61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3D903C3F-1226-8C7F-69CD-37B5367A7D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8532" y="4268205"/>
                <a:ext cx="7561690" cy="911788"/>
              </a:xfrm>
              <a:prstGeom prst="rect">
                <a:avLst/>
              </a:prstGeom>
              <a:blipFill>
                <a:blip r:embed="rId6"/>
                <a:stretch>
                  <a:fillRect l="-645" t="-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06A4A51E-D1D5-73C5-AA3F-C88346FAA0BC}"/>
                  </a:ext>
                </a:extLst>
              </p:cNvPr>
              <p:cNvSpPr txBox="1"/>
              <p:nvPr/>
            </p:nvSpPr>
            <p:spPr>
              <a:xfrm>
                <a:off x="4158532" y="5573864"/>
                <a:ext cx="67029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Otáčející se setrvačník má kinetickou energii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</m:sSub>
                    <m:r>
                      <a:rPr lang="cs-CZ" b="1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𝟐𝟕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𝟔𝟏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𝐉</m:t>
                    </m:r>
                  </m:oMath>
                </a14:m>
                <a:r>
                  <a:rPr lang="cs-CZ" b="1" dirty="0"/>
                  <a:t>     (Joulů)</a:t>
                </a:r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06A4A51E-D1D5-73C5-AA3F-C88346FAA0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8532" y="5573864"/>
                <a:ext cx="6702950" cy="369332"/>
              </a:xfrm>
              <a:prstGeom prst="rect">
                <a:avLst/>
              </a:prstGeom>
              <a:blipFill>
                <a:blip r:embed="rId7"/>
                <a:stretch>
                  <a:fillRect l="-727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DE677ED7-9A4D-F911-B87F-3AEEBFDCA7A0}"/>
                  </a:ext>
                </a:extLst>
              </p:cNvPr>
              <p:cNvSpPr txBox="1"/>
              <p:nvPr/>
            </p:nvSpPr>
            <p:spPr>
              <a:xfrm>
                <a:off x="1830125" y="2570463"/>
                <a:ext cx="39491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𝑜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DE677ED7-9A4D-F911-B87F-3AEEBFDCA7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0125" y="2570463"/>
                <a:ext cx="394911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32622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B4507B0-8C35-9293-46A9-32803A99EBA2}"/>
              </a:ext>
            </a:extLst>
          </p:cNvPr>
          <p:cNvSpPr txBox="1"/>
          <p:nvPr/>
        </p:nvSpPr>
        <p:spPr>
          <a:xfrm>
            <a:off x="477078" y="405517"/>
            <a:ext cx="978011" cy="381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A6F511A-068D-0D3C-8A3A-D874B672BF52}"/>
                  </a:ext>
                </a:extLst>
              </p:cNvPr>
              <p:cNvSpPr txBox="1"/>
              <p:nvPr/>
            </p:nvSpPr>
            <p:spPr>
              <a:xfrm>
                <a:off x="477078" y="763116"/>
                <a:ext cx="10877385" cy="7604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Vypočítej kinetickou energii koule o hmotnosti </a:t>
                </a:r>
                <a:r>
                  <a:rPr lang="cs-CZ" dirty="0"/>
                  <a:t>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 smtClean="0"/>
                  <a:t> a poloměru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</m:oMath>
                </a14:m>
                <a:r>
                  <a:rPr lang="cs-CZ" dirty="0"/>
                  <a:t>  a </a:t>
                </a:r>
                <a:r>
                  <a:rPr lang="cs-CZ" dirty="0" smtClean="0"/>
                  <a:t>která </a:t>
                </a:r>
                <a:r>
                  <a:rPr lang="cs-CZ" dirty="0"/>
                  <a:t>se otáčí úhlovou rychlostí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rad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kolem osy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𝑜</m:t>
                    </m:r>
                  </m:oMath>
                </a14:m>
                <a:r>
                  <a:rPr lang="cs-CZ" dirty="0"/>
                  <a:t> procházející </a:t>
                </a:r>
                <a:r>
                  <a:rPr lang="cs-CZ" dirty="0" smtClean="0"/>
                  <a:t>středem koule. Moment </a:t>
                </a:r>
                <a:r>
                  <a:rPr lang="cs-CZ" dirty="0"/>
                  <a:t>setrvačnosti </a:t>
                </a:r>
                <a:r>
                  <a:rPr lang="cs-CZ" dirty="0" smtClean="0"/>
                  <a:t>koule </a:t>
                </a:r>
                <a:r>
                  <a:rPr lang="cs-CZ" dirty="0"/>
                  <a:t>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A6F511A-068D-0D3C-8A3A-D874B672BF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078" y="763116"/>
                <a:ext cx="10877385" cy="760465"/>
              </a:xfrm>
              <a:prstGeom prst="rect">
                <a:avLst/>
              </a:prstGeom>
              <a:blipFill>
                <a:blip r:embed="rId2"/>
                <a:stretch>
                  <a:fillRect l="-448" t="-4000" b="-48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A0399288-4B9C-912E-64D4-F5DCC6D402B9}"/>
                  </a:ext>
                </a:extLst>
              </p:cNvPr>
              <p:cNvSpPr txBox="1"/>
              <p:nvPr/>
            </p:nvSpPr>
            <p:spPr>
              <a:xfrm>
                <a:off x="477078" y="1523581"/>
                <a:ext cx="11309538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l-G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ω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rad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=31,4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rad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A0399288-4B9C-912E-64D4-F5DCC6D402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078" y="1523581"/>
                <a:ext cx="11309538" cy="669992"/>
              </a:xfrm>
              <a:prstGeom prst="rect">
                <a:avLst/>
              </a:prstGeom>
              <a:blipFill>
                <a:blip r:embed="rId3"/>
                <a:stretch>
                  <a:fillRect l="-431" t="-5455" b="-27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Skupina 4">
            <a:extLst>
              <a:ext uri="{FF2B5EF4-FFF2-40B4-BE49-F238E27FC236}">
                <a16:creationId xmlns:a16="http://schemas.microsoft.com/office/drawing/2014/main" id="{6418E369-3465-A7F4-0E27-0914BC6DE03B}"/>
              </a:ext>
            </a:extLst>
          </p:cNvPr>
          <p:cNvGrpSpPr/>
          <p:nvPr/>
        </p:nvGrpSpPr>
        <p:grpSpPr>
          <a:xfrm>
            <a:off x="385836" y="2284046"/>
            <a:ext cx="2331721" cy="1666162"/>
            <a:chOff x="3302772" y="3279744"/>
            <a:chExt cx="2331721" cy="1666162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591C2981-4A11-A6E0-DCB8-9DB90E876B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39" r="57404" b="51551"/>
            <a:stretch/>
          </p:blipFill>
          <p:spPr>
            <a:xfrm>
              <a:off x="3302772" y="3279744"/>
              <a:ext cx="2331721" cy="1666162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ovéPole 6">
                  <a:extLst>
                    <a:ext uri="{FF2B5EF4-FFF2-40B4-BE49-F238E27FC236}">
                      <a16:creationId xmlns:a16="http://schemas.microsoft.com/office/drawing/2014/main" id="{73D84C9C-7FFC-CF1F-6D5C-990DB4A2EA31}"/>
                    </a:ext>
                  </a:extLst>
                </p:cNvPr>
                <p:cNvSpPr txBox="1"/>
                <p:nvPr/>
              </p:nvSpPr>
              <p:spPr>
                <a:xfrm>
                  <a:off x="4273826" y="4390836"/>
                  <a:ext cx="38961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73D84C9C-7FFC-CF1F-6D5C-990DB4A2EA3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73826" y="4390836"/>
                  <a:ext cx="389614" cy="36933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EA866AB0-1AC7-533E-2D6C-FBDD4E346A8A}"/>
                  </a:ext>
                </a:extLst>
              </p:cNvPr>
              <p:cNvSpPr txBox="1"/>
              <p:nvPr/>
            </p:nvSpPr>
            <p:spPr>
              <a:xfrm>
                <a:off x="3729161" y="2537207"/>
                <a:ext cx="7561691" cy="785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 smtClean="0"/>
                  <a:t>Výpočet momentu setrvačnosti:</a:t>
                </a:r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5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0,15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=0,045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EA866AB0-1AC7-533E-2D6C-FBDD4E346A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9161" y="2537207"/>
                <a:ext cx="7561691" cy="785536"/>
              </a:xfrm>
              <a:prstGeom prst="rect">
                <a:avLst/>
              </a:prstGeom>
              <a:blipFill>
                <a:blip r:embed="rId11"/>
                <a:stretch>
                  <a:fillRect l="-726" t="-38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3D903C3F-1226-8C7F-69CD-37B5367A7D75}"/>
                  </a:ext>
                </a:extLst>
              </p:cNvPr>
              <p:cNvSpPr txBox="1"/>
              <p:nvPr/>
            </p:nvSpPr>
            <p:spPr>
              <a:xfrm>
                <a:off x="4158532" y="4268205"/>
                <a:ext cx="7561690" cy="9117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 smtClean="0"/>
                  <a:t>Výpočet kinetické energie koule: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𝐽</m:t>
                          </m:r>
                        </m:e>
                        <m:sub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 0,045 . </m:t>
                      </m:r>
                      <m:sSup>
                        <m:sSup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31,4</m:t>
                          </m:r>
                        </m:e>
                        <m:sup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=22,18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3D903C3F-1226-8C7F-69CD-37B5367A7D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8532" y="4268205"/>
                <a:ext cx="7561690" cy="911788"/>
              </a:xfrm>
              <a:prstGeom prst="rect">
                <a:avLst/>
              </a:prstGeom>
              <a:blipFill>
                <a:blip r:embed="rId12"/>
                <a:stretch>
                  <a:fillRect l="-645" t="-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06A4A51E-D1D5-73C5-AA3F-C88346FAA0BC}"/>
                  </a:ext>
                </a:extLst>
              </p:cNvPr>
              <p:cNvSpPr txBox="1"/>
              <p:nvPr/>
            </p:nvSpPr>
            <p:spPr>
              <a:xfrm>
                <a:off x="4158532" y="5573864"/>
                <a:ext cx="67029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Otáčející se koule má </a:t>
                </a:r>
                <a:r>
                  <a:rPr lang="cs-CZ" b="1" dirty="0"/>
                  <a:t>kinetickou energii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</m:sSub>
                    <m:r>
                      <a:rPr lang="cs-CZ" b="1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𝟐𝟐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𝟏𝟖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𝐉</m:t>
                    </m:r>
                  </m:oMath>
                </a14:m>
                <a:r>
                  <a:rPr lang="cs-CZ" b="1" dirty="0"/>
                  <a:t>     (Joulů)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06A4A51E-D1D5-73C5-AA3F-C88346FAA0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8532" y="5573864"/>
                <a:ext cx="6702950" cy="369332"/>
              </a:xfrm>
              <a:prstGeom prst="rect">
                <a:avLst/>
              </a:prstGeom>
              <a:blipFill>
                <a:blip r:embed="rId13"/>
                <a:stretch>
                  <a:fillRect l="-727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90510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E82F7AC-7E1E-1F2F-F227-6E9FCA62ECD6}"/>
              </a:ext>
            </a:extLst>
          </p:cNvPr>
          <p:cNvSpPr txBox="1"/>
          <p:nvPr/>
        </p:nvSpPr>
        <p:spPr>
          <a:xfrm>
            <a:off x="5606994" y="3198167"/>
            <a:ext cx="978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471044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F8F58E7-84C3-2C55-BE03-7CDB985DAD08}"/>
              </a:ext>
            </a:extLst>
          </p:cNvPr>
          <p:cNvSpPr txBox="1"/>
          <p:nvPr/>
        </p:nvSpPr>
        <p:spPr>
          <a:xfrm>
            <a:off x="363416" y="328246"/>
            <a:ext cx="4911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Odvození momentu setrvačnosti čtvercové desky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54FD7DB-07AD-D378-7A50-7CAC28028DED}"/>
                  </a:ext>
                </a:extLst>
              </p:cNvPr>
              <p:cNvSpPr txBox="1"/>
              <p:nvPr/>
            </p:nvSpPr>
            <p:spPr>
              <a:xfrm>
                <a:off x="363417" y="697578"/>
                <a:ext cx="7889629" cy="38885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:r>
                  <a:rPr lang="cs-CZ" sz="1600" b="0" i="0" u="none" strike="noStrike" baseline="0" dirty="0">
                    <a:latin typeface="LMRoman12-Regular"/>
                  </a:rPr>
                  <a:t>Odvodíme moment setrvačnosti čtvercové desky o hmotnosti </a:t>
                </a:r>
                <a:r>
                  <a:rPr lang="cs-CZ" sz="1600" b="0" i="1" u="none" strike="noStrike" baseline="0" dirty="0">
                    <a:latin typeface="LMRoman12-Italic"/>
                  </a:rPr>
                  <a:t>m </a:t>
                </a:r>
                <a:r>
                  <a:rPr lang="cs-CZ" sz="1600" b="0" i="0" u="none" strike="noStrike" baseline="0" dirty="0">
                    <a:latin typeface="LMRoman12-Regular"/>
                  </a:rPr>
                  <a:t>a s délkou hrany </a:t>
                </a:r>
                <a:r>
                  <a:rPr lang="cs-CZ" sz="1600" b="0" i="1" u="none" strike="noStrike" baseline="0" dirty="0">
                    <a:latin typeface="LMRoman12-Italic"/>
                  </a:rPr>
                  <a:t>a</a:t>
                </a:r>
              </a:p>
              <a:p>
                <a:pPr algn="l"/>
                <a:r>
                  <a:rPr lang="cs-CZ" sz="1600" b="0" i="0" u="none" strike="noStrike" baseline="0" dirty="0">
                    <a:latin typeface="LMRoman12-Regular"/>
                  </a:rPr>
                  <a:t>vzhledem k ose kolmé k desce a procházející těžištěm desky. Moment setrvačnosti čtvercové desky pak bude mít tvar</a:t>
                </a:r>
              </a:p>
              <a:p>
                <a:pPr algn="l"/>
                <a:endParaRPr lang="cs-CZ" sz="1600" b="0" i="0" u="none" strike="noStrike" baseline="0" dirty="0">
                  <a:latin typeface="LMRoman12-Regular"/>
                </a:endParaRPr>
              </a:p>
              <a:p>
                <a:pPr algn="ctr"/>
                <a:r>
                  <a:rPr lang="cs-CZ" sz="1600" b="0" i="0" u="none" strike="noStrike" baseline="0" dirty="0">
                    <a:latin typeface="LMRoman12-Regular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b="0" i="1" u="none" strike="noStrike" baseline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u="none" strike="noStrike" baseline="0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sz="1600" b="0" i="1" u="none" strike="noStrike" baseline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sz="1600" b="0" i="1" u="none" strike="noStrike" baseline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600" b="0" i="1" u="none" strike="noStrike" baseline="0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sz="1600" b="0" i="1" u="none" strike="noStrike" baseline="0" smtClean="0">
                        <a:latin typeface="Cambria Math" panose="02040503050406030204" pitchFamily="18" charset="0"/>
                      </a:rPr>
                      <m:t> ∙</m:t>
                    </m:r>
                    <m:r>
                      <a:rPr lang="cs-CZ" sz="1600" b="0" i="1" u="none" strike="noStrike" baseline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cs-CZ" sz="1600" b="0" i="1" u="none" strike="noStrike" baseline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∙ </m:t>
                    </m:r>
                    <m:sSup>
                      <m:sSupPr>
                        <m:ctrlPr>
                          <a:rPr lang="cs-CZ" sz="1600" b="0" i="1" u="none" strike="noStrike" baseline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600" b="0" i="1" u="none" strike="noStrike" baseline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cs-CZ" sz="1600" b="0" i="1" u="none" strike="noStrike" baseline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sz="1600" b="0" i="0" u="none" strike="noStrike" baseline="0" dirty="0">
                  <a:latin typeface="LMRoman10-Regular"/>
                </a:endParaRPr>
              </a:p>
              <a:p>
                <a:pPr algn="l"/>
                <a:endParaRPr lang="cs-CZ" sz="1600" b="0" i="0" u="none" strike="noStrike" baseline="0" dirty="0">
                  <a:latin typeface="LMRoman10-Regular"/>
                </a:endParaRPr>
              </a:p>
              <a:p>
                <a:pPr algn="l"/>
                <a:r>
                  <a:rPr lang="cs-CZ" sz="1600" b="0" i="0" u="none" strike="noStrike" baseline="0" dirty="0">
                    <a:latin typeface="LMRoman12-Regular"/>
                  </a:rPr>
                  <a:t>kde </a:t>
                </a:r>
                <a14:m>
                  <m:oMath xmlns:m="http://schemas.openxmlformats.org/officeDocument/2006/math">
                    <m:r>
                      <a:rPr lang="cs-CZ" sz="1600" b="0" i="1" u="none" strike="noStrike" baseline="0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sz="1600" b="0" i="1" u="none" strike="noStrike" baseline="0" dirty="0">
                    <a:latin typeface="LMRoman12-Italic"/>
                  </a:rPr>
                  <a:t> </a:t>
                </a:r>
                <a:r>
                  <a:rPr lang="cs-CZ" sz="1600" b="0" i="0" u="none" strike="noStrike" baseline="0" dirty="0">
                    <a:latin typeface="LMRoman12-Regular"/>
                  </a:rPr>
                  <a:t>je hledaný číselný koeficient. Desku rozdělíme na 4 shodné čtvercové desky,</a:t>
                </a:r>
              </a:p>
              <a:p>
                <a:pPr algn="l"/>
                <a:r>
                  <a:rPr lang="cs-CZ" sz="1600" b="0" i="0" u="none" strike="noStrike" baseline="0" dirty="0">
                    <a:latin typeface="LMRoman12-Regular"/>
                  </a:rPr>
                  <a:t>každá má hmotnost </a:t>
                </a:r>
                <a:r>
                  <a:rPr lang="cs-CZ" sz="1600" b="0" i="1" u="none" strike="noStrike" baseline="0" dirty="0">
                    <a:latin typeface="LMRoman12-Italic"/>
                  </a:rPr>
                  <a:t>m</a:t>
                </a:r>
                <a:r>
                  <a:rPr lang="cs-CZ" sz="1600" b="0" i="0" u="none" strike="noStrike" baseline="0" dirty="0">
                    <a:latin typeface="LMRoman12-Regular"/>
                  </a:rPr>
                  <a:t>/4 a hranu délky </a:t>
                </a:r>
                <a:r>
                  <a:rPr lang="cs-CZ" sz="1600" b="0" i="1" u="none" strike="noStrike" baseline="0" dirty="0">
                    <a:latin typeface="LMRoman12-Italic"/>
                  </a:rPr>
                  <a:t>a</a:t>
                </a:r>
                <a:r>
                  <a:rPr lang="cs-CZ" sz="1600" b="0" i="0" u="none" strike="noStrike" baseline="0" dirty="0">
                    <a:latin typeface="LMRoman12-Regular"/>
                  </a:rPr>
                  <a:t>/2. </a:t>
                </a:r>
                <a:r>
                  <a:rPr lang="fr-FR" sz="1600" b="0" i="0" u="none" strike="noStrike" baseline="0" dirty="0">
                    <a:latin typeface="LMRoman12-Regular"/>
                  </a:rPr>
                  <a:t>Pak moment setrva</a:t>
                </a:r>
                <a:r>
                  <a:rPr lang="cs-CZ" sz="1600" dirty="0">
                    <a:latin typeface="LMRoman12-Regular"/>
                  </a:rPr>
                  <a:t>č</a:t>
                </a:r>
                <a:r>
                  <a:rPr lang="fr-FR" sz="1600" b="0" i="0" u="none" strike="noStrike" baseline="0" dirty="0">
                    <a:latin typeface="LMRoman12-Regular"/>
                  </a:rPr>
                  <a:t>nosti desky je sou</a:t>
                </a:r>
                <a:r>
                  <a:rPr lang="cs-CZ" sz="1600" b="0" i="0" u="none" strike="noStrike" baseline="0" dirty="0">
                    <a:latin typeface="LMRoman12-Regular"/>
                  </a:rPr>
                  <a:t>č</a:t>
                </a:r>
                <a:r>
                  <a:rPr lang="fr-FR" sz="1600" b="0" i="0" u="none" strike="noStrike" baseline="0" dirty="0">
                    <a:latin typeface="LMRoman12-Regular"/>
                  </a:rPr>
                  <a:t>tem</a:t>
                </a:r>
                <a:r>
                  <a:rPr lang="cs-CZ" sz="1600" b="0" i="0" u="none" strike="noStrike" baseline="0" dirty="0">
                    <a:latin typeface="LMRoman12-Regular"/>
                  </a:rPr>
                  <a:t> momentu setrvačnosti dílčích desek vzhledem </a:t>
                </a:r>
                <a:r>
                  <a:rPr lang="pt-BR" sz="1600" b="0" i="0" u="none" strike="noStrike" baseline="0" dirty="0">
                    <a:latin typeface="LMRoman12-Regular"/>
                  </a:rPr>
                  <a:t>k téže ose </a:t>
                </a:r>
                <a:r>
                  <a:rPr lang="pt-BR" sz="1600" b="0" i="1" u="none" strike="noStrike" baseline="0" dirty="0">
                    <a:latin typeface="LMRoman12-Italic"/>
                  </a:rPr>
                  <a:t>o </a:t>
                </a:r>
                <a:r>
                  <a:rPr lang="pt-BR" sz="1600" b="0" i="0" u="none" strike="noStrike" baseline="0" dirty="0">
                    <a:latin typeface="LMRoman12-Regular"/>
                  </a:rPr>
                  <a:t>otá</a:t>
                </a:r>
                <a:r>
                  <a:rPr lang="cs-CZ" sz="1600" b="0" i="0" u="none" strike="noStrike" baseline="0" dirty="0">
                    <a:latin typeface="LMRoman12-Regular"/>
                  </a:rPr>
                  <a:t>č</a:t>
                </a:r>
                <a:r>
                  <a:rPr lang="pt-BR" sz="1600" b="0" i="0" u="none" strike="noStrike" baseline="0" dirty="0">
                    <a:latin typeface="LMRoman12-Regular"/>
                  </a:rPr>
                  <a:t>ení.</a:t>
                </a:r>
              </a:p>
              <a:p>
                <a:pPr algn="l"/>
                <a:r>
                  <a:rPr lang="cs-CZ" sz="1600" b="0" i="0" u="none" strike="noStrike" baseline="0" dirty="0">
                    <a:latin typeface="LMRoman12-Regular"/>
                  </a:rPr>
                  <a:t>Pro dílčí desky je však osa otáčení </a:t>
                </a:r>
                <a:r>
                  <a:rPr lang="cs-CZ" sz="1600" b="0" i="1" u="none" strike="noStrike" baseline="0" dirty="0">
                    <a:latin typeface="LMRoman12-Italic"/>
                  </a:rPr>
                  <a:t>o </a:t>
                </a:r>
                <a:r>
                  <a:rPr lang="cs-CZ" sz="1600" b="0" i="0" u="none" strike="noStrike" baseline="0" dirty="0">
                    <a:latin typeface="LMRoman12-Regular"/>
                  </a:rPr>
                  <a:t>v jednom ze svých vrcholu, tj. ve vzdálenosti</a:t>
                </a:r>
              </a:p>
              <a:p>
                <a:pPr algn="l"/>
                <a:r>
                  <a:rPr lang="cs-CZ" sz="1600" b="0" i="0" u="none" strike="noStrike" baseline="0" dirty="0">
                    <a:latin typeface="LMRoman12-Regular"/>
                  </a:rPr>
                  <a:t>poloviny své úhlopříčky od svého těžiště, proto užijeme Steinerovu vetu. Pak</a:t>
                </a:r>
              </a:p>
              <a:p>
                <a:pPr algn="l"/>
                <a:r>
                  <a:rPr lang="cs-CZ" sz="1600" b="0" i="0" u="none" strike="noStrike" baseline="0" dirty="0">
                    <a:latin typeface="LMRoman12-Regular"/>
                  </a:rPr>
                  <a:t>platí rovnice</a:t>
                </a:r>
              </a:p>
              <a:p>
                <a:pPr algn="l"/>
                <a:endParaRPr lang="cs-CZ" sz="800" dirty="0">
                  <a:latin typeface="LMRoman12-Regular"/>
                </a:endParaRPr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=4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𝑎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ad>
                                        <m:radPr>
                                          <m:degHide m:val="on"/>
                                          <m:ctrlPr>
                                            <a:rPr lang="cs-CZ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radPr>
                                        <m:deg/>
                                        <m:e>
                                          <m:r>
                                            <a:rPr lang="cs-CZ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e>
                                      </m:rad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4</m:t>
                                      </m:r>
                                    </m:den>
                                  </m:f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∙</m:t>
                                  </m:r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54FD7DB-07AD-D378-7A50-7CAC28028D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417" y="697578"/>
                <a:ext cx="7889629" cy="3888500"/>
              </a:xfrm>
              <a:prstGeom prst="rect">
                <a:avLst/>
              </a:prstGeom>
              <a:blipFill>
                <a:blip r:embed="rId2"/>
                <a:stretch>
                  <a:fillRect l="-464" t="-4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93B495BA-7BE3-7F03-4FE6-A359A3A7B181}"/>
                  </a:ext>
                </a:extLst>
              </p:cNvPr>
              <p:cNvSpPr txBox="1"/>
              <p:nvPr/>
            </p:nvSpPr>
            <p:spPr>
              <a:xfrm>
                <a:off x="2123907" y="4714094"/>
                <a:ext cx="7889629" cy="1682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Z rovnice plyne                                       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endParaRPr lang="cs-CZ" sz="1600" dirty="0"/>
              </a:p>
              <a:p>
                <a:endParaRPr lang="cs-CZ" sz="1600" dirty="0"/>
              </a:p>
              <a:p>
                <a:r>
                  <a:rPr lang="cs-CZ" sz="1600" dirty="0"/>
                  <a:t>tedy moment setrvačnosti čtvercové desky je</a:t>
                </a:r>
              </a:p>
              <a:p>
                <a:endParaRPr lang="cs-CZ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𝐽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93B495BA-7BE3-7F03-4FE6-A359A3A7B1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907" y="4714094"/>
                <a:ext cx="7889629" cy="1682705"/>
              </a:xfrm>
              <a:prstGeom prst="rect">
                <a:avLst/>
              </a:prstGeom>
              <a:blipFill>
                <a:blip r:embed="rId3"/>
                <a:stretch>
                  <a:fillRect l="-3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Obrázek 6">
            <a:extLst>
              <a:ext uri="{FF2B5EF4-FFF2-40B4-BE49-F238E27FC236}">
                <a16:creationId xmlns:a16="http://schemas.microsoft.com/office/drawing/2014/main" id="{E8A31825-E392-6F1E-C592-8355383D55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8490" y="1415588"/>
            <a:ext cx="3630093" cy="3812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799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5FAA1E52-21D5-A17C-5451-931C3007177F}"/>
                  </a:ext>
                </a:extLst>
              </p:cNvPr>
              <p:cNvSpPr txBox="1"/>
              <p:nvPr/>
            </p:nvSpPr>
            <p:spPr>
              <a:xfrm>
                <a:off x="457200" y="246184"/>
                <a:ext cx="1127760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Jakou hodnotu má moment setrvačnosti čtvercové desky o straně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=0,5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a hmotnosti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, otáčející se kolem osy procházející těžištěm desky úhlovou rychlostí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rad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Jakou hodnotu má její kinetická energie?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=12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rad</m:t>
                          </m:r>
                          <m: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𝐽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5FAA1E52-21D5-A17C-5451-931C300717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246184"/>
                <a:ext cx="11277600" cy="1323439"/>
              </a:xfrm>
              <a:prstGeom prst="rect">
                <a:avLst/>
              </a:prstGeom>
              <a:blipFill>
                <a:blip r:embed="rId2"/>
                <a:stretch>
                  <a:fillRect l="-432" t="-2304" b="-32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54B43187-AD75-D1B7-F1CA-83A78F9C3474}"/>
              </a:ext>
            </a:extLst>
          </p:cNvPr>
          <p:cNvCxnSpPr/>
          <p:nvPr/>
        </p:nvCxnSpPr>
        <p:spPr>
          <a:xfrm>
            <a:off x="433754" y="1535724"/>
            <a:ext cx="1130104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B46728AA-35B9-4E35-9647-7461E31B3B3A}"/>
                  </a:ext>
                </a:extLst>
              </p:cNvPr>
              <p:cNvSpPr txBox="1"/>
              <p:nvPr/>
            </p:nvSpPr>
            <p:spPr>
              <a:xfrm>
                <a:off x="457200" y="1972235"/>
                <a:ext cx="11301046" cy="15770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Výpočet momentu setrvačnosti: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𝐽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po dosazení zadaných hodnot: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∙12∙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0,5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B46728AA-35B9-4E35-9647-7461E31B3B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1972235"/>
                <a:ext cx="11301046" cy="1577098"/>
              </a:xfrm>
              <a:prstGeom prst="rect">
                <a:avLst/>
              </a:prstGeom>
              <a:blipFill>
                <a:blip r:embed="rId3"/>
                <a:stretch>
                  <a:fillRect l="-431" t="-23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0B420B59-E4F7-4389-B108-15828DA55AC0}"/>
                  </a:ext>
                </a:extLst>
              </p:cNvPr>
              <p:cNvSpPr txBox="1"/>
              <p:nvPr/>
            </p:nvSpPr>
            <p:spPr>
              <a:xfrm>
                <a:off x="457200" y="4016188"/>
                <a:ext cx="10972800" cy="17073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kinetické energie rotující desky: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𝐽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po dosazení zadaných a vypočtených hodnot: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∙0,5∙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=9,86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0B420B59-E4F7-4389-B108-15828DA55A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4016188"/>
                <a:ext cx="10972800" cy="1707390"/>
              </a:xfrm>
              <a:prstGeom prst="rect">
                <a:avLst/>
              </a:prstGeom>
              <a:blipFill>
                <a:blip r:embed="rId4"/>
                <a:stretch>
                  <a:fillRect l="-444" t="-21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6723292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</TotalTime>
  <Words>481</Words>
  <Application>Microsoft Office PowerPoint</Application>
  <PresentationFormat>Širokoúhlá obrazovka</PresentationFormat>
  <Paragraphs>107</Paragraphs>
  <Slides>10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20" baseType="lpstr">
      <vt:lpstr>Arial</vt:lpstr>
      <vt:lpstr>Calibri</vt:lpstr>
      <vt:lpstr>Calibri Light</vt:lpstr>
      <vt:lpstr>Cambria Math</vt:lpstr>
      <vt:lpstr>LMRoman10-Regular</vt:lpstr>
      <vt:lpstr>LMRoman12-Italic</vt:lpstr>
      <vt:lpstr>LMRoman12-Regular</vt:lpstr>
      <vt:lpstr>Symbol</vt:lpstr>
      <vt:lpstr>Motiv Office</vt:lpstr>
      <vt:lpstr>Rovnice</vt:lpstr>
      <vt:lpstr>Mechanika tuhého tělesa Fyz 66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Mechanika tuhého tělesa (Lyc67)</dc:title>
  <dc:creator>Karel Sixl</dc:creator>
  <cp:lastModifiedBy>Karel Sixl</cp:lastModifiedBy>
  <cp:revision>42</cp:revision>
  <dcterms:created xsi:type="dcterms:W3CDTF">2024-08-03T09:34:35Z</dcterms:created>
  <dcterms:modified xsi:type="dcterms:W3CDTF">2026-03-17T10:26:32Z</dcterms:modified>
</cp:coreProperties>
</file>