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0" r:id="rId2"/>
    <p:sldId id="273" r:id="rId3"/>
    <p:sldId id="271" r:id="rId4"/>
    <p:sldId id="272" r:id="rId5"/>
    <p:sldId id="274" r:id="rId6"/>
    <p:sldId id="275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8/28/2024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První pomoc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13774" y="4981903"/>
            <a:ext cx="10363826" cy="809296"/>
          </a:xfrm>
        </p:spPr>
        <p:txBody>
          <a:bodyPr/>
          <a:lstStyle/>
          <a:p>
            <a:pPr marL="0" indent="0" algn="r">
              <a:buNone/>
            </a:pPr>
            <a:r>
              <a:rPr lang="cs-CZ" dirty="0" smtClean="0"/>
              <a:t>Mgr. Silvie Novotná Šmuclerová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3391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ú</a:t>
            </a:r>
            <a:r>
              <a:rPr lang="cs-CZ" dirty="0" smtClean="0"/>
              <a:t>vod do První pomoci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altLang="cs-CZ" dirty="0"/>
              <a:t>Význam a cíle první pomoci</a:t>
            </a:r>
          </a:p>
          <a:p>
            <a:r>
              <a:rPr lang="cs-CZ" altLang="cs-CZ" dirty="0"/>
              <a:t>Integrovaný záchranný systém IZS</a:t>
            </a:r>
          </a:p>
          <a:p>
            <a:pPr lvl="1"/>
            <a:r>
              <a:rPr lang="cs-CZ" altLang="cs-CZ" dirty="0"/>
              <a:t>Komunikace s operačním střediskem</a:t>
            </a:r>
          </a:p>
          <a:p>
            <a:r>
              <a:rPr lang="cs-CZ" altLang="cs-CZ" dirty="0"/>
              <a:t>Typy první pomoci – návaznost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6708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úvod do první pomoci - cíle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altLang="cs-CZ" b="1" dirty="0"/>
              <a:t>Vyjmenovat</a:t>
            </a:r>
            <a:r>
              <a:rPr lang="cs-CZ" altLang="cs-CZ" dirty="0"/>
              <a:t> základní </a:t>
            </a:r>
            <a:r>
              <a:rPr lang="cs-CZ" altLang="cs-CZ" b="1" dirty="0"/>
              <a:t>úkoly p</a:t>
            </a:r>
            <a:r>
              <a:rPr lang="cs-CZ" altLang="cs-CZ" dirty="0"/>
              <a:t>rvní </a:t>
            </a:r>
            <a:r>
              <a:rPr lang="cs-CZ" altLang="cs-CZ" b="1" dirty="0"/>
              <a:t>p</a:t>
            </a:r>
            <a:r>
              <a:rPr lang="cs-CZ" altLang="cs-CZ" dirty="0"/>
              <a:t>omoci</a:t>
            </a:r>
          </a:p>
          <a:p>
            <a:r>
              <a:rPr lang="cs-CZ" altLang="cs-CZ" b="1" dirty="0"/>
              <a:t>Vyjádřit</a:t>
            </a:r>
            <a:r>
              <a:rPr lang="cs-CZ" altLang="cs-CZ" dirty="0"/>
              <a:t> svými slovy </a:t>
            </a:r>
            <a:r>
              <a:rPr lang="cs-CZ" altLang="cs-CZ" b="1" dirty="0"/>
              <a:t>vlastnosti</a:t>
            </a:r>
            <a:r>
              <a:rPr lang="cs-CZ" altLang="cs-CZ" dirty="0"/>
              <a:t> pravidla  poskytování pomoci</a:t>
            </a:r>
          </a:p>
          <a:p>
            <a:r>
              <a:rPr lang="cs-CZ" altLang="cs-CZ" b="1" dirty="0"/>
              <a:t>Vysvětlit význam</a:t>
            </a:r>
            <a:r>
              <a:rPr lang="cs-CZ" altLang="cs-CZ" dirty="0"/>
              <a:t> </a:t>
            </a:r>
            <a:r>
              <a:rPr lang="cs-CZ" altLang="cs-CZ" b="1" dirty="0"/>
              <a:t>p</a:t>
            </a:r>
            <a:r>
              <a:rPr lang="cs-CZ" altLang="cs-CZ" dirty="0"/>
              <a:t>rvní </a:t>
            </a:r>
            <a:r>
              <a:rPr lang="cs-CZ" altLang="cs-CZ" b="1" dirty="0"/>
              <a:t>p</a:t>
            </a:r>
            <a:r>
              <a:rPr lang="cs-CZ" altLang="cs-CZ" dirty="0"/>
              <a:t>omoci, priority</a:t>
            </a:r>
          </a:p>
          <a:p>
            <a:r>
              <a:rPr lang="cs-CZ" altLang="cs-CZ" b="1" dirty="0"/>
              <a:t>Demonstrovat</a:t>
            </a:r>
            <a:r>
              <a:rPr lang="cs-CZ" altLang="cs-CZ" dirty="0"/>
              <a:t> obsah tísňového </a:t>
            </a:r>
            <a:r>
              <a:rPr lang="cs-CZ" altLang="cs-CZ" b="1" dirty="0"/>
              <a:t>volání</a:t>
            </a:r>
            <a:r>
              <a:rPr lang="cs-CZ" altLang="cs-CZ" dirty="0"/>
              <a:t> – 155</a:t>
            </a:r>
          </a:p>
          <a:p>
            <a:r>
              <a:rPr lang="cs-CZ" altLang="cs-CZ" b="1" dirty="0"/>
              <a:t>Orientovat</a:t>
            </a:r>
            <a:r>
              <a:rPr lang="cs-CZ" altLang="cs-CZ" dirty="0"/>
              <a:t> </a:t>
            </a:r>
            <a:r>
              <a:rPr lang="cs-CZ" altLang="cs-CZ" b="1" dirty="0"/>
              <a:t>se</a:t>
            </a:r>
            <a:r>
              <a:rPr lang="cs-CZ" altLang="cs-CZ" dirty="0"/>
              <a:t> v jednotlivých typech PP</a:t>
            </a:r>
            <a:r>
              <a:rPr lang="cs-CZ" altLang="cs-CZ" dirty="0" smtClean="0"/>
              <a:t>, uvědomit </a:t>
            </a:r>
            <a:r>
              <a:rPr lang="cs-CZ" altLang="cs-CZ" dirty="0"/>
              <a:t>si návaznost</a:t>
            </a:r>
          </a:p>
          <a:p>
            <a:r>
              <a:rPr lang="cs-CZ" altLang="cs-CZ" b="1" dirty="0"/>
              <a:t>Vyjmenovat</a:t>
            </a:r>
            <a:r>
              <a:rPr lang="cs-CZ" altLang="cs-CZ" dirty="0"/>
              <a:t> složky </a:t>
            </a:r>
            <a:r>
              <a:rPr lang="cs-CZ" altLang="cs-CZ" b="1" dirty="0"/>
              <a:t>IZS</a:t>
            </a:r>
            <a:r>
              <a:rPr lang="cs-CZ" altLang="cs-CZ" dirty="0" smtClean="0"/>
              <a:t>, způsoby </a:t>
            </a:r>
            <a:r>
              <a:rPr lang="cs-CZ" altLang="cs-CZ" dirty="0"/>
              <a:t>aktivace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7218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první pomoc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r>
              <a:rPr lang="cs-CZ" altLang="cs-CZ" sz="2800" dirty="0"/>
              <a:t>Péče poskytnutá postiženému před příjezdem Zdravotnické záchranné služby nebo jiného kvalifikovaného odborníka</a:t>
            </a:r>
          </a:p>
          <a:p>
            <a:pPr>
              <a:buNone/>
            </a:pPr>
            <a:endParaRPr lang="cs-CZ" altLang="cs-CZ" sz="2800" dirty="0"/>
          </a:p>
          <a:p>
            <a:r>
              <a:rPr lang="cs-CZ" altLang="cs-CZ" dirty="0"/>
              <a:t>CÍLE PP:</a:t>
            </a:r>
          </a:p>
          <a:p>
            <a:pPr lvl="1"/>
            <a:r>
              <a:rPr lang="cs-CZ" altLang="cs-CZ" dirty="0"/>
              <a:t>Zachránit život</a:t>
            </a:r>
          </a:p>
          <a:p>
            <a:pPr lvl="1"/>
            <a:r>
              <a:rPr lang="cs-CZ" altLang="cs-CZ" dirty="0"/>
              <a:t>Zabránit zhoršení zdravotního stavu</a:t>
            </a:r>
          </a:p>
          <a:p>
            <a:pPr lvl="1"/>
            <a:r>
              <a:rPr lang="cs-CZ" altLang="cs-CZ" dirty="0"/>
              <a:t>Urychlit proces uzdravení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051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Priority při poskytování první pomoci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altLang="cs-CZ" dirty="0"/>
              <a:t>Bezpečnost – vyproštění</a:t>
            </a:r>
          </a:p>
          <a:p>
            <a:r>
              <a:rPr lang="cs-CZ" altLang="cs-CZ" dirty="0"/>
              <a:t>Zástava tepenného krvácení</a:t>
            </a:r>
          </a:p>
          <a:p>
            <a:r>
              <a:rPr lang="cs-CZ" altLang="cs-CZ" dirty="0"/>
              <a:t>155</a:t>
            </a:r>
          </a:p>
          <a:p>
            <a:r>
              <a:rPr lang="cs-CZ" altLang="cs-CZ" dirty="0"/>
              <a:t>Zabezpečení životních funkcí ( ACB )</a:t>
            </a:r>
          </a:p>
          <a:p>
            <a:pPr lvl="1"/>
            <a:r>
              <a:rPr lang="cs-CZ" altLang="cs-CZ" dirty="0"/>
              <a:t>Průchodné dýchací cesty A</a:t>
            </a:r>
          </a:p>
          <a:p>
            <a:pPr lvl="1"/>
            <a:r>
              <a:rPr lang="cs-CZ" altLang="cs-CZ" dirty="0"/>
              <a:t>Obnova a udržení krevního oběhu C</a:t>
            </a:r>
          </a:p>
          <a:p>
            <a:pPr lvl="1"/>
            <a:r>
              <a:rPr lang="cs-CZ" altLang="cs-CZ" dirty="0"/>
              <a:t>Obnova a udržení dýchání B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82373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pravidla při poskytování pp – chování zachránce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altLang="cs-CZ" dirty="0"/>
              <a:t>Cíleně, účinně, rozhodně</a:t>
            </a:r>
          </a:p>
          <a:p>
            <a:r>
              <a:rPr lang="cs-CZ" altLang="cs-CZ" dirty="0"/>
              <a:t>Bezpečně pro sebe i raněného</a:t>
            </a:r>
          </a:p>
          <a:p>
            <a:r>
              <a:rPr lang="cs-CZ" altLang="cs-CZ" dirty="0"/>
              <a:t>Nejprve ošetřit nejvážněji raněné</a:t>
            </a:r>
          </a:p>
          <a:p>
            <a:r>
              <a:rPr lang="cs-CZ" altLang="cs-CZ" dirty="0"/>
              <a:t>Uklidnit duševně i tělesně</a:t>
            </a:r>
          </a:p>
          <a:p>
            <a:r>
              <a:rPr lang="cs-CZ" altLang="cs-CZ" dirty="0"/>
              <a:t>Zajistit teplo</a:t>
            </a:r>
          </a:p>
          <a:p>
            <a:r>
              <a:rPr lang="cs-CZ" altLang="cs-CZ" dirty="0"/>
              <a:t>Povinně ze zákona </a:t>
            </a:r>
          </a:p>
          <a:p>
            <a:pPr lvl="1"/>
            <a:r>
              <a:rPr lang="cs-CZ" altLang="cs-CZ" sz="2000" dirty="0"/>
              <a:t>( Trestní zákon 140/1991 Sb.,1.1.1962 – neposkytnutí pomoci )</a:t>
            </a:r>
          </a:p>
          <a:p>
            <a:pPr lvl="2"/>
            <a:r>
              <a:rPr lang="cs-CZ" altLang="cs-CZ" sz="1800" dirty="0"/>
              <a:t>Paragraf 207, 208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7629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IZS – jeho složky, kompetence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Co </a:t>
            </a:r>
            <a:r>
              <a:rPr lang="cs-CZ" dirty="0"/>
              <a:t>nejvíce a nejrychleji </a:t>
            </a:r>
            <a:r>
              <a:rPr lang="cs-CZ" dirty="0" smtClean="0"/>
              <a:t>minimalizovat </a:t>
            </a:r>
            <a:r>
              <a:rPr lang="cs-CZ" dirty="0"/>
              <a:t>škody na zdraví nebo životě a škody na majetku </a:t>
            </a:r>
            <a:endParaRPr lang="cs-CZ" dirty="0" smtClean="0"/>
          </a:p>
          <a:p>
            <a:r>
              <a:rPr lang="cs-CZ" dirty="0" smtClean="0"/>
              <a:t>Zajišťuje </a:t>
            </a:r>
            <a:r>
              <a:rPr lang="cs-CZ" dirty="0"/>
              <a:t>spolupráci mezi záchrannými složkami </a:t>
            </a:r>
          </a:p>
        </p:txBody>
      </p:sp>
    </p:spTree>
    <p:extLst>
      <p:ext uri="{BB962C8B-B14F-4D97-AF65-F5344CB8AC3E}">
        <p14:creationId xmlns:p14="http://schemas.microsoft.com/office/powerpoint/2010/main" val="1155724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6387" y="618518"/>
            <a:ext cx="10631840" cy="658490"/>
          </a:xfrm>
        </p:spPr>
        <p:txBody>
          <a:bodyPr/>
          <a:lstStyle/>
          <a:p>
            <a:r>
              <a:rPr lang="cs-CZ" dirty="0" smtClean="0"/>
              <a:t>IZS - SLOŽKY</a:t>
            </a:r>
            <a:endParaRPr lang="cs-CZ" dirty="0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6290" y="1860331"/>
            <a:ext cx="10452538" cy="4540469"/>
          </a:xfrm>
        </p:spPr>
      </p:pic>
    </p:spTree>
    <p:extLst>
      <p:ext uri="{BB962C8B-B14F-4D97-AF65-F5344CB8AC3E}">
        <p14:creationId xmlns:p14="http://schemas.microsoft.com/office/powerpoint/2010/main" val="3224574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155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>
              <a:spcBef>
                <a:spcPct val="0"/>
              </a:spcBef>
              <a:buClrTx/>
              <a:buNone/>
            </a:pPr>
            <a:r>
              <a:rPr lang="cs-CZ" altLang="cs-CZ" b="1" dirty="0"/>
              <a:t>Vždy, došlo-li k náhle poruše zdraví</a:t>
            </a:r>
            <a:r>
              <a:rPr lang="cs-CZ" altLang="cs-CZ" dirty="0"/>
              <a:t>, úrazu nebo nehodě se zdravotnickými následky</a:t>
            </a:r>
            <a:r>
              <a:rPr lang="cs-CZ" altLang="cs-CZ" sz="1800" dirty="0"/>
              <a:t>. </a:t>
            </a:r>
            <a:br>
              <a:rPr lang="cs-CZ" altLang="cs-CZ" sz="1800" dirty="0"/>
            </a:br>
            <a:endParaRPr lang="cs-CZ" altLang="cs-CZ" sz="1800" dirty="0"/>
          </a:p>
          <a:p>
            <a:pPr>
              <a:spcBef>
                <a:spcPct val="0"/>
              </a:spcBef>
              <a:buClrTx/>
              <a:buFontTx/>
              <a:buChar char="•"/>
            </a:pPr>
            <a:r>
              <a:rPr lang="cs-CZ" altLang="cs-CZ" dirty="0"/>
              <a:t>           neobvyklé tlaky či bolest na prsou</a:t>
            </a:r>
          </a:p>
          <a:p>
            <a:pPr>
              <a:spcBef>
                <a:spcPct val="0"/>
              </a:spcBef>
              <a:buClrTx/>
              <a:buFontTx/>
              <a:buChar char="•"/>
            </a:pPr>
            <a:r>
              <a:rPr lang="cs-CZ" altLang="cs-CZ" dirty="0"/>
              <a:t>           potíže s dechem, dušnost</a:t>
            </a:r>
          </a:p>
          <a:p>
            <a:pPr>
              <a:spcBef>
                <a:spcPct val="0"/>
              </a:spcBef>
              <a:buClrTx/>
              <a:buFontTx/>
              <a:buChar char="•"/>
            </a:pPr>
            <a:r>
              <a:rPr lang="cs-CZ" altLang="cs-CZ" dirty="0"/>
              <a:t>           porucha vědomí, bezvědomí, křeče</a:t>
            </a:r>
          </a:p>
          <a:p>
            <a:pPr>
              <a:spcBef>
                <a:spcPct val="0"/>
              </a:spcBef>
              <a:buClrTx/>
              <a:buFontTx/>
              <a:buChar char="•"/>
            </a:pPr>
            <a:r>
              <a:rPr lang="cs-CZ" altLang="cs-CZ" dirty="0"/>
              <a:t>           vážnější úraz</a:t>
            </a:r>
          </a:p>
          <a:p>
            <a:pPr>
              <a:spcBef>
                <a:spcPct val="0"/>
              </a:spcBef>
              <a:buClrTx/>
              <a:buFontTx/>
              <a:buChar char="•"/>
            </a:pPr>
            <a:r>
              <a:rPr lang="cs-CZ" altLang="cs-CZ" dirty="0"/>
              <a:t>           otrava léky či chemikáliemi</a:t>
            </a:r>
          </a:p>
          <a:p>
            <a:pPr>
              <a:spcBef>
                <a:spcPct val="0"/>
              </a:spcBef>
              <a:buClrTx/>
              <a:buFontTx/>
              <a:buChar char="•"/>
            </a:pPr>
            <a:r>
              <a:rPr lang="cs-CZ" altLang="cs-CZ" dirty="0"/>
              <a:t>           a další vážné stavy</a:t>
            </a: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663043" y="233492"/>
            <a:ext cx="2987675" cy="2133600"/>
          </a:xfrm>
          <a:noFill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93572" y="233492"/>
            <a:ext cx="4319751" cy="2133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273301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068393"/>
          </a:xfrm>
        </p:spPr>
        <p:txBody>
          <a:bodyPr/>
          <a:lstStyle/>
          <a:p>
            <a:pPr algn="l"/>
            <a:r>
              <a:rPr lang="cs-CZ" dirty="0" smtClean="0"/>
              <a:t>150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13774" y="1686910"/>
            <a:ext cx="10363826" cy="4104289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  <a:buClrTx/>
              <a:buNone/>
            </a:pPr>
            <a:r>
              <a:rPr lang="cs-CZ" altLang="cs-CZ" b="1" dirty="0"/>
              <a:t>oznámení požárů, živelních pohrom, havárií a nehod </a:t>
            </a:r>
          </a:p>
          <a:p>
            <a:pPr>
              <a:spcBef>
                <a:spcPct val="0"/>
              </a:spcBef>
              <a:buClrTx/>
              <a:buFontTx/>
              <a:buChar char="•"/>
            </a:pPr>
            <a:r>
              <a:rPr lang="cs-CZ" altLang="cs-CZ" b="1" dirty="0"/>
              <a:t> </a:t>
            </a:r>
            <a:r>
              <a:rPr lang="cs-CZ" altLang="cs-CZ" sz="2400" b="1" dirty="0"/>
              <a:t>všude tam, kde je nutné provádět  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cs-CZ" altLang="cs-CZ" sz="2400" b="1" dirty="0"/>
              <a:t>  záchranné nebo likvidační práce </a:t>
            </a:r>
            <a:br>
              <a:rPr lang="cs-CZ" altLang="cs-CZ" sz="2400" b="1" dirty="0"/>
            </a:br>
            <a:r>
              <a:rPr lang="cs-CZ" altLang="cs-CZ" b="1" dirty="0"/>
              <a:t> </a:t>
            </a:r>
            <a:r>
              <a:rPr lang="cs-CZ" altLang="cs-CZ" i="1" dirty="0"/>
              <a:t>( hašení, vyprošťování, nebezpečné látky    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cs-CZ" altLang="cs-CZ" i="1" dirty="0"/>
              <a:t>   apod.)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cs-CZ" altLang="cs-CZ" i="1" dirty="0"/>
              <a:t>	Technická první pomoc</a:t>
            </a:r>
            <a:endParaRPr lang="cs-CZ" altLang="cs-CZ" dirty="0"/>
          </a:p>
          <a:p>
            <a:pPr>
              <a:spcBef>
                <a:spcPct val="0"/>
              </a:spcBef>
              <a:buClrTx/>
              <a:buFontTx/>
              <a:buChar char="•"/>
            </a:pPr>
            <a:r>
              <a:rPr lang="cs-CZ" altLang="cs-CZ" dirty="0"/>
              <a:t>  Číslo </a:t>
            </a:r>
            <a:r>
              <a:rPr lang="cs-CZ" altLang="cs-CZ" b="1" dirty="0"/>
              <a:t>tísňového volání 150</a:t>
            </a:r>
            <a:r>
              <a:rPr lang="cs-CZ" altLang="cs-CZ" dirty="0"/>
              <a:t> je odbavováno  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cs-CZ" altLang="cs-CZ" dirty="0"/>
              <a:t>   na operačním středisku Hasičského  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cs-CZ" altLang="cs-CZ" dirty="0"/>
              <a:t>   záchranného sboru ČR ( HZS ČR)   </a:t>
            </a:r>
          </a:p>
          <a:p>
            <a:pPr>
              <a:spcBef>
                <a:spcPct val="0"/>
              </a:spcBef>
              <a:buClrTx/>
              <a:buNone/>
            </a:pPr>
            <a:r>
              <a:rPr lang="cs-CZ" altLang="cs-CZ" dirty="0"/>
              <a:t>   </a:t>
            </a:r>
            <a:r>
              <a:rPr lang="cs-CZ" altLang="cs-CZ" b="1" dirty="0"/>
              <a:t>společně s tísňovým číslem 112</a:t>
            </a: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32884" y="0"/>
            <a:ext cx="3212881" cy="19891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723566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158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altLang="cs-CZ" sz="2800" b="1" dirty="0"/>
              <a:t>Při narušení veřejného pořádku a bezpečnosti</a:t>
            </a:r>
          </a:p>
          <a:p>
            <a:r>
              <a:rPr lang="cs-CZ" altLang="cs-CZ" sz="2800" b="1" dirty="0"/>
              <a:t>při vzniku trestných činů </a:t>
            </a:r>
          </a:p>
          <a:p>
            <a:r>
              <a:rPr lang="cs-CZ" altLang="cs-CZ" sz="2800" b="1" dirty="0"/>
              <a:t>při potřebě šetření dopravních nehod nebo usměrňování bezpečnosti a plynulosti silničního provozu</a:t>
            </a:r>
          </a:p>
          <a:p>
            <a:pPr lvl="1"/>
            <a:r>
              <a:rPr lang="cs-CZ" altLang="cs-CZ" sz="2400" dirty="0"/>
              <a:t>Číslo 158 je odbavováno na operačním středisku Policie ČR </a:t>
            </a:r>
          </a:p>
          <a:p>
            <a:endParaRPr lang="cs-CZ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0676" y="377954"/>
            <a:ext cx="2963917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50380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112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13774" y="1749972"/>
            <a:ext cx="10363826" cy="4351283"/>
          </a:xfrm>
        </p:spPr>
        <p:txBody>
          <a:bodyPr>
            <a:normAutofit/>
          </a:bodyPr>
          <a:lstStyle/>
          <a:p>
            <a:r>
              <a:rPr lang="cs-CZ" altLang="cs-CZ" b="1" dirty="0"/>
              <a:t>Jednotné evropské číslo tísňového volání 112</a:t>
            </a:r>
            <a:r>
              <a:rPr lang="cs-CZ" altLang="cs-CZ" dirty="0"/>
              <a:t> </a:t>
            </a:r>
          </a:p>
          <a:p>
            <a:pPr lvl="1"/>
            <a:r>
              <a:rPr lang="cs-CZ" altLang="cs-CZ" dirty="0"/>
              <a:t>univerzální tísňové číslo, které funguje jednotně v celé Evropské unii a postupně je zaváděno i  v ostatních státech</a:t>
            </a:r>
          </a:p>
          <a:p>
            <a:pPr>
              <a:lnSpc>
                <a:spcPct val="80000"/>
              </a:lnSpc>
            </a:pPr>
            <a:r>
              <a:rPr lang="cs-CZ" altLang="cs-CZ" dirty="0"/>
              <a:t>lze volat z mobilních telefonů i z pevných  sítích zdarma kdykoliv se ocitnete v tísňové situaci na toto číslo lze volat </a:t>
            </a:r>
            <a:r>
              <a:rPr lang="cs-CZ" altLang="cs-CZ" sz="2400" b="1" dirty="0"/>
              <a:t>i ze zamknutého mobilního</a:t>
            </a:r>
            <a:r>
              <a:rPr lang="cs-CZ" altLang="cs-CZ" dirty="0"/>
              <a:t> telefonu</a:t>
            </a:r>
          </a:p>
          <a:p>
            <a:pPr>
              <a:lnSpc>
                <a:spcPct val="80000"/>
              </a:lnSpc>
            </a:pPr>
            <a:r>
              <a:rPr lang="cs-CZ" altLang="cs-CZ" dirty="0"/>
              <a:t>umožňuje odbavování tísňových volání v češtině, angličtině, němčině</a:t>
            </a:r>
          </a:p>
          <a:p>
            <a:pPr>
              <a:lnSpc>
                <a:spcPct val="80000"/>
              </a:lnSpc>
            </a:pPr>
            <a:r>
              <a:rPr lang="cs-CZ" altLang="cs-CZ" b="1" dirty="0"/>
              <a:t> POZOR !</a:t>
            </a:r>
          </a:p>
          <a:p>
            <a:pPr lvl="1">
              <a:lnSpc>
                <a:spcPct val="80000"/>
              </a:lnSpc>
            </a:pPr>
            <a:r>
              <a:rPr lang="cs-CZ" altLang="cs-CZ" sz="2000" dirty="0"/>
              <a:t>vždy je identifikováno číslo volajícího, případně IMEI mobilního telefonu</a:t>
            </a:r>
          </a:p>
          <a:p>
            <a:pPr lvl="1">
              <a:lnSpc>
                <a:spcPct val="80000"/>
              </a:lnSpc>
            </a:pPr>
            <a:r>
              <a:rPr lang="cs-CZ" altLang="cs-CZ" sz="2000" dirty="0"/>
              <a:t>vždy jsou předávány údaje o lokalizaci polohy volajícího</a:t>
            </a:r>
          </a:p>
          <a:p>
            <a:pPr lvl="1">
              <a:lnSpc>
                <a:spcPct val="80000"/>
              </a:lnSpc>
            </a:pPr>
            <a:r>
              <a:rPr lang="cs-CZ" altLang="cs-CZ" sz="2000" dirty="0"/>
              <a:t>každé volání je zpětně dohledatelné - o všem existují záznamy</a:t>
            </a:r>
          </a:p>
          <a:p>
            <a:pPr lvl="1"/>
            <a:endParaRPr lang="cs-CZ" alt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07421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KDY - 150, 155, 158 ČI 112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cs-CZ" altLang="cs-CZ" sz="2400" b="1" dirty="0"/>
              <a:t> potřebujete </a:t>
            </a:r>
            <a:r>
              <a:rPr lang="cs-CZ" altLang="cs-CZ" sz="2800" b="1" dirty="0"/>
              <a:t>pouze jednu</a:t>
            </a:r>
            <a:r>
              <a:rPr lang="cs-CZ" altLang="cs-CZ" sz="2400" b="1" dirty="0"/>
              <a:t> ze základních složek IZS, je vhodnější volat přímo příslušné </a:t>
            </a:r>
            <a:r>
              <a:rPr lang="cs-CZ" altLang="cs-CZ" sz="2800" b="1" dirty="0"/>
              <a:t>národní číslo</a:t>
            </a:r>
            <a:r>
              <a:rPr lang="cs-CZ" altLang="cs-CZ" sz="2400" b="1" dirty="0"/>
              <a:t> tísňového volání (150, 155, 158, 156) za předpokladu, že toto číslo </a:t>
            </a:r>
            <a:r>
              <a:rPr lang="cs-CZ" altLang="cs-CZ" sz="2400" b="1" u="sng" dirty="0"/>
              <a:t>ZNÁTE</a:t>
            </a:r>
            <a:r>
              <a:rPr lang="cs-CZ" altLang="cs-CZ" sz="2400" b="1" dirty="0"/>
              <a:t> !</a:t>
            </a:r>
          </a:p>
          <a:p>
            <a:pPr>
              <a:lnSpc>
                <a:spcPct val="90000"/>
              </a:lnSpc>
            </a:pPr>
            <a:r>
              <a:rPr lang="cs-CZ" altLang="cs-CZ" sz="2400" b="1" dirty="0"/>
              <a:t>Pokud si nejste jisti, volejte číslo 112</a:t>
            </a:r>
          </a:p>
          <a:p>
            <a:pPr lvl="1">
              <a:lnSpc>
                <a:spcPct val="90000"/>
              </a:lnSpc>
            </a:pPr>
            <a:r>
              <a:rPr lang="cs-CZ" altLang="cs-CZ" sz="2000" dirty="0"/>
              <a:t>provozováno současně s národními tísňovými čísly a  je určeno k oznámení jakékoliv mimořádné události, zejména pokud ji bude řešit více složek IZS</a:t>
            </a:r>
          </a:p>
          <a:p>
            <a:pPr>
              <a:lnSpc>
                <a:spcPct val="90000"/>
              </a:lnSpc>
            </a:pPr>
            <a:r>
              <a:rPr lang="cs-CZ" altLang="cs-CZ" dirty="0"/>
              <a:t>V České republice obsluhuje linku 112 spolu s tísňovým číslem 150 Hasičský záchranný sbor České republiky</a:t>
            </a:r>
          </a:p>
          <a:p>
            <a:pPr>
              <a:lnSpc>
                <a:spcPct val="90000"/>
              </a:lnSpc>
            </a:pPr>
            <a:r>
              <a:rPr lang="cs-CZ" altLang="cs-CZ" dirty="0"/>
              <a:t>Volání na čísla </a:t>
            </a:r>
            <a:r>
              <a:rPr lang="cs-CZ" altLang="cs-CZ" b="1" dirty="0"/>
              <a:t>150, 155, 156 a 158 </a:t>
            </a:r>
            <a:r>
              <a:rPr lang="cs-CZ" altLang="cs-CZ" dirty="0"/>
              <a:t>je sice bezplatné, avšak v případě předplacených SIM karet je nutné mít na kartě alespoň minimální kredit </a:t>
            </a:r>
            <a:r>
              <a:rPr lang="cs-CZ" altLang="cs-CZ" i="1" dirty="0"/>
              <a:t>(tj. karta nesmí být zcela vybita)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955924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Komunikace s operačním střediskem </a:t>
            </a:r>
            <a:r>
              <a:rPr lang="cs-CZ" dirty="0" err="1" smtClean="0"/>
              <a:t>izs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altLang="cs-CZ" b="1" dirty="0"/>
              <a:t>Informace o volajícím</a:t>
            </a:r>
            <a:r>
              <a:rPr lang="cs-CZ" altLang="cs-CZ" dirty="0"/>
              <a:t> </a:t>
            </a:r>
            <a:endParaRPr lang="cs-CZ" altLang="cs-CZ" b="1" dirty="0"/>
          </a:p>
          <a:p>
            <a:r>
              <a:rPr lang="cs-CZ" altLang="cs-CZ" b="1" dirty="0"/>
              <a:t>Co přesně se stalo</a:t>
            </a:r>
            <a:r>
              <a:rPr lang="cs-CZ" altLang="cs-CZ" dirty="0"/>
              <a:t> </a:t>
            </a:r>
          </a:p>
          <a:p>
            <a:r>
              <a:rPr lang="cs-CZ" altLang="cs-CZ" b="1" dirty="0"/>
              <a:t>Přesné místo hlášené události</a:t>
            </a:r>
            <a:endParaRPr lang="cs-CZ" altLang="cs-CZ" dirty="0"/>
          </a:p>
          <a:p>
            <a:r>
              <a:rPr lang="cs-CZ" altLang="cs-CZ" b="1" dirty="0"/>
              <a:t>Informace o postiženém</a:t>
            </a:r>
            <a:r>
              <a:rPr lang="cs-CZ" altLang="cs-CZ" dirty="0"/>
              <a:t> </a:t>
            </a:r>
          </a:p>
          <a:p>
            <a:endParaRPr lang="cs-CZ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531" y="1631220"/>
            <a:ext cx="2784531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97217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Komunikace s operačním střediskem </a:t>
            </a:r>
            <a:r>
              <a:rPr lang="cs-CZ" dirty="0" err="1" smtClean="0"/>
              <a:t>izs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altLang="cs-CZ" b="1" dirty="0"/>
              <a:t>Co přesně se stalo</a:t>
            </a:r>
            <a:r>
              <a:rPr lang="cs-CZ" altLang="cs-CZ" dirty="0"/>
              <a:t> - tato informace je nutná k posouzení, jakou pomoc vyslat </a:t>
            </a:r>
          </a:p>
          <a:p>
            <a:r>
              <a:rPr lang="cs-CZ" altLang="cs-CZ" b="1" dirty="0"/>
              <a:t>Informace o postiženém:</a:t>
            </a:r>
            <a:r>
              <a:rPr lang="cs-CZ" altLang="cs-CZ" dirty="0"/>
              <a:t> pohlaví, přibližný věk, počet postižených (pro zajištění adekvátní pomoci a lůžka pro pacienta) </a:t>
            </a:r>
          </a:p>
          <a:p>
            <a:r>
              <a:rPr lang="cs-CZ" altLang="cs-CZ" b="1" dirty="0"/>
              <a:t>Informace o volajícím:</a:t>
            </a:r>
            <a:r>
              <a:rPr lang="cs-CZ" altLang="cs-CZ" dirty="0"/>
              <a:t> číslo telefonu, z něhož voláte pro případný zpětný dotaz při obtížném hledání místa či jiných problémech, popřípadě i jméno volajícího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34942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Komunikace s operačním střediskem </a:t>
            </a:r>
            <a:r>
              <a:rPr lang="cs-CZ" dirty="0" err="1" smtClean="0"/>
              <a:t>izs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altLang="cs-CZ" b="1" dirty="0"/>
              <a:t>Co přesně se stalo</a:t>
            </a:r>
            <a:r>
              <a:rPr lang="cs-CZ" altLang="cs-CZ" dirty="0"/>
              <a:t> - tato informace je nutná k posouzení, jakou pomoc vyslat </a:t>
            </a:r>
          </a:p>
          <a:p>
            <a:r>
              <a:rPr lang="cs-CZ" altLang="cs-CZ" b="1" dirty="0"/>
              <a:t>Informace o postiženém:</a:t>
            </a:r>
            <a:r>
              <a:rPr lang="cs-CZ" altLang="cs-CZ" dirty="0"/>
              <a:t> pohlaví, přibližný věk, počet postižených (pro zajištění adekvátní pomoci a lůžka pro pacienta) </a:t>
            </a:r>
          </a:p>
          <a:p>
            <a:r>
              <a:rPr lang="cs-CZ" altLang="cs-CZ" b="1" dirty="0"/>
              <a:t>Informace o volajícím:</a:t>
            </a:r>
            <a:r>
              <a:rPr lang="cs-CZ" altLang="cs-CZ" dirty="0"/>
              <a:t> číslo telefonu, z něhož voláte pro případný zpětný dotaz při obtížném hledání místa či jiných problémech, popřípadě i jméno volajícího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49845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TYPY PRVNÍ POMOCI – fáze  </a:t>
            </a:r>
            <a:br>
              <a:rPr lang="cs-CZ" altLang="cs-CZ" dirty="0"/>
            </a:br>
            <a:r>
              <a:rPr lang="cs-CZ" altLang="cs-CZ" dirty="0"/>
              <a:t>            poskytování - návaznost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altLang="cs-CZ" dirty="0"/>
              <a:t>LAICKÁ PRVNÍ POMOC</a:t>
            </a:r>
          </a:p>
          <a:p>
            <a:r>
              <a:rPr lang="cs-CZ" altLang="cs-CZ" dirty="0"/>
              <a:t>TECHNICKÁ PRVNÍ POMOC - HZS</a:t>
            </a:r>
          </a:p>
          <a:p>
            <a:r>
              <a:rPr lang="cs-CZ" altLang="cs-CZ" dirty="0"/>
              <a:t>ODBORNÁ PŘEDNEMOCNIČNÍ POMOC – RLP,RZP,LZS</a:t>
            </a:r>
          </a:p>
          <a:p>
            <a:r>
              <a:rPr lang="cs-CZ" altLang="cs-CZ" dirty="0"/>
              <a:t>NEMOCNIČNÍ PÉČE – traumacentra, JIP, ARO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35858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/>
              <a:t>LAICKÁ PP = opatření bez vybavení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1">
              <a:buNone/>
            </a:pPr>
            <a:r>
              <a:rPr lang="cs-CZ" altLang="cs-CZ" sz="2600" b="1" dirty="0"/>
              <a:t>Posouzení </a:t>
            </a:r>
            <a:r>
              <a:rPr lang="cs-CZ" altLang="cs-CZ" sz="2600" b="1" dirty="0" err="1"/>
              <a:t>situace,VOLÁNÍ,účelné-rychlé-rozhodné</a:t>
            </a:r>
            <a:r>
              <a:rPr lang="cs-CZ" altLang="cs-CZ" sz="2600" b="1" dirty="0"/>
              <a:t> jednání     </a:t>
            </a:r>
          </a:p>
          <a:p>
            <a:pPr lvl="2"/>
            <a:r>
              <a:rPr lang="cs-CZ" altLang="cs-CZ" sz="2200" dirty="0"/>
              <a:t>Hrozí nebezpečí?</a:t>
            </a:r>
          </a:p>
          <a:p>
            <a:pPr lvl="2"/>
            <a:r>
              <a:rPr lang="cs-CZ" altLang="cs-CZ" sz="2200" dirty="0"/>
              <a:t>Počet zachránců?</a:t>
            </a:r>
          </a:p>
          <a:p>
            <a:pPr lvl="2"/>
            <a:r>
              <a:rPr lang="cs-CZ" altLang="cs-CZ" sz="2200" dirty="0"/>
              <a:t>Prostředky k ošetření?</a:t>
            </a:r>
          </a:p>
          <a:p>
            <a:pPr lvl="3"/>
            <a:r>
              <a:rPr lang="cs-CZ" altLang="cs-CZ" dirty="0"/>
              <a:t>LÉKÁRNIČKA</a:t>
            </a:r>
          </a:p>
          <a:p>
            <a:pPr lvl="3"/>
            <a:r>
              <a:rPr lang="cs-CZ" altLang="cs-CZ" dirty="0"/>
              <a:t>IMPROVIZACE</a:t>
            </a:r>
          </a:p>
          <a:p>
            <a:pPr lvl="2"/>
            <a:r>
              <a:rPr lang="cs-CZ" altLang="cs-CZ" sz="2200" dirty="0"/>
              <a:t>Možnost volat?</a:t>
            </a:r>
          </a:p>
          <a:p>
            <a:pPr lvl="3"/>
            <a:r>
              <a:rPr lang="cs-CZ" altLang="cs-CZ" dirty="0"/>
              <a:t>Pevná linka, mobil, PC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70506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b="1" dirty="0" smtClean="0"/>
              <a:t>Děkuji za pozornost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2025893137"/>
      </p:ext>
    </p:extLst>
  </p:cSld>
  <p:clrMapOvr>
    <a:masterClrMapping/>
  </p:clrMapOvr>
</p:sld>
</file>

<file path=ppt/theme/theme1.xml><?xml version="1.0" encoding="utf-8"?>
<a:theme xmlns:a="http://schemas.openxmlformats.org/drawingml/2006/main" name="Kapka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TM04033925[[fn=Kapka]]</Template>
  <TotalTime>24</TotalTime>
  <Words>555</Words>
  <Application>Microsoft Office PowerPoint</Application>
  <PresentationFormat>Širokoúhlá obrazovka</PresentationFormat>
  <Paragraphs>108</Paragraphs>
  <Slides>19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2" baseType="lpstr">
      <vt:lpstr>Arial</vt:lpstr>
      <vt:lpstr>Tw Cen MT</vt:lpstr>
      <vt:lpstr>Kapka</vt:lpstr>
      <vt:lpstr>První pomoc</vt:lpstr>
      <vt:lpstr>úvod do První pomoci</vt:lpstr>
      <vt:lpstr>úvod do první pomoci - cíle</vt:lpstr>
      <vt:lpstr>Co je první pomoc</vt:lpstr>
      <vt:lpstr>Priority při poskytování první pomoci</vt:lpstr>
      <vt:lpstr>Základní pravidla při poskytování pp – chování zachránce</vt:lpstr>
      <vt:lpstr>IZS – jeho složky, kompetence</vt:lpstr>
      <vt:lpstr>IZS - SLOŽKY</vt:lpstr>
      <vt:lpstr>155</vt:lpstr>
      <vt:lpstr>150</vt:lpstr>
      <vt:lpstr>158</vt:lpstr>
      <vt:lpstr>112</vt:lpstr>
      <vt:lpstr>KDY - 150, 155, 158 ČI 112</vt:lpstr>
      <vt:lpstr>Komunikace s operačním střediskem izs</vt:lpstr>
      <vt:lpstr>Komunikace s operačním střediskem izs</vt:lpstr>
      <vt:lpstr>Komunikace s operačním střediskem izs</vt:lpstr>
      <vt:lpstr>TYPY PRVNÍ POMOCI – fáze               poskytování - návaznost</vt:lpstr>
      <vt:lpstr>LAICKÁ PP = opatření bez vybavení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IZS – jeho složky, kompetence</dc:title>
  <dc:creator>DAGMAR CERNANSKA</dc:creator>
  <cp:lastModifiedBy>DAGMAR CERNANSKA</cp:lastModifiedBy>
  <cp:revision>3</cp:revision>
  <dcterms:created xsi:type="dcterms:W3CDTF">2024-08-28T06:55:45Z</dcterms:created>
  <dcterms:modified xsi:type="dcterms:W3CDTF">2024-08-28T07:19:45Z</dcterms:modified>
</cp:coreProperties>
</file>