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4" r:id="rId3"/>
    <p:sldId id="258" r:id="rId4"/>
    <p:sldId id="267" r:id="rId5"/>
    <p:sldId id="259" r:id="rId6"/>
    <p:sldId id="268" r:id="rId7"/>
    <p:sldId id="270" r:id="rId8"/>
    <p:sldId id="260" r:id="rId9"/>
    <p:sldId id="269" r:id="rId10"/>
    <p:sldId id="271" r:id="rId11"/>
    <p:sldId id="265" r:id="rId12"/>
    <p:sldId id="266" r:id="rId13"/>
    <p:sldId id="263" r:id="rId14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2" d="100"/>
          <a:sy n="82" d="100"/>
        </p:scale>
        <p:origin x="462" y="84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1B0D17A-42B9-0051-E676-3AD13FF89F5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73732EA7-37B6-88C5-96ED-FBBC64B1855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88E47A34-FA94-72A5-69E0-01230CAC4A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185B2D-8703-4884-B4D8-2B852B8A9D96}" type="datetimeFigureOut">
              <a:rPr lang="cs-CZ" smtClean="0"/>
              <a:t>17.07.2025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97046352-E858-5133-E96F-0A368EF5DB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928ACF0B-1C8B-75F3-2AAE-C46003AB40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0F04FC-9A1F-4288-BE96-CD1DF1644FA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70076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CF950F2-FD60-AB47-00E7-041BC1563A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99B77A94-66C2-F45C-78AA-7BD6C6579BB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0BC893B0-A86A-3FEE-5E1C-0C2809A02B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185B2D-8703-4884-B4D8-2B852B8A9D96}" type="datetimeFigureOut">
              <a:rPr lang="cs-CZ" smtClean="0"/>
              <a:t>17.07.2025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612BAA3-E07D-CD1C-1D43-E81E66B255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E5D68B54-C156-A4C1-478C-93FC1506C3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0F04FC-9A1F-4288-BE96-CD1DF1644FA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149295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59D9911-CC42-06EA-E562-B6161A9E06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B8886E96-6A94-78A9-B158-8AC36E0558A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B75C4021-C6D1-F06D-2D1D-E0BADE7C46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185B2D-8703-4884-B4D8-2B852B8A9D96}" type="datetimeFigureOut">
              <a:rPr lang="cs-CZ" smtClean="0"/>
              <a:t>17.07.2025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C21F2944-6E14-D8DD-E6CB-A3D87AAA70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B7211154-B410-16BE-EC18-A162EE1B5C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0F04FC-9A1F-4288-BE96-CD1DF1644FA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569258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BB02DEE-64B9-C01A-7BBE-37ACBE5C6F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74657250-30BD-46F7-75A6-2A447CD44C6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F570B34F-12BE-C779-D7D0-4E1BFC4CBE2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CCEABBF6-EB88-EB8A-9567-F122844EAF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185B2D-8703-4884-B4D8-2B852B8A9D96}" type="datetimeFigureOut">
              <a:rPr lang="cs-CZ" smtClean="0"/>
              <a:t>17.07.2025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4A6837C5-008C-6489-32D2-7ED5773248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916BC508-E744-08C8-8230-CE2E625D22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0F04FC-9A1F-4288-BE96-CD1DF1644FA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0810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FD81EEA-52D6-2C91-AC7E-0930DF46D9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6F3DAD90-DC12-4E68-AF5B-41F6B637FA3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DEB1E455-8F7E-96FE-DDFD-B823F098C1B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938DCD4E-16BA-4AE5-C47D-8675EC6930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DD23BE37-B591-56DA-A2FB-D6B9ED76C6E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C1371689-7998-67D5-1CAD-DBFE2F77FA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185B2D-8703-4884-B4D8-2B852B8A9D96}" type="datetimeFigureOut">
              <a:rPr lang="cs-CZ" smtClean="0"/>
              <a:t>17.07.2025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766803D4-88E5-175F-0F43-0DB86B3886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4B8B7F2B-BD2B-D5E7-3D8E-EE792AF696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0F04FC-9A1F-4288-BE96-CD1DF1644FA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622368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F604CE3-22E5-FF7A-0EB1-539B772885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74F08F50-820A-8102-76F3-92552D34E8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185B2D-8703-4884-B4D8-2B852B8A9D96}" type="datetimeFigureOut">
              <a:rPr lang="cs-CZ" smtClean="0"/>
              <a:t>17.07.2025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3FF56BC3-9297-668D-341A-411B4D416C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BF088F90-73C3-875E-D588-DCEC7D35D5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0F04FC-9A1F-4288-BE96-CD1DF1644FA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390043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745A7300-3E0C-604B-F4A1-30B4EC9A9D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185B2D-8703-4884-B4D8-2B852B8A9D96}" type="datetimeFigureOut">
              <a:rPr lang="cs-CZ" smtClean="0"/>
              <a:t>17.07.2025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AB217DFF-68BD-F672-DC0D-1CE829A38C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B4538EB7-38B1-03F5-DBC5-1085280474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0F04FC-9A1F-4288-BE96-CD1DF1644FA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340465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D196BD1-C533-3925-E710-30A22BC33C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390B2873-5C1D-D952-E962-1FD030BE44A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2DD9F543-FC8D-7DEA-D153-CD0954A3FDD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70F7D138-FB81-D892-0BFE-EE9BAC245C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185B2D-8703-4884-B4D8-2B852B8A9D96}" type="datetimeFigureOut">
              <a:rPr lang="cs-CZ" smtClean="0"/>
              <a:t>17.07.2025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3CD1FE2A-1298-B129-9102-94536C71D1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94D21C28-5E03-C82C-0DF3-B97F44CA65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0F04FC-9A1F-4288-BE96-CD1DF1644FA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891109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02503ED-7A27-BC23-2882-E1D9445D8E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083C535F-15F3-181B-0DB6-C2DE86F52B6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05803442-4CB0-12DD-ABE0-46B5F1B6C06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5DB504F8-F459-E042-81ED-B197D41C30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185B2D-8703-4884-B4D8-2B852B8A9D96}" type="datetimeFigureOut">
              <a:rPr lang="cs-CZ" smtClean="0"/>
              <a:t>17.07.2025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1550E809-0FE6-11D7-393C-32FEC97FAE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3664FEAF-B60A-B28B-2864-69E4C79693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0F04FC-9A1F-4288-BE96-CD1DF1644FA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895048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B7F8F2F-EC81-8C1C-F318-E0A87B5882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B51F518E-C758-53C1-993E-003F9C4064C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648EAFC1-7B51-D603-7EC1-7D29336B5D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185B2D-8703-4884-B4D8-2B852B8A9D96}" type="datetimeFigureOut">
              <a:rPr lang="cs-CZ" smtClean="0"/>
              <a:t>17.07.2025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937B5344-9431-8002-9C9E-2F130E54ED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B7494CF3-93FE-4513-1251-9A709F6172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0F04FC-9A1F-4288-BE96-CD1DF1644FA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188711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952420CA-1676-9D60-3AD0-0514ECA630A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FB48A515-0F88-BA54-01D5-4482A22396C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6057BE07-766E-C2B7-D970-E7D78EE516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185B2D-8703-4884-B4D8-2B852B8A9D96}" type="datetimeFigureOut">
              <a:rPr lang="cs-CZ" smtClean="0"/>
              <a:t>17.07.2025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A9871EA7-2F46-5763-18C1-F9B8E07BBB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809DB1B1-DDFA-B787-67C9-E265CE7E99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0F04FC-9A1F-4288-BE96-CD1DF1644FA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045044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01AF9AB6-9855-64F2-51CC-BD5A4DE874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C4B9612C-CAEA-1861-A121-42ACC7AB4BF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7634C80D-552B-2304-0CC4-2C195F19C57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185B2D-8703-4884-B4D8-2B852B8A9D96}" type="datetimeFigureOut">
              <a:rPr lang="cs-CZ" smtClean="0"/>
              <a:t>17.07.2025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E90766EF-DF90-2606-620E-BB0269ABD41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BF927BB5-FB90-63AF-C775-5B26C37E203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0F04FC-9A1F-4288-BE96-CD1DF1644FA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051529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5.jpe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0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1.png"/><Relationship Id="rId7" Type="http://schemas.openxmlformats.org/officeDocument/2006/relationships/image" Target="../media/image14.png"/><Relationship Id="rId12" Type="http://schemas.openxmlformats.org/officeDocument/2006/relationships/image" Target="../media/image19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11" Type="http://schemas.openxmlformats.org/officeDocument/2006/relationships/image" Target="../media/image18.png"/><Relationship Id="rId5" Type="http://schemas.openxmlformats.org/officeDocument/2006/relationships/image" Target="../media/image12.png"/><Relationship Id="rId10" Type="http://schemas.openxmlformats.org/officeDocument/2006/relationships/image" Target="../media/image17.png"/><Relationship Id="rId4" Type="http://schemas.openxmlformats.org/officeDocument/2006/relationships/image" Target="../media/image5.jpeg"/><Relationship Id="rId9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8.png"/><Relationship Id="rId7" Type="http://schemas.openxmlformats.org/officeDocument/2006/relationships/image" Target="../media/image22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11" Type="http://schemas.openxmlformats.org/officeDocument/2006/relationships/image" Target="../media/image26.png"/><Relationship Id="rId5" Type="http://schemas.openxmlformats.org/officeDocument/2006/relationships/image" Target="../media/image20.png"/><Relationship Id="rId10" Type="http://schemas.openxmlformats.org/officeDocument/2006/relationships/image" Target="../media/image25.png"/><Relationship Id="rId4" Type="http://schemas.openxmlformats.org/officeDocument/2006/relationships/image" Target="../media/image9.png"/><Relationship Id="rId9" Type="http://schemas.openxmlformats.org/officeDocument/2006/relationships/image" Target="../media/image2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0.png"/><Relationship Id="rId13" Type="http://schemas.openxmlformats.org/officeDocument/2006/relationships/image" Target="../media/image29.png"/><Relationship Id="rId3" Type="http://schemas.openxmlformats.org/officeDocument/2006/relationships/image" Target="../media/image90.png"/><Relationship Id="rId7" Type="http://schemas.openxmlformats.org/officeDocument/2006/relationships/image" Target="../media/image230.png"/><Relationship Id="rId12" Type="http://schemas.openxmlformats.org/officeDocument/2006/relationships/image" Target="../media/image28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0.png"/><Relationship Id="rId11" Type="http://schemas.openxmlformats.org/officeDocument/2006/relationships/image" Target="../media/image27.png"/><Relationship Id="rId5" Type="http://schemas.openxmlformats.org/officeDocument/2006/relationships/image" Target="../media/image210.png"/><Relationship Id="rId15" Type="http://schemas.openxmlformats.org/officeDocument/2006/relationships/image" Target="../media/image5.jpeg"/><Relationship Id="rId10" Type="http://schemas.openxmlformats.org/officeDocument/2006/relationships/image" Target="../media/image260.png"/><Relationship Id="rId4" Type="http://schemas.openxmlformats.org/officeDocument/2006/relationships/image" Target="../media/image200.png"/><Relationship Id="rId9" Type="http://schemas.openxmlformats.org/officeDocument/2006/relationships/image" Target="../media/image250.png"/><Relationship Id="rId14" Type="http://schemas.openxmlformats.org/officeDocument/2006/relationships/image" Target="../media/image30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3" Type="http://schemas.openxmlformats.org/officeDocument/2006/relationships/image" Target="../media/image31.png"/><Relationship Id="rId7" Type="http://schemas.openxmlformats.org/officeDocument/2006/relationships/image" Target="../media/image340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png"/><Relationship Id="rId11" Type="http://schemas.openxmlformats.org/officeDocument/2006/relationships/image" Target="../media/image37.png"/><Relationship Id="rId5" Type="http://schemas.openxmlformats.org/officeDocument/2006/relationships/image" Target="../media/image33.png"/><Relationship Id="rId10" Type="http://schemas.openxmlformats.org/officeDocument/2006/relationships/image" Target="../media/image23.png"/><Relationship Id="rId4" Type="http://schemas.openxmlformats.org/officeDocument/2006/relationships/image" Target="../media/image32.png"/><Relationship Id="rId9" Type="http://schemas.openxmlformats.org/officeDocument/2006/relationships/image" Target="../media/image36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NUL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g"/><Relationship Id="rId4" Type="http://schemas.openxmlformats.org/officeDocument/2006/relationships/image" Target="NUL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NULL"/><Relationship Id="rId1" Type="http://schemas.openxmlformats.org/officeDocument/2006/relationships/slideLayout" Target="../slideLayouts/slideLayout7.xml"/><Relationship Id="rId5" Type="http://schemas.openxmlformats.org/officeDocument/2006/relationships/image" Target="NULL"/><Relationship Id="rId4" Type="http://schemas.openxmlformats.org/officeDocument/2006/relationships/image" Target="NUL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>
            <a:extLst>
              <a:ext uri="{FF2B5EF4-FFF2-40B4-BE49-F238E27FC236}">
                <a16:creationId xmlns:a16="http://schemas.microsoft.com/office/drawing/2014/main" id="{A39E111D-82B9-8F11-36BA-F1701A7305F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912948" y="3848527"/>
            <a:ext cx="8366099" cy="2138803"/>
          </a:xfrm>
        </p:spPr>
        <p:txBody>
          <a:bodyPr>
            <a:normAutofit lnSpcReduction="10000"/>
          </a:bodyPr>
          <a:lstStyle/>
          <a:p>
            <a:r>
              <a:rPr lang="cs-CZ" dirty="0"/>
              <a:t>Skládání dvou různoběžných sil, které nemají společné působiště</a:t>
            </a:r>
          </a:p>
          <a:p>
            <a:r>
              <a:rPr lang="cs-CZ" dirty="0"/>
              <a:t>Skládání dvou rovnoběžných sil stejného směru</a:t>
            </a:r>
          </a:p>
          <a:p>
            <a:r>
              <a:rPr lang="cs-CZ" dirty="0"/>
              <a:t>Skládání dvou rovnoběžných sil opačného směru</a:t>
            </a:r>
          </a:p>
          <a:p>
            <a:r>
              <a:rPr lang="cs-CZ" dirty="0"/>
              <a:t>Rozklad síly na složky</a:t>
            </a:r>
          </a:p>
          <a:p>
            <a:r>
              <a:rPr lang="cs-CZ" dirty="0"/>
              <a:t>Rozklad síly na dvě rovnoběžné složky </a:t>
            </a:r>
          </a:p>
        </p:txBody>
      </p:sp>
      <p:sp>
        <p:nvSpPr>
          <p:cNvPr id="12" name="Nadpis 1">
            <a:extLst>
              <a:ext uri="{FF2B5EF4-FFF2-40B4-BE49-F238E27FC236}">
                <a16:creationId xmlns:a16="http://schemas.microsoft.com/office/drawing/2014/main" id="{A87B4D2C-2151-576C-0EE7-366D43A7D807}"/>
              </a:ext>
            </a:extLst>
          </p:cNvPr>
          <p:cNvSpPr txBox="1">
            <a:spLocks/>
          </p:cNvSpPr>
          <p:nvPr/>
        </p:nvSpPr>
        <p:spPr>
          <a:xfrm>
            <a:off x="2013226" y="1693627"/>
            <a:ext cx="8165548" cy="1866065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dirty="0"/>
              <a:t>Mechanika tuhého tělesa</a:t>
            </a:r>
          </a:p>
          <a:p>
            <a:r>
              <a:rPr lang="cs-CZ" dirty="0"/>
              <a:t>(Fyz61)</a:t>
            </a:r>
          </a:p>
        </p:txBody>
      </p:sp>
      <p:sp>
        <p:nvSpPr>
          <p:cNvPr id="4" name="TextovéPole 6">
            <a:extLst>
              <a:ext uri="{FF2B5EF4-FFF2-40B4-BE49-F238E27FC236}">
                <a16:creationId xmlns:a16="http://schemas.microsoft.com/office/drawing/2014/main" id="{7357C78A-CC9C-A061-3D1A-FBC0D3683CFF}"/>
              </a:ext>
            </a:extLst>
          </p:cNvPr>
          <p:cNvSpPr txBox="1"/>
          <p:nvPr/>
        </p:nvSpPr>
        <p:spPr>
          <a:xfrm>
            <a:off x="782625" y="6152706"/>
            <a:ext cx="12306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/>
              <a:t>17. 7. 2025</a:t>
            </a:r>
          </a:p>
        </p:txBody>
      </p:sp>
      <p:sp>
        <p:nvSpPr>
          <p:cNvPr id="2" name="TextovéPole 1">
            <a:extLst>
              <a:ext uri="{FF2B5EF4-FFF2-40B4-BE49-F238E27FC236}">
                <a16:creationId xmlns:a16="http://schemas.microsoft.com/office/drawing/2014/main" id="{156DE8CE-B9E5-7C8F-5E2A-EE85AC5F82A0}"/>
              </a:ext>
            </a:extLst>
          </p:cNvPr>
          <p:cNvSpPr txBox="1"/>
          <p:nvPr/>
        </p:nvSpPr>
        <p:spPr>
          <a:xfrm>
            <a:off x="8821653" y="6152706"/>
            <a:ext cx="29147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Prezentace obsahuje animaci</a:t>
            </a:r>
          </a:p>
        </p:txBody>
      </p:sp>
      <p:grpSp>
        <p:nvGrpSpPr>
          <p:cNvPr id="6" name="Skupina 5">
            <a:extLst>
              <a:ext uri="{FF2B5EF4-FFF2-40B4-BE49-F238E27FC236}">
                <a16:creationId xmlns:a16="http://schemas.microsoft.com/office/drawing/2014/main" id="{5EEB4E40-72A4-234E-D7C3-E7EB7E3AF520}"/>
              </a:ext>
            </a:extLst>
          </p:cNvPr>
          <p:cNvGrpSpPr/>
          <p:nvPr/>
        </p:nvGrpSpPr>
        <p:grpSpPr>
          <a:xfrm>
            <a:off x="4296000" y="552323"/>
            <a:ext cx="3600001" cy="900000"/>
            <a:chOff x="5375920" y="674864"/>
            <a:chExt cx="4750522" cy="1130585"/>
          </a:xfrm>
        </p:grpSpPr>
        <p:pic>
          <p:nvPicPr>
            <p:cNvPr id="7" name="Obrázek 6">
              <a:extLst>
                <a:ext uri="{FF2B5EF4-FFF2-40B4-BE49-F238E27FC236}">
                  <a16:creationId xmlns:a16="http://schemas.microsoft.com/office/drawing/2014/main" id="{AD0AE4ED-9F59-A3EC-6CC6-BDC912B8963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75920" y="674864"/>
              <a:ext cx="1188777" cy="1130585"/>
            </a:xfrm>
            <a:prstGeom prst="rect">
              <a:avLst/>
            </a:prstGeom>
          </p:spPr>
        </p:pic>
        <p:pic>
          <p:nvPicPr>
            <p:cNvPr id="8" name="Obrázek 7">
              <a:extLst>
                <a:ext uri="{FF2B5EF4-FFF2-40B4-BE49-F238E27FC236}">
                  <a16:creationId xmlns:a16="http://schemas.microsoft.com/office/drawing/2014/main" id="{28F4E119-6706-4E81-5141-BD6AD7D56B7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590728" y="674864"/>
              <a:ext cx="3535714" cy="110006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5459439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ovéPole 1">
                <a:extLst>
                  <a:ext uri="{FF2B5EF4-FFF2-40B4-BE49-F238E27FC236}">
                    <a16:creationId xmlns:a16="http://schemas.microsoft.com/office/drawing/2014/main" id="{B9BD0F51-CE6E-3FA9-E77B-34024BEC9194}"/>
                  </a:ext>
                </a:extLst>
              </p:cNvPr>
              <p:cNvSpPr txBox="1"/>
              <p:nvPr/>
            </p:nvSpPr>
            <p:spPr>
              <a:xfrm>
                <a:off x="302150" y="492981"/>
                <a:ext cx="11513488" cy="267765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Na tuhé těleso může působit více sil. Například na těleso, které se pohybuje po šikmé podložce působí síla tíhová, tlaková síla od podložky, třecí síla, případně i odpor vzduchu. Je výhodné poskládat (nahradit) tyto síly silou jedinou.</a:t>
                </a:r>
              </a:p>
              <a:p>
                <a:endParaRPr lang="cs-CZ" sz="800" dirty="0"/>
              </a:p>
              <a:p>
                <a:r>
                  <a:rPr lang="cs-CZ" dirty="0"/>
                  <a:t>Skládat síly působící na tuhé těleso znamená nahradit tyto síly jedinou silou, která má na těleso stejné účinky jako současně působící síly, z nichž je tato jediná síla poskládána. Tato síla se nazývá </a:t>
                </a:r>
                <a:r>
                  <a:rPr lang="cs-CZ" b="1" dirty="0"/>
                  <a:t>výslednice sil</a:t>
                </a:r>
                <a:r>
                  <a:rPr lang="cs-CZ" dirty="0"/>
                  <a:t>. Výslednice je určena </a:t>
                </a:r>
                <a:r>
                  <a:rPr lang="cs-CZ" b="1" dirty="0"/>
                  <a:t>velikostí, směrem </a:t>
                </a:r>
                <a:r>
                  <a:rPr lang="cs-CZ" dirty="0"/>
                  <a:t>a </a:t>
                </a:r>
                <a:r>
                  <a:rPr lang="cs-CZ" b="1" dirty="0"/>
                  <a:t>polohou působiště.</a:t>
                </a:r>
                <a:endParaRPr lang="cs-CZ" dirty="0"/>
              </a:p>
              <a:p>
                <a:endParaRPr lang="cs-CZ" sz="800" dirty="0"/>
              </a:p>
              <a:p>
                <a:r>
                  <a:rPr lang="cs-CZ" dirty="0"/>
                  <a:t>Velikost a směr jsou výslednice jsou dány </a:t>
                </a:r>
                <a:r>
                  <a:rPr lang="cs-CZ" b="1" dirty="0"/>
                  <a:t>vektorovým součtem</a:t>
                </a:r>
                <a:r>
                  <a:rPr lang="cs-CZ" dirty="0"/>
                  <a:t> jednotlivých sil.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1" i="1">
                          <a:latin typeface="Cambria Math" panose="02040503050406030204" pitchFamily="18" charset="0"/>
                        </a:rPr>
                        <m:t>𝑭</m:t>
                      </m:r>
                      <m:r>
                        <a:rPr lang="cs-CZ" b="1" i="1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b="1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1" i="1">
                              <a:latin typeface="Cambria Math" panose="02040503050406030204" pitchFamily="18" charset="0"/>
                            </a:rPr>
                            <m:t>𝑭</m:t>
                          </m:r>
                        </m:e>
                        <m:sub>
                          <m:r>
                            <a:rPr lang="cs-CZ" b="1" i="1">
                              <a:latin typeface="Cambria Math" panose="02040503050406030204" pitchFamily="18" charset="0"/>
                            </a:rPr>
                            <m:t>𝟏</m:t>
                          </m:r>
                        </m:sub>
                      </m:sSub>
                      <m:r>
                        <a:rPr lang="cs-CZ" b="1" i="1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cs-CZ" b="1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1" i="1">
                              <a:latin typeface="Cambria Math" panose="02040503050406030204" pitchFamily="18" charset="0"/>
                            </a:rPr>
                            <m:t>𝑭</m:t>
                          </m:r>
                        </m:e>
                        <m:sub>
                          <m:r>
                            <a:rPr lang="cs-CZ" b="1" i="1">
                              <a:latin typeface="Cambria Math" panose="02040503050406030204" pitchFamily="18" charset="0"/>
                            </a:rPr>
                            <m:t>𝟐</m:t>
                          </m:r>
                        </m:sub>
                      </m:sSub>
                      <m:r>
                        <a:rPr lang="cs-CZ" b="1" i="1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cs-CZ" b="1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1" i="1">
                              <a:latin typeface="Cambria Math" panose="02040503050406030204" pitchFamily="18" charset="0"/>
                            </a:rPr>
                            <m:t>𝑭</m:t>
                          </m:r>
                        </m:e>
                        <m:sub>
                          <m:r>
                            <a:rPr lang="cs-CZ" b="1" i="1">
                              <a:latin typeface="Cambria Math" panose="02040503050406030204" pitchFamily="18" charset="0"/>
                            </a:rPr>
                            <m:t>𝟑</m:t>
                          </m:r>
                        </m:sub>
                      </m:sSub>
                      <m:r>
                        <a:rPr lang="cs-CZ" b="1" i="1">
                          <a:latin typeface="Cambria Math" panose="02040503050406030204" pitchFamily="18" charset="0"/>
                        </a:rPr>
                        <m:t>+ …. +</m:t>
                      </m:r>
                      <m:sSub>
                        <m:sSubPr>
                          <m:ctrlPr>
                            <a:rPr lang="cs-CZ" b="1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1" i="1">
                              <a:latin typeface="Cambria Math" panose="02040503050406030204" pitchFamily="18" charset="0"/>
                            </a:rPr>
                            <m:t>𝑭</m:t>
                          </m:r>
                        </m:e>
                        <m:sub>
                          <m:r>
                            <a:rPr lang="cs-CZ" b="1" i="1">
                              <a:latin typeface="Cambria Math" panose="02040503050406030204" pitchFamily="18" charset="0"/>
                            </a:rPr>
                            <m:t>𝒏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  <a:p>
                <a:endParaRPr lang="cs-CZ" dirty="0"/>
              </a:p>
            </p:txBody>
          </p:sp>
        </mc:Choice>
        <mc:Fallback xmlns="">
          <p:sp>
            <p:nvSpPr>
              <p:cNvPr id="2" name="TextovéPole 1">
                <a:extLst>
                  <a:ext uri="{FF2B5EF4-FFF2-40B4-BE49-F238E27FC236}">
                    <a16:creationId xmlns:a16="http://schemas.microsoft.com/office/drawing/2014/main" id="{B9BD0F51-CE6E-3FA9-E77B-34024BEC919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2150" y="492981"/>
                <a:ext cx="11513488" cy="2677656"/>
              </a:xfrm>
              <a:prstGeom prst="rect">
                <a:avLst/>
              </a:prstGeom>
              <a:blipFill>
                <a:blip r:embed="rId2"/>
                <a:stretch>
                  <a:fillRect l="-477" t="-136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Obrázek 2">
            <a:extLst>
              <a:ext uri="{FF2B5EF4-FFF2-40B4-BE49-F238E27FC236}">
                <a16:creationId xmlns:a16="http://schemas.microsoft.com/office/drawing/2014/main" id="{FD7632ED-71AF-657B-A6EA-FBE5EBD763E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8173" y="3355303"/>
            <a:ext cx="4844794" cy="3318396"/>
          </a:xfrm>
          <a:prstGeom prst="rect">
            <a:avLst/>
          </a:prstGeom>
        </p:spPr>
      </p:pic>
      <p:sp>
        <p:nvSpPr>
          <p:cNvPr id="5" name="TextovéPole 4">
            <a:extLst>
              <a:ext uri="{FF2B5EF4-FFF2-40B4-BE49-F238E27FC236}">
                <a16:creationId xmlns:a16="http://schemas.microsoft.com/office/drawing/2014/main" id="{3B91E0F7-EF6B-087C-839D-BD4B3C2FBE07}"/>
              </a:ext>
            </a:extLst>
          </p:cNvPr>
          <p:cNvSpPr txBox="1"/>
          <p:nvPr/>
        </p:nvSpPr>
        <p:spPr>
          <a:xfrm>
            <a:off x="302150" y="2985971"/>
            <a:ext cx="1151348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/>
              <a:t>Síly působící v </a:t>
            </a:r>
            <a:r>
              <a:rPr lang="cs-CZ" b="1" dirty="0"/>
              <a:t>jednou bodě</a:t>
            </a:r>
            <a:r>
              <a:rPr lang="cs-CZ" dirty="0"/>
              <a:t> </a:t>
            </a:r>
            <a:r>
              <a:rPr lang="cs-CZ" b="1" dirty="0"/>
              <a:t>tělesa</a:t>
            </a:r>
            <a:r>
              <a:rPr lang="cs-CZ" dirty="0"/>
              <a:t> skládáme podle stejných pravidel jako síly působící na hmotný bod:</a:t>
            </a:r>
          </a:p>
        </p:txBody>
      </p:sp>
    </p:spTree>
    <p:extLst>
      <p:ext uri="{BB962C8B-B14F-4D97-AF65-F5344CB8AC3E}">
        <p14:creationId xmlns:p14="http://schemas.microsoft.com/office/powerpoint/2010/main" val="25842770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ovéPole 1">
                <a:extLst>
                  <a:ext uri="{FF2B5EF4-FFF2-40B4-BE49-F238E27FC236}">
                    <a16:creationId xmlns:a16="http://schemas.microsoft.com/office/drawing/2014/main" id="{E106E473-1585-B9E7-FA7A-CCA1072695F3}"/>
                  </a:ext>
                </a:extLst>
              </p:cNvPr>
              <p:cNvSpPr txBox="1"/>
              <p:nvPr/>
            </p:nvSpPr>
            <p:spPr>
              <a:xfrm>
                <a:off x="360522" y="1057524"/>
                <a:ext cx="11402171" cy="9233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Působí-li na těleso </a:t>
                </a:r>
                <a:r>
                  <a:rPr lang="cs-CZ" b="1" dirty="0"/>
                  <a:t>dvě různoběžné síly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𝑭</m:t>
                        </m:r>
                      </m:e>
                      <m:sub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𝟏</m:t>
                        </m:r>
                      </m:sub>
                    </m:sSub>
                  </m:oMath>
                </a14:m>
                <a:r>
                  <a:rPr lang="cs-CZ" dirty="0"/>
                  <a:t> 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𝑭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cs-CZ" dirty="0"/>
                  <a:t> v různých bodech A, B, přeneseme je po jejich vektorových přímkách do společného působiště C, kde je složíme pomoci vektorového rovnoběžníku. Získanou výslednici </a:t>
                </a:r>
                <a14:m>
                  <m:oMath xmlns:m="http://schemas.openxmlformats.org/officeDocument/2006/math">
                    <m:r>
                      <a:rPr lang="cs-CZ" b="1" i="1" dirty="0" smtClean="0">
                        <a:latin typeface="Cambria Math" panose="02040503050406030204" pitchFamily="18" charset="0"/>
                      </a:rPr>
                      <m:t>𝑭</m:t>
                    </m:r>
                  </m:oMath>
                </a14:m>
                <a:r>
                  <a:rPr lang="cs-CZ" dirty="0"/>
                  <a:t> přesuneme po nositelce této síly tak, že její počátek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𝑂</m:t>
                    </m:r>
                  </m:oMath>
                </a14:m>
                <a:r>
                  <a:rPr lang="cs-CZ" dirty="0"/>
                  <a:t> leží v průsečíku nositelky síly </a:t>
                </a:r>
                <a14:m>
                  <m:oMath xmlns:m="http://schemas.openxmlformats.org/officeDocument/2006/math">
                    <m:r>
                      <a:rPr lang="cs-CZ" b="1" i="1" dirty="0" smtClean="0">
                        <a:latin typeface="Cambria Math" panose="02040503050406030204" pitchFamily="18" charset="0"/>
                      </a:rPr>
                      <m:t>𝑭</m:t>
                    </m:r>
                  </m:oMath>
                </a14:m>
                <a:r>
                  <a:rPr lang="cs-CZ" dirty="0"/>
                  <a:t> a spojnice bodů A </a:t>
                </a:r>
                <a:r>
                  <a:rPr lang="cs-CZ" dirty="0" err="1"/>
                  <a:t>a</a:t>
                </a:r>
                <a:r>
                  <a:rPr lang="cs-CZ" dirty="0"/>
                  <a:t> B.</a:t>
                </a:r>
              </a:p>
            </p:txBody>
          </p:sp>
        </mc:Choice>
        <mc:Fallback xmlns="">
          <p:sp>
            <p:nvSpPr>
              <p:cNvPr id="2" name="TextovéPole 1">
                <a:extLst>
                  <a:ext uri="{FF2B5EF4-FFF2-40B4-BE49-F238E27FC236}">
                    <a16:creationId xmlns:a16="http://schemas.microsoft.com/office/drawing/2014/main" id="{E106E473-1585-B9E7-FA7A-CCA1072695F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0522" y="1057524"/>
                <a:ext cx="11402171" cy="923330"/>
              </a:xfrm>
              <a:prstGeom prst="rect">
                <a:avLst/>
              </a:prstGeom>
              <a:blipFill>
                <a:blip r:embed="rId2"/>
                <a:stretch>
                  <a:fillRect l="-428" t="-3289" b="-921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" name="Obrázek 5">
            <a:extLst>
              <a:ext uri="{FF2B5EF4-FFF2-40B4-BE49-F238E27FC236}">
                <a16:creationId xmlns:a16="http://schemas.microsoft.com/office/drawing/2014/main" id="{2D836278-E145-4AB2-CADC-9274E187F98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755"/>
          <a:stretch/>
        </p:blipFill>
        <p:spPr>
          <a:xfrm>
            <a:off x="429306" y="2724458"/>
            <a:ext cx="11333387" cy="3390095"/>
          </a:xfrm>
          <a:prstGeom prst="rect">
            <a:avLst/>
          </a:prstGeom>
        </p:spPr>
      </p:pic>
      <p:sp>
        <p:nvSpPr>
          <p:cNvPr id="3" name="TextovéPole 2">
            <a:extLst>
              <a:ext uri="{FF2B5EF4-FFF2-40B4-BE49-F238E27FC236}">
                <a16:creationId xmlns:a16="http://schemas.microsoft.com/office/drawing/2014/main" id="{7DA6294B-C5E4-D01A-C7BE-EA376682B7E7}"/>
              </a:ext>
            </a:extLst>
          </p:cNvPr>
          <p:cNvSpPr txBox="1"/>
          <p:nvPr/>
        </p:nvSpPr>
        <p:spPr>
          <a:xfrm>
            <a:off x="429306" y="501179"/>
            <a:ext cx="73430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Skládání dvou různoběžných sil, které nemají společné působiště - graficky</a:t>
            </a:r>
          </a:p>
        </p:txBody>
      </p:sp>
    </p:spTree>
    <p:extLst>
      <p:ext uri="{BB962C8B-B14F-4D97-AF65-F5344CB8AC3E}">
        <p14:creationId xmlns:p14="http://schemas.microsoft.com/office/powerpoint/2010/main" val="2366491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6A537E9C-3368-7F77-DDC4-AF48FAE3F7E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28" t="19694" r="56221" b="13755"/>
          <a:stretch/>
        </p:blipFill>
        <p:spPr>
          <a:xfrm>
            <a:off x="2075289" y="2268109"/>
            <a:ext cx="4595855" cy="2615979"/>
          </a:xfrm>
          <a:prstGeom prst="rect">
            <a:avLst/>
          </a:prstGeom>
        </p:spPr>
      </p:pic>
      <p:sp>
        <p:nvSpPr>
          <p:cNvPr id="3" name="TextovéPole 2">
            <a:extLst>
              <a:ext uri="{FF2B5EF4-FFF2-40B4-BE49-F238E27FC236}">
                <a16:creationId xmlns:a16="http://schemas.microsoft.com/office/drawing/2014/main" id="{3BDFC7ED-722D-4EBA-D491-0608BE34A8DF}"/>
              </a:ext>
            </a:extLst>
          </p:cNvPr>
          <p:cNvSpPr txBox="1"/>
          <p:nvPr/>
        </p:nvSpPr>
        <p:spPr>
          <a:xfrm>
            <a:off x="198782" y="182880"/>
            <a:ext cx="50276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Skládání dvou různoběžných sil, graficky - animace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65F67021-7346-A895-5A75-67B8DEF4DE76}"/>
                  </a:ext>
                </a:extLst>
              </p:cNvPr>
              <p:cNvSpPr txBox="1"/>
              <p:nvPr/>
            </p:nvSpPr>
            <p:spPr>
              <a:xfrm>
                <a:off x="7991061" y="930303"/>
                <a:ext cx="3625794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342900" indent="-342900">
                  <a:buFont typeface="+mj-lt"/>
                  <a:buAutoNum type="arabicPeriod"/>
                </a:pPr>
                <a:r>
                  <a:rPr lang="cs-CZ" dirty="0"/>
                  <a:t>Narýsuj spojnici společných  působišť sil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cs-CZ" dirty="0"/>
                  <a:t> 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cs-CZ" dirty="0"/>
                  <a:t> (bodů A </a:t>
                </a:r>
                <a:r>
                  <a:rPr lang="cs-CZ" dirty="0" err="1"/>
                  <a:t>a</a:t>
                </a:r>
                <a:r>
                  <a:rPr lang="cs-CZ" dirty="0"/>
                  <a:t> B)</a:t>
                </a:r>
              </a:p>
            </p:txBody>
          </p:sp>
        </mc:Choice>
        <mc:Fallback xmlns="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65F67021-7346-A895-5A75-67B8DEF4DE7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991061" y="930303"/>
                <a:ext cx="3625794" cy="646331"/>
              </a:xfrm>
              <a:prstGeom prst="rect">
                <a:avLst/>
              </a:prstGeom>
              <a:blipFill>
                <a:blip r:embed="rId3"/>
                <a:stretch>
                  <a:fillRect l="-1513" t="-5660" b="-1415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" name="Přímá spojnice 5">
            <a:extLst>
              <a:ext uri="{FF2B5EF4-FFF2-40B4-BE49-F238E27FC236}">
                <a16:creationId xmlns:a16="http://schemas.microsoft.com/office/drawing/2014/main" id="{563C6F16-015F-B7D3-6585-785E5B8B87BC}"/>
              </a:ext>
            </a:extLst>
          </p:cNvPr>
          <p:cNvCxnSpPr/>
          <p:nvPr/>
        </p:nvCxnSpPr>
        <p:spPr>
          <a:xfrm>
            <a:off x="3236180" y="3434963"/>
            <a:ext cx="2608028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>
                <a:extLst>
                  <a:ext uri="{FF2B5EF4-FFF2-40B4-BE49-F238E27FC236}">
                    <a16:creationId xmlns:a16="http://schemas.microsoft.com/office/drawing/2014/main" id="{1CC23CFD-9963-C594-73D0-629D5F1C61C3}"/>
                  </a:ext>
                </a:extLst>
              </p:cNvPr>
              <p:cNvSpPr txBox="1"/>
              <p:nvPr/>
            </p:nvSpPr>
            <p:spPr>
              <a:xfrm>
                <a:off x="7991061" y="1683041"/>
                <a:ext cx="3824577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342900" indent="-342900">
                  <a:buFont typeface="+mj-lt"/>
                  <a:buAutoNum type="arabicPeriod" startAt="2"/>
                </a:pPr>
                <a:r>
                  <a:rPr lang="cs-CZ" dirty="0"/>
                  <a:t>Narýsuj nositelky sil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cs-CZ" dirty="0"/>
                  <a:t> 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cs-CZ" dirty="0"/>
                  <a:t> tak, aby se protnuly. Průsečík označ C. </a:t>
                </a:r>
              </a:p>
            </p:txBody>
          </p:sp>
        </mc:Choice>
        <mc:Fallback xmlns="">
          <p:sp>
            <p:nvSpPr>
              <p:cNvPr id="7" name="TextovéPole 6">
                <a:extLst>
                  <a:ext uri="{FF2B5EF4-FFF2-40B4-BE49-F238E27FC236}">
                    <a16:creationId xmlns:a16="http://schemas.microsoft.com/office/drawing/2014/main" id="{1CC23CFD-9963-C594-73D0-629D5F1C61C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991061" y="1683041"/>
                <a:ext cx="3824577" cy="646331"/>
              </a:xfrm>
              <a:prstGeom prst="rect">
                <a:avLst/>
              </a:prstGeom>
              <a:blipFill>
                <a:blip r:embed="rId4"/>
                <a:stretch>
                  <a:fillRect l="-1435" t="-4717" b="-1415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9" name="Přímá spojnice 8">
            <a:extLst>
              <a:ext uri="{FF2B5EF4-FFF2-40B4-BE49-F238E27FC236}">
                <a16:creationId xmlns:a16="http://schemas.microsoft.com/office/drawing/2014/main" id="{06A5A5D5-1439-1804-E187-D5DDD0DD9D10}"/>
              </a:ext>
            </a:extLst>
          </p:cNvPr>
          <p:cNvCxnSpPr>
            <a:cxnSpLocks/>
          </p:cNvCxnSpPr>
          <p:nvPr/>
        </p:nvCxnSpPr>
        <p:spPr>
          <a:xfrm flipV="1">
            <a:off x="1677725" y="1653870"/>
            <a:ext cx="3935895" cy="2926081"/>
          </a:xfrm>
          <a:prstGeom prst="line">
            <a:avLst/>
          </a:prstGeom>
          <a:ln w="127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11">
            <a:extLst>
              <a:ext uri="{FF2B5EF4-FFF2-40B4-BE49-F238E27FC236}">
                <a16:creationId xmlns:a16="http://schemas.microsoft.com/office/drawing/2014/main" id="{F7ABD767-ABA7-8B8A-E8B1-402A2E87AE14}"/>
              </a:ext>
            </a:extLst>
          </p:cNvPr>
          <p:cNvCxnSpPr>
            <a:cxnSpLocks/>
          </p:cNvCxnSpPr>
          <p:nvPr/>
        </p:nvCxnSpPr>
        <p:spPr>
          <a:xfrm flipH="1" flipV="1">
            <a:off x="4905953" y="1542552"/>
            <a:ext cx="1526651" cy="3029448"/>
          </a:xfrm>
          <a:prstGeom prst="line">
            <a:avLst/>
          </a:prstGeom>
          <a:ln w="127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ovéPole 13">
                <a:extLst>
                  <a:ext uri="{FF2B5EF4-FFF2-40B4-BE49-F238E27FC236}">
                    <a16:creationId xmlns:a16="http://schemas.microsoft.com/office/drawing/2014/main" id="{1A938593-EA97-C666-B6E8-0D21502157B7}"/>
                  </a:ext>
                </a:extLst>
              </p:cNvPr>
              <p:cNvSpPr txBox="1"/>
              <p:nvPr/>
            </p:nvSpPr>
            <p:spPr>
              <a:xfrm>
                <a:off x="7991061" y="2435087"/>
                <a:ext cx="3689405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342900" indent="-342900">
                  <a:buFont typeface="+mj-lt"/>
                  <a:buAutoNum type="arabicPeriod" startAt="3"/>
                </a:pPr>
                <a:r>
                  <a:rPr lang="cs-CZ" dirty="0"/>
                  <a:t>Síly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cs-CZ" dirty="0"/>
                  <a:t> 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cs-CZ" dirty="0"/>
                  <a:t> přenes do průsečíku nositelek sil (bod C)</a:t>
                </a:r>
              </a:p>
            </p:txBody>
          </p:sp>
        </mc:Choice>
        <mc:Fallback xmlns="">
          <p:sp>
            <p:nvSpPr>
              <p:cNvPr id="14" name="TextovéPole 13">
                <a:extLst>
                  <a:ext uri="{FF2B5EF4-FFF2-40B4-BE49-F238E27FC236}">
                    <a16:creationId xmlns:a16="http://schemas.microsoft.com/office/drawing/2014/main" id="{1A938593-EA97-C666-B6E8-0D21502157B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991061" y="2435087"/>
                <a:ext cx="3689405" cy="646331"/>
              </a:xfrm>
              <a:prstGeom prst="rect">
                <a:avLst/>
              </a:prstGeom>
              <a:blipFill>
                <a:blip r:embed="rId5"/>
                <a:stretch>
                  <a:fillRect l="-1488" t="-4717" b="-1415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TextovéPole 14">
            <a:extLst>
              <a:ext uri="{FF2B5EF4-FFF2-40B4-BE49-F238E27FC236}">
                <a16:creationId xmlns:a16="http://schemas.microsoft.com/office/drawing/2014/main" id="{A8D74F83-2AB8-C682-3F93-B8324FAFB118}"/>
              </a:ext>
            </a:extLst>
          </p:cNvPr>
          <p:cNvSpPr txBox="1"/>
          <p:nvPr/>
        </p:nvSpPr>
        <p:spPr>
          <a:xfrm>
            <a:off x="5057029" y="1469204"/>
            <a:ext cx="3631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C</a:t>
            </a:r>
          </a:p>
        </p:txBody>
      </p:sp>
      <p:cxnSp>
        <p:nvCxnSpPr>
          <p:cNvPr id="17" name="Přímá spojnice se šipkou 16">
            <a:extLst>
              <a:ext uri="{FF2B5EF4-FFF2-40B4-BE49-F238E27FC236}">
                <a16:creationId xmlns:a16="http://schemas.microsoft.com/office/drawing/2014/main" id="{4D40716A-5001-05F8-184A-B5D459A48DAA}"/>
              </a:ext>
            </a:extLst>
          </p:cNvPr>
          <p:cNvCxnSpPr/>
          <p:nvPr/>
        </p:nvCxnSpPr>
        <p:spPr>
          <a:xfrm flipH="1">
            <a:off x="2258170" y="3427012"/>
            <a:ext cx="978010" cy="731520"/>
          </a:xfrm>
          <a:prstGeom prst="straightConnector1">
            <a:avLst/>
          </a:prstGeom>
          <a:ln w="57150">
            <a:solidFill>
              <a:schemeClr val="accent1">
                <a:lumMod val="60000"/>
                <a:lumOff val="4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nice se šipkou 18">
            <a:extLst>
              <a:ext uri="{FF2B5EF4-FFF2-40B4-BE49-F238E27FC236}">
                <a16:creationId xmlns:a16="http://schemas.microsoft.com/office/drawing/2014/main" id="{83D59C3A-52C6-12E5-411E-552B582DC313}"/>
              </a:ext>
            </a:extLst>
          </p:cNvPr>
          <p:cNvCxnSpPr>
            <a:cxnSpLocks/>
          </p:cNvCxnSpPr>
          <p:nvPr/>
        </p:nvCxnSpPr>
        <p:spPr>
          <a:xfrm>
            <a:off x="5844208" y="3427012"/>
            <a:ext cx="252000" cy="477078"/>
          </a:xfrm>
          <a:prstGeom prst="straightConnector1">
            <a:avLst/>
          </a:prstGeom>
          <a:ln w="57150">
            <a:solidFill>
              <a:schemeClr val="accent1">
                <a:lumMod val="60000"/>
                <a:lumOff val="4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extovéPole 34">
            <a:extLst>
              <a:ext uri="{FF2B5EF4-FFF2-40B4-BE49-F238E27FC236}">
                <a16:creationId xmlns:a16="http://schemas.microsoft.com/office/drawing/2014/main" id="{967B1E23-CCA7-855B-221E-4875D95E56C7}"/>
              </a:ext>
            </a:extLst>
          </p:cNvPr>
          <p:cNvSpPr txBox="1"/>
          <p:nvPr/>
        </p:nvSpPr>
        <p:spPr>
          <a:xfrm>
            <a:off x="7959255" y="3187133"/>
            <a:ext cx="375301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 startAt="4"/>
            </a:pPr>
            <a:r>
              <a:rPr lang="cs-CZ" dirty="0"/>
              <a:t>Podle pravidla rovnoběžníku narýsuj výslednici sil, přesunutých do společného působiště C</a:t>
            </a:r>
          </a:p>
        </p:txBody>
      </p:sp>
      <p:cxnSp>
        <p:nvCxnSpPr>
          <p:cNvPr id="38" name="Přímá spojnice 37">
            <a:extLst>
              <a:ext uri="{FF2B5EF4-FFF2-40B4-BE49-F238E27FC236}">
                <a16:creationId xmlns:a16="http://schemas.microsoft.com/office/drawing/2014/main" id="{25705AA3-6763-6478-71CB-B695E1A18526}"/>
              </a:ext>
            </a:extLst>
          </p:cNvPr>
          <p:cNvCxnSpPr>
            <a:cxnSpLocks/>
          </p:cNvCxnSpPr>
          <p:nvPr/>
        </p:nvCxnSpPr>
        <p:spPr>
          <a:xfrm flipV="1">
            <a:off x="1908313" y="2169870"/>
            <a:ext cx="3935895" cy="2926081"/>
          </a:xfrm>
          <a:prstGeom prst="line">
            <a:avLst/>
          </a:prstGeom>
          <a:ln w="127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Přímá spojnice 38">
            <a:extLst>
              <a:ext uri="{FF2B5EF4-FFF2-40B4-BE49-F238E27FC236}">
                <a16:creationId xmlns:a16="http://schemas.microsoft.com/office/drawing/2014/main" id="{8D35CAC9-22CE-28EF-2DE4-0097CEBBF75E}"/>
              </a:ext>
            </a:extLst>
          </p:cNvPr>
          <p:cNvCxnSpPr>
            <a:cxnSpLocks/>
          </p:cNvCxnSpPr>
          <p:nvPr/>
        </p:nvCxnSpPr>
        <p:spPr>
          <a:xfrm flipH="1" flipV="1">
            <a:off x="3837722" y="1985793"/>
            <a:ext cx="1526651" cy="3029448"/>
          </a:xfrm>
          <a:prstGeom prst="line">
            <a:avLst/>
          </a:prstGeom>
          <a:ln w="127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Přímá spojnice se šipkou 40">
            <a:extLst>
              <a:ext uri="{FF2B5EF4-FFF2-40B4-BE49-F238E27FC236}">
                <a16:creationId xmlns:a16="http://schemas.microsoft.com/office/drawing/2014/main" id="{EEF75F47-8FCD-E57F-9BA1-CEAF4CE60474}"/>
              </a:ext>
            </a:extLst>
          </p:cNvPr>
          <p:cNvCxnSpPr>
            <a:cxnSpLocks/>
          </p:cNvCxnSpPr>
          <p:nvPr/>
        </p:nvCxnSpPr>
        <p:spPr>
          <a:xfrm flipH="1">
            <a:off x="4452730" y="1985793"/>
            <a:ext cx="694158" cy="1226534"/>
          </a:xfrm>
          <a:prstGeom prst="straightConnector1">
            <a:avLst/>
          </a:prstGeom>
          <a:ln w="57150">
            <a:solidFill>
              <a:schemeClr val="accent1">
                <a:lumMod val="60000"/>
                <a:lumOff val="4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TextovéPole 42">
            <a:extLst>
              <a:ext uri="{FF2B5EF4-FFF2-40B4-BE49-F238E27FC236}">
                <a16:creationId xmlns:a16="http://schemas.microsoft.com/office/drawing/2014/main" id="{8D2DC3A2-0932-732B-8F33-77E1B014839D}"/>
              </a:ext>
            </a:extLst>
          </p:cNvPr>
          <p:cNvSpPr txBox="1"/>
          <p:nvPr/>
        </p:nvSpPr>
        <p:spPr>
          <a:xfrm>
            <a:off x="7991061" y="4222143"/>
            <a:ext cx="399950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 startAt="5"/>
            </a:pPr>
            <a:r>
              <a:rPr lang="cs-CZ" dirty="0"/>
              <a:t>Narýsuj nositelku výslednice, která má počátek v bodě C</a:t>
            </a:r>
          </a:p>
        </p:txBody>
      </p:sp>
      <p:cxnSp>
        <p:nvCxnSpPr>
          <p:cNvPr id="45" name="Přímá spojnice 44">
            <a:extLst>
              <a:ext uri="{FF2B5EF4-FFF2-40B4-BE49-F238E27FC236}">
                <a16:creationId xmlns:a16="http://schemas.microsoft.com/office/drawing/2014/main" id="{2B8E8093-8F6B-8D9F-91BB-8EC9EF876FE0}"/>
              </a:ext>
            </a:extLst>
          </p:cNvPr>
          <p:cNvCxnSpPr>
            <a:cxnSpLocks/>
          </p:cNvCxnSpPr>
          <p:nvPr/>
        </p:nvCxnSpPr>
        <p:spPr>
          <a:xfrm flipH="1">
            <a:off x="3403158" y="3220278"/>
            <a:ext cx="1049572" cy="1794963"/>
          </a:xfrm>
          <a:prstGeom prst="line">
            <a:avLst/>
          </a:prstGeom>
          <a:ln w="127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TextovéPole 48">
            <a:extLst>
              <a:ext uri="{FF2B5EF4-FFF2-40B4-BE49-F238E27FC236}">
                <a16:creationId xmlns:a16="http://schemas.microsoft.com/office/drawing/2014/main" id="{E57A3DDE-ED9C-C1D3-1855-DB716CAE3AD2}"/>
              </a:ext>
            </a:extLst>
          </p:cNvPr>
          <p:cNvSpPr txBox="1"/>
          <p:nvPr/>
        </p:nvSpPr>
        <p:spPr>
          <a:xfrm>
            <a:off x="7991061" y="4968224"/>
            <a:ext cx="388023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 startAt="6"/>
            </a:pPr>
            <a:r>
              <a:rPr lang="cs-CZ" dirty="0"/>
              <a:t>Přesuň výslednici ve směru její nositelky tak, aby měla působiště na spojnici bodů A </a:t>
            </a:r>
            <a:r>
              <a:rPr lang="cs-CZ" dirty="0" err="1"/>
              <a:t>a</a:t>
            </a:r>
            <a:r>
              <a:rPr lang="cs-CZ" dirty="0"/>
              <a:t> B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2" name="TextovéPole 61">
                <a:extLst>
                  <a:ext uri="{FF2B5EF4-FFF2-40B4-BE49-F238E27FC236}">
                    <a16:creationId xmlns:a16="http://schemas.microsoft.com/office/drawing/2014/main" id="{DB1E4EEF-21FA-1224-43D3-1BD1C56BA7C2}"/>
                  </a:ext>
                </a:extLst>
              </p:cNvPr>
              <p:cNvSpPr txBox="1"/>
              <p:nvPr/>
            </p:nvSpPr>
            <p:spPr>
              <a:xfrm>
                <a:off x="3556669" y="4649885"/>
                <a:ext cx="1775898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1" i="1" smtClean="0">
                          <a:latin typeface="Cambria Math" panose="02040503050406030204" pitchFamily="18" charset="0"/>
                        </a:rPr>
                        <m:t>𝑭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1" i="1" smtClean="0">
                              <a:latin typeface="Cambria Math" panose="02040503050406030204" pitchFamily="18" charset="0"/>
                            </a:rPr>
                            <m:t>𝑭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1" i="1" smtClean="0">
                              <a:latin typeface="Cambria Math" panose="02040503050406030204" pitchFamily="18" charset="0"/>
                            </a:rPr>
                            <m:t>𝑭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62" name="TextovéPole 61">
                <a:extLst>
                  <a:ext uri="{FF2B5EF4-FFF2-40B4-BE49-F238E27FC236}">
                    <a16:creationId xmlns:a16="http://schemas.microsoft.com/office/drawing/2014/main" id="{DB1E4EEF-21FA-1224-43D3-1BD1C56BA7C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56669" y="4649885"/>
                <a:ext cx="1775898" cy="369332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5" name="Picture 4">
            <a:extLst>
              <a:ext uri="{FF2B5EF4-FFF2-40B4-BE49-F238E27FC236}">
                <a16:creationId xmlns:a16="http://schemas.microsoft.com/office/drawing/2014/main" id="{8A832B9E-2737-3EA8-B79B-93C33426F2C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85" r="53755" b="15099"/>
          <a:stretch/>
        </p:blipFill>
        <p:spPr bwMode="auto">
          <a:xfrm>
            <a:off x="337109" y="5429889"/>
            <a:ext cx="1340616" cy="11290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348356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7 7.40741E-7 L 0.15755 -0.20857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878" y="-1044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31 -0.00231 L -0.05729 -0.20602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30" y="-101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08333E-7 4.81481E-6 L -0.06771 0.21111 " pathEditMode="relative" rAng="0" ptsTypes="AA">
                                      <p:cBhvr>
                                        <p:cTn id="86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385" y="105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4" grpId="0"/>
      <p:bldP spid="15" grpId="0"/>
      <p:bldP spid="35" grpId="0"/>
      <p:bldP spid="43" grpId="0"/>
      <p:bldP spid="49" grpId="0"/>
      <p:bldP spid="6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ovéPole 1">
                <a:extLst>
                  <a:ext uri="{FF2B5EF4-FFF2-40B4-BE49-F238E27FC236}">
                    <a16:creationId xmlns:a16="http://schemas.microsoft.com/office/drawing/2014/main" id="{2441190E-AE0D-7F1B-237E-5AE6E9819120}"/>
                  </a:ext>
                </a:extLst>
              </p:cNvPr>
              <p:cNvSpPr txBox="1"/>
              <p:nvPr/>
            </p:nvSpPr>
            <p:spPr>
              <a:xfrm>
                <a:off x="384312" y="550425"/>
                <a:ext cx="11402171" cy="148854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Působí-li na těleso </a:t>
                </a:r>
                <a:r>
                  <a:rPr lang="cs-CZ" b="1" dirty="0"/>
                  <a:t>dvě rovnoběžné síly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𝑭</m:t>
                        </m:r>
                      </m:e>
                      <m:sub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𝟏</m:t>
                        </m:r>
                      </m:sub>
                    </m:sSub>
                  </m:oMath>
                </a14:m>
                <a:r>
                  <a:rPr lang="cs-CZ" dirty="0"/>
                  <a:t> 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𝑭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cs-CZ" dirty="0"/>
                  <a:t> stejného směru, připojíme nejprve do jejich působišť v bodech A, B, dvě stejně velké síly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𝑭</m:t>
                        </m:r>
                      </m:e>
                      <m:sup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´</m:t>
                        </m:r>
                      </m:sup>
                    </m:sSup>
                  </m:oMath>
                </a14:m>
                <a:r>
                  <a:rPr lang="cs-CZ" dirty="0"/>
                  <a:t>a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𝑭</m:t>
                        </m:r>
                      </m:e>
                      <m:sup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´´</m:t>
                        </m:r>
                      </m:sup>
                    </m:sSup>
                  </m:oMath>
                </a14:m>
                <a:r>
                  <a:rPr lang="cs-CZ" dirty="0"/>
                  <a:t> opačného směru. Protože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𝑭</m:t>
                        </m:r>
                      </m:e>
                      <m:sup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´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</a:rPr>
                      <m:t>+</m:t>
                    </m:r>
                    <m:sSup>
                      <m:sSupPr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𝑭</m:t>
                        </m:r>
                      </m:e>
                      <m:sup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´´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</a:rPr>
                      <m:t>=0</m:t>
                    </m:r>
                  </m:oMath>
                </a14:m>
                <a:r>
                  <a:rPr lang="cs-CZ" dirty="0"/>
                  <a:t>, je jejich  pohybový účinek nulový. Potom sestrojíme pomoci vektorových rovnoběžníků výslednice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𝑹</m:t>
                        </m:r>
                      </m:e>
                      <m:sub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𝟏</m:t>
                        </m:r>
                      </m:sub>
                    </m:sSub>
                  </m:oMath>
                </a14:m>
                <a:r>
                  <a:rPr lang="cs-CZ" b="1" dirty="0"/>
                  <a:t> </a:t>
                </a:r>
                <a:r>
                  <a:rPr lang="cs-CZ" dirty="0"/>
                  <a:t>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𝑹</m:t>
                        </m:r>
                      </m:e>
                      <m:sub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𝟐</m:t>
                        </m:r>
                      </m:sub>
                    </m:sSub>
                  </m:oMath>
                </a14:m>
                <a:r>
                  <a:rPr lang="cs-CZ" b="1" dirty="0"/>
                  <a:t> </a:t>
                </a:r>
                <a:r>
                  <a:rPr lang="cs-CZ" dirty="0"/>
                  <a:t>původních a připojených sil a ty pak složíme způsobem dvou různoběžných sil. Pro výslednici </a:t>
                </a:r>
                <a14:m>
                  <m:oMath xmlns:m="http://schemas.openxmlformats.org/officeDocument/2006/math">
                    <m:r>
                      <a:rPr lang="cs-CZ" b="1" i="1" dirty="0" smtClean="0">
                        <a:latin typeface="Cambria Math" panose="02040503050406030204" pitchFamily="18" charset="0"/>
                      </a:rPr>
                      <m:t>𝑭</m:t>
                    </m:r>
                  </m:oMath>
                </a14:m>
                <a:r>
                  <a:rPr lang="cs-CZ" dirty="0"/>
                  <a:t> platí </a:t>
                </a:r>
                <a14:m>
                  <m:oMath xmlns:m="http://schemas.openxmlformats.org/officeDocument/2006/math">
                    <m:r>
                      <a:rPr lang="cs-CZ" b="1" i="1" smtClean="0">
                        <a:latin typeface="Cambria Math" panose="02040503050406030204" pitchFamily="18" charset="0"/>
                      </a:rPr>
                      <m:t>𝑭</m:t>
                    </m:r>
                    <m:r>
                      <a:rPr lang="cs-CZ" b="1" i="1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𝑹</m:t>
                        </m:r>
                      </m:e>
                      <m:sub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𝟏</m:t>
                        </m:r>
                      </m:sub>
                    </m:sSub>
                    <m:r>
                      <a:rPr lang="cs-CZ" b="1" i="1" smtClean="0">
                        <a:latin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𝑹</m:t>
                        </m:r>
                      </m:e>
                      <m:sub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𝟐</m:t>
                        </m:r>
                      </m:sub>
                    </m:sSub>
                    <m:r>
                      <a:rPr lang="cs-CZ" b="1" i="1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𝑭</m:t>
                        </m:r>
                      </m:e>
                      <m:sub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𝟏</m:t>
                        </m:r>
                      </m:sub>
                    </m:sSub>
                    <m:r>
                      <a:rPr lang="cs-CZ" b="1" i="1" smtClean="0">
                        <a:latin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𝑭</m:t>
                        </m:r>
                      </m:e>
                      <m:sub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𝟐</m:t>
                        </m:r>
                      </m:sub>
                    </m:sSub>
                    <m:r>
                      <a:rPr lang="cs-CZ" b="0" i="0" smtClean="0">
                        <a:latin typeface="Cambria Math" panose="02040503050406030204" pitchFamily="18" charset="0"/>
                      </a:rPr>
                      <m:t>,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v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ý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slednice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cs-CZ" b="1" i="1" dirty="0" smtClean="0">
                        <a:latin typeface="Cambria Math" panose="02040503050406030204" pitchFamily="18" charset="0"/>
                      </a:rPr>
                      <m:t>𝑭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m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á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stejn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ý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sm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ě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r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jako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s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í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ly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cs-CZ" b="1" dirty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𝑭</m:t>
                        </m:r>
                      </m:e>
                      <m:sub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𝟏</m:t>
                        </m:r>
                      </m:sub>
                    </m:sSub>
                  </m:oMath>
                </a14:m>
                <a:r>
                  <a:rPr lang="cs-CZ" b="1" dirty="0"/>
                  <a:t> </a:t>
                </a:r>
                <a:r>
                  <a:rPr lang="cs-CZ" dirty="0"/>
                  <a:t>a</a:t>
                </a:r>
                <a:r>
                  <a:rPr lang="cs-CZ" b="1" dirty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𝑭</m:t>
                        </m:r>
                      </m:e>
                      <m:sub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𝟐</m:t>
                        </m:r>
                      </m:sub>
                    </m:sSub>
                  </m:oMath>
                </a14:m>
                <a:r>
                  <a:rPr lang="cs-CZ" b="1" dirty="0"/>
                  <a:t>. </a:t>
                </a:r>
              </a:p>
              <a:p>
                <a:r>
                  <a:rPr lang="cs-CZ" dirty="0"/>
                  <a:t>Velikost výslednice dvou rovnoběžných sil je rovna součtu velikostí těchto sil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𝐹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cs-CZ" dirty="0"/>
                  <a:t>.</a:t>
                </a:r>
              </a:p>
            </p:txBody>
          </p:sp>
        </mc:Choice>
        <mc:Fallback xmlns="">
          <p:sp>
            <p:nvSpPr>
              <p:cNvPr id="2" name="TextovéPole 1">
                <a:extLst>
                  <a:ext uri="{FF2B5EF4-FFF2-40B4-BE49-F238E27FC236}">
                    <a16:creationId xmlns:a16="http://schemas.microsoft.com/office/drawing/2014/main" id="{2441190E-AE0D-7F1B-237E-5AE6E981912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4312" y="550425"/>
                <a:ext cx="11402171" cy="1488549"/>
              </a:xfrm>
              <a:prstGeom prst="rect">
                <a:avLst/>
              </a:prstGeom>
              <a:blipFill>
                <a:blip r:embed="rId2"/>
                <a:stretch>
                  <a:fillRect l="-428" t="-2049" b="-573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Obrázek 3">
            <a:extLst>
              <a:ext uri="{FF2B5EF4-FFF2-40B4-BE49-F238E27FC236}">
                <a16:creationId xmlns:a16="http://schemas.microsoft.com/office/drawing/2014/main" id="{1236020D-0779-D666-8B97-5C7D5085D79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904" r="2481" b="7553"/>
          <a:stretch/>
        </p:blipFill>
        <p:spPr>
          <a:xfrm>
            <a:off x="123139" y="2132604"/>
            <a:ext cx="8680855" cy="4476572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>
                <a:extLst>
                  <a:ext uri="{FF2B5EF4-FFF2-40B4-BE49-F238E27FC236}">
                    <a16:creationId xmlns:a16="http://schemas.microsoft.com/office/drawing/2014/main" id="{CDACBD36-381F-123A-72A5-C19DFB11F507}"/>
                  </a:ext>
                </a:extLst>
              </p:cNvPr>
              <p:cNvSpPr txBox="1"/>
              <p:nvPr/>
            </p:nvSpPr>
            <p:spPr>
              <a:xfrm>
                <a:off x="9007613" y="2132604"/>
                <a:ext cx="2961684" cy="32931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Působiště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𝑂</m:t>
                    </m:r>
                  </m:oMath>
                </a14:m>
                <a:r>
                  <a:rPr lang="cs-CZ" dirty="0"/>
                  <a:t> výslednice </a:t>
                </a:r>
                <a14:m>
                  <m:oMath xmlns:m="http://schemas.openxmlformats.org/officeDocument/2006/math">
                    <m:r>
                      <a:rPr lang="cs-CZ" b="1" i="1" dirty="0" smtClean="0">
                        <a:latin typeface="Cambria Math" panose="02040503050406030204" pitchFamily="18" charset="0"/>
                      </a:rPr>
                      <m:t>𝑭</m:t>
                    </m:r>
                  </m:oMath>
                </a14:m>
                <a:r>
                  <a:rPr lang="cs-CZ" dirty="0"/>
                  <a:t> se nazývá </a:t>
                </a:r>
                <a:r>
                  <a:rPr lang="cs-CZ" b="1" dirty="0"/>
                  <a:t>střed rovnoběžných sil</a:t>
                </a:r>
                <a:r>
                  <a:rPr lang="cs-CZ" dirty="0"/>
                  <a:t>. </a:t>
                </a:r>
              </a:p>
              <a:p>
                <a:r>
                  <a:rPr lang="cs-CZ" dirty="0"/>
                  <a:t>Vzdálenost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𝑑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cs-CZ" dirty="0"/>
                  <a:t> 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𝑑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cs-CZ" dirty="0"/>
                  <a:t> působišť sil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b="1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>
                            <a:latin typeface="Cambria Math" panose="02040503050406030204" pitchFamily="18" charset="0"/>
                          </a:rPr>
                          <m:t>𝑭</m:t>
                        </m:r>
                      </m:e>
                      <m:sub>
                        <m:r>
                          <a:rPr lang="cs-CZ" b="1" i="1">
                            <a:latin typeface="Cambria Math" panose="02040503050406030204" pitchFamily="18" charset="0"/>
                          </a:rPr>
                          <m:t>𝟏</m:t>
                        </m:r>
                      </m:sub>
                    </m:sSub>
                  </m:oMath>
                </a14:m>
                <a:r>
                  <a:rPr lang="cs-CZ" dirty="0"/>
                  <a:t> 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>
                            <a:latin typeface="Cambria Math" panose="02040503050406030204" pitchFamily="18" charset="0"/>
                          </a:rPr>
                          <m:t>𝑭</m:t>
                        </m:r>
                      </m:e>
                      <m:sub>
                        <m:r>
                          <a:rPr lang="cs-CZ" i="1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cs-CZ" dirty="0"/>
                  <a:t> lze určit z </a:t>
                </a:r>
                <a:r>
                  <a:rPr lang="cs-CZ" b="1" dirty="0"/>
                  <a:t>momentové věty</a:t>
                </a:r>
                <a:r>
                  <a:rPr lang="cs-CZ" dirty="0"/>
                  <a:t>.</a:t>
                </a:r>
              </a:p>
              <a:p>
                <a:r>
                  <a:rPr lang="cs-CZ" dirty="0"/>
                  <a:t>Platí: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𝑀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𝑀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  <a:p>
                <a:endParaRPr lang="cs-CZ" sz="800" dirty="0"/>
              </a:p>
              <a:p>
                <a:r>
                  <a:rPr lang="cs-CZ" dirty="0"/>
                  <a:t>tedy</a:t>
                </a:r>
              </a:p>
              <a:p>
                <a:endParaRPr lang="cs-CZ" sz="800" dirty="0"/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𝑑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𝑑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  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  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𝐹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𝐹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𝑑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𝑑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</m:den>
                    </m:f>
                  </m:oMath>
                </a14:m>
                <a:r>
                  <a:rPr lang="cs-CZ" dirty="0"/>
                  <a:t> </a:t>
                </a:r>
              </a:p>
            </p:txBody>
          </p:sp>
        </mc:Choice>
        <mc:Fallback xmlns="">
          <p:sp>
            <p:nvSpPr>
              <p:cNvPr id="5" name="TextovéPole 4">
                <a:extLst>
                  <a:ext uri="{FF2B5EF4-FFF2-40B4-BE49-F238E27FC236}">
                    <a16:creationId xmlns:a16="http://schemas.microsoft.com/office/drawing/2014/main" id="{CDACBD36-381F-123A-72A5-C19DFB11F50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007613" y="2132604"/>
                <a:ext cx="2961684" cy="3293146"/>
              </a:xfrm>
              <a:prstGeom prst="rect">
                <a:avLst/>
              </a:prstGeom>
              <a:blipFill>
                <a:blip r:embed="rId4"/>
                <a:stretch>
                  <a:fillRect l="-1856" t="-111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extovéPole 2">
            <a:extLst>
              <a:ext uri="{FF2B5EF4-FFF2-40B4-BE49-F238E27FC236}">
                <a16:creationId xmlns:a16="http://schemas.microsoft.com/office/drawing/2014/main" id="{1F6C30CB-D9C1-E394-55F3-E95AB1F2D3EC}"/>
              </a:ext>
            </a:extLst>
          </p:cNvPr>
          <p:cNvSpPr txBox="1"/>
          <p:nvPr/>
        </p:nvSpPr>
        <p:spPr>
          <a:xfrm>
            <a:off x="405517" y="87464"/>
            <a:ext cx="56904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Skládání dvou rovnoběžných sil stejného směru - graficky</a:t>
            </a:r>
          </a:p>
        </p:txBody>
      </p:sp>
    </p:spTree>
    <p:extLst>
      <p:ext uri="{BB962C8B-B14F-4D97-AF65-F5344CB8AC3E}">
        <p14:creationId xmlns:p14="http://schemas.microsoft.com/office/powerpoint/2010/main" val="324258767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A544752D-D68B-AEFD-A648-87795E932C2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904" t="30992" r="55429" b="19376"/>
          <a:stretch/>
        </p:blipFill>
        <p:spPr>
          <a:xfrm>
            <a:off x="1920134" y="2082820"/>
            <a:ext cx="3494001" cy="2403334"/>
          </a:xfrm>
          <a:prstGeom prst="rect">
            <a:avLst/>
          </a:prstGeom>
        </p:spPr>
      </p:pic>
      <p:sp>
        <p:nvSpPr>
          <p:cNvPr id="3" name="TextovéPole 2">
            <a:extLst>
              <a:ext uri="{FF2B5EF4-FFF2-40B4-BE49-F238E27FC236}">
                <a16:creationId xmlns:a16="http://schemas.microsoft.com/office/drawing/2014/main" id="{203D6237-2A60-E09A-96A5-23EF251D165C}"/>
              </a:ext>
            </a:extLst>
          </p:cNvPr>
          <p:cNvSpPr txBox="1"/>
          <p:nvPr/>
        </p:nvSpPr>
        <p:spPr>
          <a:xfrm>
            <a:off x="405517" y="87464"/>
            <a:ext cx="66407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Skládání dvou rovnoběžných sil stejného směru, graficky - animace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1CC0EADD-C05B-5EAB-AB64-60AFDBEB7A76}"/>
                  </a:ext>
                </a:extLst>
              </p:cNvPr>
              <p:cNvSpPr txBox="1"/>
              <p:nvPr/>
            </p:nvSpPr>
            <p:spPr>
              <a:xfrm>
                <a:off x="6607534" y="930303"/>
                <a:ext cx="5009321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342900" indent="-342900">
                  <a:buFont typeface="+mj-lt"/>
                  <a:buAutoNum type="arabicPeriod"/>
                </a:pPr>
                <a:r>
                  <a:rPr lang="cs-CZ" dirty="0"/>
                  <a:t>Narýsuj spojnici společných  působišť sil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cs-CZ" dirty="0"/>
                  <a:t> 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cs-CZ" dirty="0"/>
                  <a:t> (bodů A </a:t>
                </a:r>
                <a:r>
                  <a:rPr lang="cs-CZ" dirty="0" err="1"/>
                  <a:t>a</a:t>
                </a:r>
                <a:r>
                  <a:rPr lang="cs-CZ" dirty="0"/>
                  <a:t> B)</a:t>
                </a:r>
              </a:p>
            </p:txBody>
          </p:sp>
        </mc:Choice>
        <mc:Fallback xmlns="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1CC0EADD-C05B-5EAB-AB64-60AFDBEB7A7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07534" y="930303"/>
                <a:ext cx="5009321" cy="646331"/>
              </a:xfrm>
              <a:prstGeom prst="rect">
                <a:avLst/>
              </a:prstGeom>
              <a:blipFill>
                <a:blip r:embed="rId3"/>
                <a:stretch>
                  <a:fillRect l="-1095" t="-5660" b="-1415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Picture 4">
            <a:extLst>
              <a:ext uri="{FF2B5EF4-FFF2-40B4-BE49-F238E27FC236}">
                <a16:creationId xmlns:a16="http://schemas.microsoft.com/office/drawing/2014/main" id="{ED9DD213-B9F9-96BC-FAE6-D1662C0817E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85" r="53755" b="15099"/>
          <a:stretch/>
        </p:blipFill>
        <p:spPr bwMode="auto">
          <a:xfrm>
            <a:off x="337109" y="5429889"/>
            <a:ext cx="1340616" cy="11290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7" name="Přímá spojnice 6">
            <a:extLst>
              <a:ext uri="{FF2B5EF4-FFF2-40B4-BE49-F238E27FC236}">
                <a16:creationId xmlns:a16="http://schemas.microsoft.com/office/drawing/2014/main" id="{88F4F9F6-7E83-07C4-3FF2-C60512F608FF}"/>
              </a:ext>
            </a:extLst>
          </p:cNvPr>
          <p:cNvCxnSpPr/>
          <p:nvPr/>
        </p:nvCxnSpPr>
        <p:spPr>
          <a:xfrm>
            <a:off x="2576223" y="3204376"/>
            <a:ext cx="2210462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ovéPole 8">
                <a:extLst>
                  <a:ext uri="{FF2B5EF4-FFF2-40B4-BE49-F238E27FC236}">
                    <a16:creationId xmlns:a16="http://schemas.microsoft.com/office/drawing/2014/main" id="{C8FA9623-417C-66E3-613A-8184B61B355F}"/>
                  </a:ext>
                </a:extLst>
              </p:cNvPr>
              <p:cNvSpPr txBox="1"/>
              <p:nvPr/>
            </p:nvSpPr>
            <p:spPr>
              <a:xfrm>
                <a:off x="6607533" y="1616198"/>
                <a:ext cx="5009321" cy="66999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342900" indent="-342900">
                  <a:buFont typeface="+mj-lt"/>
                  <a:buAutoNum type="arabicPeriod" startAt="2"/>
                </a:pPr>
                <a:r>
                  <a:rPr lang="cs-CZ" dirty="0"/>
                  <a:t>Do působiště sil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cs-CZ" dirty="0"/>
                  <a:t> 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cs-CZ" dirty="0"/>
                  <a:t> přidej dvě stejně veliké, ale opačné síly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´</m:t>
                        </m:r>
                      </m:sup>
                    </m:sSup>
                  </m:oMath>
                </a14:m>
                <a:r>
                  <a:rPr lang="cs-CZ" dirty="0"/>
                  <a:t> a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´´</m:t>
                        </m:r>
                      </m:sup>
                    </m:sSup>
                  </m:oMath>
                </a14:m>
                <a:r>
                  <a:rPr lang="cs-CZ" dirty="0"/>
                  <a:t> </a:t>
                </a:r>
              </a:p>
            </p:txBody>
          </p:sp>
        </mc:Choice>
        <mc:Fallback xmlns="">
          <p:sp>
            <p:nvSpPr>
              <p:cNvPr id="9" name="TextovéPole 8">
                <a:extLst>
                  <a:ext uri="{FF2B5EF4-FFF2-40B4-BE49-F238E27FC236}">
                    <a16:creationId xmlns:a16="http://schemas.microsoft.com/office/drawing/2014/main" id="{C8FA9623-417C-66E3-613A-8184B61B355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07533" y="1616198"/>
                <a:ext cx="5009321" cy="669992"/>
              </a:xfrm>
              <a:prstGeom prst="rect">
                <a:avLst/>
              </a:prstGeom>
              <a:blipFill>
                <a:blip r:embed="rId5"/>
                <a:stretch>
                  <a:fillRect l="-1095" t="-4545" r="-243" b="-1181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2" name="Přímá spojnice se šipkou 11">
            <a:extLst>
              <a:ext uri="{FF2B5EF4-FFF2-40B4-BE49-F238E27FC236}">
                <a16:creationId xmlns:a16="http://schemas.microsoft.com/office/drawing/2014/main" id="{9DA2BBA8-E46D-AF1E-B367-74305DC3B413}"/>
              </a:ext>
            </a:extLst>
          </p:cNvPr>
          <p:cNvCxnSpPr/>
          <p:nvPr/>
        </p:nvCxnSpPr>
        <p:spPr>
          <a:xfrm>
            <a:off x="4786685" y="3204376"/>
            <a:ext cx="576000" cy="0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se šipkou 12">
            <a:extLst>
              <a:ext uri="{FF2B5EF4-FFF2-40B4-BE49-F238E27FC236}">
                <a16:creationId xmlns:a16="http://schemas.microsoft.com/office/drawing/2014/main" id="{ECF82808-CE2E-5A58-9710-0B66452A607C}"/>
              </a:ext>
            </a:extLst>
          </p:cNvPr>
          <p:cNvCxnSpPr>
            <a:cxnSpLocks/>
          </p:cNvCxnSpPr>
          <p:nvPr/>
        </p:nvCxnSpPr>
        <p:spPr>
          <a:xfrm rot="10800000">
            <a:off x="2000223" y="3193180"/>
            <a:ext cx="576000" cy="0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ovéPole 15">
                <a:extLst>
                  <a:ext uri="{FF2B5EF4-FFF2-40B4-BE49-F238E27FC236}">
                    <a16:creationId xmlns:a16="http://schemas.microsoft.com/office/drawing/2014/main" id="{03B668C9-F3E8-BA53-7380-1E195CF9897F}"/>
                  </a:ext>
                </a:extLst>
              </p:cNvPr>
              <p:cNvSpPr txBox="1"/>
              <p:nvPr/>
            </p:nvSpPr>
            <p:spPr>
              <a:xfrm>
                <a:off x="5320288" y="2866165"/>
                <a:ext cx="347869" cy="380553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´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6" name="TextovéPole 15">
                <a:extLst>
                  <a:ext uri="{FF2B5EF4-FFF2-40B4-BE49-F238E27FC236}">
                    <a16:creationId xmlns:a16="http://schemas.microsoft.com/office/drawing/2014/main" id="{03B668C9-F3E8-BA53-7380-1E195CF9897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20288" y="2866165"/>
                <a:ext cx="347869" cy="380553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ovéPole 17">
                <a:extLst>
                  <a:ext uri="{FF2B5EF4-FFF2-40B4-BE49-F238E27FC236}">
                    <a16:creationId xmlns:a16="http://schemas.microsoft.com/office/drawing/2014/main" id="{55352508-D1BB-E1CA-F4F1-3AA935E3B69F}"/>
                  </a:ext>
                </a:extLst>
              </p:cNvPr>
              <p:cNvSpPr txBox="1"/>
              <p:nvPr/>
            </p:nvSpPr>
            <p:spPr>
              <a:xfrm>
                <a:off x="1701873" y="2875534"/>
                <a:ext cx="347869" cy="380553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´´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8" name="TextovéPole 17">
                <a:extLst>
                  <a:ext uri="{FF2B5EF4-FFF2-40B4-BE49-F238E27FC236}">
                    <a16:creationId xmlns:a16="http://schemas.microsoft.com/office/drawing/2014/main" id="{55352508-D1BB-E1CA-F4F1-3AA935E3B69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01873" y="2875534"/>
                <a:ext cx="347869" cy="380553"/>
              </a:xfrm>
              <a:prstGeom prst="rect">
                <a:avLst/>
              </a:prstGeom>
              <a:blipFill>
                <a:blip r:embed="rId7"/>
                <a:stretch>
                  <a:fillRect r="-1578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ovéPole 18">
                <a:extLst>
                  <a:ext uri="{FF2B5EF4-FFF2-40B4-BE49-F238E27FC236}">
                    <a16:creationId xmlns:a16="http://schemas.microsoft.com/office/drawing/2014/main" id="{B84364AA-2BC5-CDA5-2062-29FB75CC436F}"/>
                  </a:ext>
                </a:extLst>
              </p:cNvPr>
              <p:cNvSpPr txBox="1"/>
              <p:nvPr/>
            </p:nvSpPr>
            <p:spPr>
              <a:xfrm>
                <a:off x="6607533" y="2329217"/>
                <a:ext cx="5152446" cy="65755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342900" indent="-342900">
                  <a:buFont typeface="+mj-lt"/>
                  <a:buAutoNum type="arabicPeriod" startAt="3"/>
                </a:pPr>
                <a:r>
                  <a:rPr lang="cs-CZ" dirty="0"/>
                  <a:t>Podle pravidla rovnoběžníku narýsuj výslednici sil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cs-CZ" dirty="0"/>
                  <a:t> a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´´</m:t>
                        </m:r>
                      </m:sup>
                    </m:sSup>
                  </m:oMath>
                </a14:m>
                <a:r>
                  <a:rPr lang="cs-CZ" dirty="0"/>
                  <a:t>, a sil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cs-CZ" dirty="0"/>
                  <a:t> a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´</m:t>
                        </m:r>
                      </m:sup>
                    </m:sSup>
                  </m:oMath>
                </a14:m>
                <a:r>
                  <a:rPr lang="cs-CZ" dirty="0"/>
                  <a:t>´. Výslednice označ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𝑅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cs-CZ" dirty="0"/>
                  <a:t>  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𝑅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cs-CZ" dirty="0"/>
                  <a:t> </a:t>
                </a:r>
              </a:p>
            </p:txBody>
          </p:sp>
        </mc:Choice>
        <mc:Fallback xmlns="">
          <p:sp>
            <p:nvSpPr>
              <p:cNvPr id="19" name="TextovéPole 18">
                <a:extLst>
                  <a:ext uri="{FF2B5EF4-FFF2-40B4-BE49-F238E27FC236}">
                    <a16:creationId xmlns:a16="http://schemas.microsoft.com/office/drawing/2014/main" id="{B84364AA-2BC5-CDA5-2062-29FB75CC436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07533" y="2329217"/>
                <a:ext cx="5152446" cy="657552"/>
              </a:xfrm>
              <a:prstGeom prst="rect">
                <a:avLst/>
              </a:prstGeom>
              <a:blipFill>
                <a:blip r:embed="rId8"/>
                <a:stretch>
                  <a:fillRect l="-1065" t="-4630" r="-473" b="-1388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1" name="Přímá spojnice 20">
            <a:extLst>
              <a:ext uri="{FF2B5EF4-FFF2-40B4-BE49-F238E27FC236}">
                <a16:creationId xmlns:a16="http://schemas.microsoft.com/office/drawing/2014/main" id="{588D9C79-F6D0-6A6E-C00D-1699C52A7484}"/>
              </a:ext>
            </a:extLst>
          </p:cNvPr>
          <p:cNvCxnSpPr/>
          <p:nvPr/>
        </p:nvCxnSpPr>
        <p:spPr>
          <a:xfrm>
            <a:off x="2016124" y="3196422"/>
            <a:ext cx="0" cy="1281778"/>
          </a:xfrm>
          <a:prstGeom prst="line">
            <a:avLst/>
          </a:prstGeom>
          <a:ln w="1905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2" name="Přímá spojnice 21">
            <a:extLst>
              <a:ext uri="{FF2B5EF4-FFF2-40B4-BE49-F238E27FC236}">
                <a16:creationId xmlns:a16="http://schemas.microsoft.com/office/drawing/2014/main" id="{001519CE-182E-11CC-1E69-702002884363}"/>
              </a:ext>
            </a:extLst>
          </p:cNvPr>
          <p:cNvCxnSpPr/>
          <p:nvPr/>
        </p:nvCxnSpPr>
        <p:spPr>
          <a:xfrm>
            <a:off x="5354734" y="3204373"/>
            <a:ext cx="0" cy="684000"/>
          </a:xfrm>
          <a:prstGeom prst="line">
            <a:avLst/>
          </a:prstGeom>
          <a:ln w="1905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4" name="Přímá spojnice 23">
            <a:extLst>
              <a:ext uri="{FF2B5EF4-FFF2-40B4-BE49-F238E27FC236}">
                <a16:creationId xmlns:a16="http://schemas.microsoft.com/office/drawing/2014/main" id="{D840AECD-8FF8-72FF-C0ED-F9478E89D11C}"/>
              </a:ext>
            </a:extLst>
          </p:cNvPr>
          <p:cNvCxnSpPr/>
          <p:nvPr/>
        </p:nvCxnSpPr>
        <p:spPr>
          <a:xfrm flipH="1">
            <a:off x="1875807" y="4349363"/>
            <a:ext cx="700416" cy="0"/>
          </a:xfrm>
          <a:prstGeom prst="line">
            <a:avLst/>
          </a:prstGeom>
          <a:ln w="1905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5" name="Přímá spojnice 24">
            <a:extLst>
              <a:ext uri="{FF2B5EF4-FFF2-40B4-BE49-F238E27FC236}">
                <a16:creationId xmlns:a16="http://schemas.microsoft.com/office/drawing/2014/main" id="{B4CC1DAF-A5E5-7ADF-E12B-FAA6154578EC}"/>
              </a:ext>
            </a:extLst>
          </p:cNvPr>
          <p:cNvCxnSpPr/>
          <p:nvPr/>
        </p:nvCxnSpPr>
        <p:spPr>
          <a:xfrm flipH="1">
            <a:off x="4724477" y="3729162"/>
            <a:ext cx="700416" cy="0"/>
          </a:xfrm>
          <a:prstGeom prst="line">
            <a:avLst/>
          </a:prstGeom>
          <a:ln w="1905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7" name="Přímá spojnice se šipkou 26">
            <a:extLst>
              <a:ext uri="{FF2B5EF4-FFF2-40B4-BE49-F238E27FC236}">
                <a16:creationId xmlns:a16="http://schemas.microsoft.com/office/drawing/2014/main" id="{F246A073-3939-F7B7-372F-D33ABD53FFFA}"/>
              </a:ext>
            </a:extLst>
          </p:cNvPr>
          <p:cNvCxnSpPr/>
          <p:nvPr/>
        </p:nvCxnSpPr>
        <p:spPr>
          <a:xfrm flipH="1">
            <a:off x="2016124" y="3204373"/>
            <a:ext cx="560099" cy="1144990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Přímá spojnice se šipkou 28">
            <a:extLst>
              <a:ext uri="{FF2B5EF4-FFF2-40B4-BE49-F238E27FC236}">
                <a16:creationId xmlns:a16="http://schemas.microsoft.com/office/drawing/2014/main" id="{6BF60E17-CB78-5177-2E89-6C338B762A14}"/>
              </a:ext>
            </a:extLst>
          </p:cNvPr>
          <p:cNvCxnSpPr/>
          <p:nvPr/>
        </p:nvCxnSpPr>
        <p:spPr>
          <a:xfrm>
            <a:off x="4786685" y="3196422"/>
            <a:ext cx="568049" cy="532740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ovéPole 29">
                <a:extLst>
                  <a:ext uri="{FF2B5EF4-FFF2-40B4-BE49-F238E27FC236}">
                    <a16:creationId xmlns:a16="http://schemas.microsoft.com/office/drawing/2014/main" id="{21B37762-2387-0785-AE44-2AC28EB6E0E8}"/>
                  </a:ext>
                </a:extLst>
              </p:cNvPr>
              <p:cNvSpPr txBox="1"/>
              <p:nvPr/>
            </p:nvSpPr>
            <p:spPr>
              <a:xfrm>
                <a:off x="1956723" y="3529864"/>
                <a:ext cx="403934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16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600" b="0" i="1" smtClean="0">
                              <a:latin typeface="Cambria Math" panose="02040503050406030204" pitchFamily="18" charset="0"/>
                            </a:rPr>
                            <m:t>𝑅</m:t>
                          </m:r>
                        </m:e>
                        <m:sub>
                          <m:r>
                            <a:rPr lang="cs-CZ" sz="16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cs-CZ" sz="1600" dirty="0"/>
              </a:p>
            </p:txBody>
          </p:sp>
        </mc:Choice>
        <mc:Fallback xmlns="">
          <p:sp>
            <p:nvSpPr>
              <p:cNvPr id="30" name="TextovéPole 29">
                <a:extLst>
                  <a:ext uri="{FF2B5EF4-FFF2-40B4-BE49-F238E27FC236}">
                    <a16:creationId xmlns:a16="http://schemas.microsoft.com/office/drawing/2014/main" id="{21B37762-2387-0785-AE44-2AC28EB6E0E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56723" y="3529864"/>
                <a:ext cx="403934" cy="338554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ovéPole 30">
                <a:extLst>
                  <a:ext uri="{FF2B5EF4-FFF2-40B4-BE49-F238E27FC236}">
                    <a16:creationId xmlns:a16="http://schemas.microsoft.com/office/drawing/2014/main" id="{09A89DF8-1EB0-ACDB-C233-205756452A4B}"/>
                  </a:ext>
                </a:extLst>
              </p:cNvPr>
              <p:cNvSpPr txBox="1"/>
              <p:nvPr/>
            </p:nvSpPr>
            <p:spPr>
              <a:xfrm>
                <a:off x="5036931" y="3253808"/>
                <a:ext cx="403934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16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600" b="0" i="1" smtClean="0">
                              <a:latin typeface="Cambria Math" panose="02040503050406030204" pitchFamily="18" charset="0"/>
                            </a:rPr>
                            <m:t>𝑅</m:t>
                          </m:r>
                        </m:e>
                        <m:sub>
                          <m:r>
                            <a:rPr lang="cs-CZ" sz="16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</m:oMath>
                  </m:oMathPara>
                </a14:m>
                <a:endParaRPr lang="cs-CZ" sz="1600" dirty="0"/>
              </a:p>
            </p:txBody>
          </p:sp>
        </mc:Choice>
        <mc:Fallback xmlns="">
          <p:sp>
            <p:nvSpPr>
              <p:cNvPr id="31" name="TextovéPole 30">
                <a:extLst>
                  <a:ext uri="{FF2B5EF4-FFF2-40B4-BE49-F238E27FC236}">
                    <a16:creationId xmlns:a16="http://schemas.microsoft.com/office/drawing/2014/main" id="{09A89DF8-1EB0-ACDB-C233-205756452A4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36931" y="3253808"/>
                <a:ext cx="403934" cy="338554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ovéPole 31">
                <a:extLst>
                  <a:ext uri="{FF2B5EF4-FFF2-40B4-BE49-F238E27FC236}">
                    <a16:creationId xmlns:a16="http://schemas.microsoft.com/office/drawing/2014/main" id="{2AC11B59-B0E1-C800-9A23-8353468D3B95}"/>
                  </a:ext>
                </a:extLst>
              </p:cNvPr>
              <p:cNvSpPr txBox="1"/>
              <p:nvPr/>
            </p:nvSpPr>
            <p:spPr>
              <a:xfrm>
                <a:off x="6298414" y="3066409"/>
                <a:ext cx="5731909" cy="18886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Síly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´</m:t>
                        </m:r>
                      </m:sup>
                    </m:sSup>
                  </m:oMath>
                </a14:m>
                <a:r>
                  <a:rPr lang="cs-CZ" dirty="0"/>
                  <a:t> a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´´</m:t>
                        </m:r>
                      </m:sup>
                    </m:sSup>
                  </m:oMath>
                </a14:m>
                <a:r>
                  <a:rPr lang="cs-CZ" dirty="0"/>
                  <a:t> jsou stejně veliké, ale opačného směru, tedy pohybový účinek těchto sil na tuhé těleso je nulový. Výslednice sil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i="1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cs-CZ" dirty="0"/>
                  <a:t> 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i="1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cs-CZ" dirty="0"/>
                  <a:t> je tedy totožná s výslednicí sil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 panose="02040503050406030204" pitchFamily="18" charset="0"/>
                          </a:rPr>
                          <m:t>𝑅</m:t>
                        </m:r>
                      </m:e>
                      <m:sub>
                        <m:r>
                          <a:rPr lang="cs-CZ" i="1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cs-CZ" dirty="0"/>
                  <a:t> 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 panose="02040503050406030204" pitchFamily="18" charset="0"/>
                          </a:rPr>
                          <m:t>𝑅</m:t>
                        </m:r>
                      </m:e>
                      <m:sub>
                        <m:r>
                          <a:rPr lang="cs-CZ" i="1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cs-CZ" dirty="0"/>
                  <a:t>.</a:t>
                </a:r>
              </a:p>
              <a:p>
                <a:endParaRPr lang="cs-CZ" sz="800" dirty="0"/>
              </a:p>
              <a:p>
                <a:r>
                  <a:rPr lang="cs-CZ" dirty="0"/>
                  <a:t>Konstrukce výslednice sil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𝑅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cs-CZ" dirty="0"/>
                  <a:t> 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𝑅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cs-CZ" dirty="0"/>
                  <a:t> je úloha „skládání dvou různoběžných sil, které nemají společné působiště.</a:t>
                </a:r>
              </a:p>
              <a:p>
                <a:r>
                  <a:rPr lang="cs-CZ" dirty="0"/>
                  <a:t>Viz snímek 4.</a:t>
                </a:r>
              </a:p>
            </p:txBody>
          </p:sp>
        </mc:Choice>
        <mc:Fallback xmlns="">
          <p:sp>
            <p:nvSpPr>
              <p:cNvPr id="32" name="TextovéPole 31">
                <a:extLst>
                  <a:ext uri="{FF2B5EF4-FFF2-40B4-BE49-F238E27FC236}">
                    <a16:creationId xmlns:a16="http://schemas.microsoft.com/office/drawing/2014/main" id="{2AC11B59-B0E1-C800-9A23-8353468D3B9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98414" y="3066409"/>
                <a:ext cx="5731909" cy="1888659"/>
              </a:xfrm>
              <a:prstGeom prst="rect">
                <a:avLst/>
              </a:prstGeom>
              <a:blipFill>
                <a:blip r:embed="rId11"/>
                <a:stretch>
                  <a:fillRect l="-851" t="-968" r="-851" b="-419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4" name="Přímá spojnice 33">
            <a:extLst>
              <a:ext uri="{FF2B5EF4-FFF2-40B4-BE49-F238E27FC236}">
                <a16:creationId xmlns:a16="http://schemas.microsoft.com/office/drawing/2014/main" id="{98A4C54C-0757-E319-3752-505230C7B946}"/>
              </a:ext>
            </a:extLst>
          </p:cNvPr>
          <p:cNvCxnSpPr>
            <a:cxnSpLocks/>
          </p:cNvCxnSpPr>
          <p:nvPr/>
        </p:nvCxnSpPr>
        <p:spPr>
          <a:xfrm flipV="1">
            <a:off x="2559453" y="1232452"/>
            <a:ext cx="994780" cy="196396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Přímá spojnice 36">
            <a:extLst>
              <a:ext uri="{FF2B5EF4-FFF2-40B4-BE49-F238E27FC236}">
                <a16:creationId xmlns:a16="http://schemas.microsoft.com/office/drawing/2014/main" id="{B79B1ED2-7C19-8886-21FA-AA0A95CEEE15}"/>
              </a:ext>
            </a:extLst>
          </p:cNvPr>
          <p:cNvCxnSpPr>
            <a:cxnSpLocks/>
          </p:cNvCxnSpPr>
          <p:nvPr/>
        </p:nvCxnSpPr>
        <p:spPr>
          <a:xfrm flipH="1" flipV="1">
            <a:off x="2965837" y="1576634"/>
            <a:ext cx="1794118" cy="161978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Přímá spojnice se šipkou 38">
            <a:extLst>
              <a:ext uri="{FF2B5EF4-FFF2-40B4-BE49-F238E27FC236}">
                <a16:creationId xmlns:a16="http://schemas.microsoft.com/office/drawing/2014/main" id="{C8DD6ED1-85FD-1880-9264-7DD35D7ED269}"/>
              </a:ext>
            </a:extLst>
          </p:cNvPr>
          <p:cNvCxnSpPr/>
          <p:nvPr/>
        </p:nvCxnSpPr>
        <p:spPr>
          <a:xfrm flipH="1">
            <a:off x="2685787" y="1846155"/>
            <a:ext cx="560099" cy="1144990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Přímá spojnice se šipkou 39">
            <a:extLst>
              <a:ext uri="{FF2B5EF4-FFF2-40B4-BE49-F238E27FC236}">
                <a16:creationId xmlns:a16="http://schemas.microsoft.com/office/drawing/2014/main" id="{AEFA91B1-072F-48DD-CB8D-4D8940A1344F}"/>
              </a:ext>
            </a:extLst>
          </p:cNvPr>
          <p:cNvCxnSpPr/>
          <p:nvPr/>
        </p:nvCxnSpPr>
        <p:spPr>
          <a:xfrm>
            <a:off x="3266350" y="1844488"/>
            <a:ext cx="568049" cy="532740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Přímá spojnice 40">
            <a:extLst>
              <a:ext uri="{FF2B5EF4-FFF2-40B4-BE49-F238E27FC236}">
                <a16:creationId xmlns:a16="http://schemas.microsoft.com/office/drawing/2014/main" id="{CCEB911D-84C2-A197-6ED8-E4F6AE162EB3}"/>
              </a:ext>
            </a:extLst>
          </p:cNvPr>
          <p:cNvCxnSpPr>
            <a:cxnSpLocks/>
          </p:cNvCxnSpPr>
          <p:nvPr/>
        </p:nvCxnSpPr>
        <p:spPr>
          <a:xfrm flipV="1">
            <a:off x="3083303" y="1768973"/>
            <a:ext cx="994780" cy="1963969"/>
          </a:xfrm>
          <a:prstGeom prst="line">
            <a:avLst/>
          </a:prstGeom>
          <a:ln w="1905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42" name="Přímá spojnice 41">
            <a:extLst>
              <a:ext uri="{FF2B5EF4-FFF2-40B4-BE49-F238E27FC236}">
                <a16:creationId xmlns:a16="http://schemas.microsoft.com/office/drawing/2014/main" id="{4E8606C2-E656-B78E-6D76-9919817BF3A8}"/>
              </a:ext>
            </a:extLst>
          </p:cNvPr>
          <p:cNvCxnSpPr>
            <a:cxnSpLocks/>
          </p:cNvCxnSpPr>
          <p:nvPr/>
        </p:nvCxnSpPr>
        <p:spPr>
          <a:xfrm flipH="1" flipV="1">
            <a:off x="2138670" y="2415516"/>
            <a:ext cx="1794118" cy="1619787"/>
          </a:xfrm>
          <a:prstGeom prst="line">
            <a:avLst/>
          </a:prstGeom>
          <a:ln w="1905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46" name="Přímá spojnice 45">
            <a:extLst>
              <a:ext uri="{FF2B5EF4-FFF2-40B4-BE49-F238E27FC236}">
                <a16:creationId xmlns:a16="http://schemas.microsoft.com/office/drawing/2014/main" id="{431101D3-7882-7C3C-6B58-1F875317B0D6}"/>
              </a:ext>
            </a:extLst>
          </p:cNvPr>
          <p:cNvCxnSpPr/>
          <p:nvPr/>
        </p:nvCxnSpPr>
        <p:spPr>
          <a:xfrm flipH="1">
            <a:off x="3235655" y="1844488"/>
            <a:ext cx="29699" cy="343687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Přímá spojnice se šipkou 43">
            <a:extLst>
              <a:ext uri="{FF2B5EF4-FFF2-40B4-BE49-F238E27FC236}">
                <a16:creationId xmlns:a16="http://schemas.microsoft.com/office/drawing/2014/main" id="{5F690A5D-297A-994A-6C8E-177BF72DB8C3}"/>
              </a:ext>
            </a:extLst>
          </p:cNvPr>
          <p:cNvCxnSpPr/>
          <p:nvPr/>
        </p:nvCxnSpPr>
        <p:spPr>
          <a:xfrm flipH="1">
            <a:off x="3245886" y="1844488"/>
            <a:ext cx="20464" cy="1618304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Přímá spojnice se šipkou 46">
            <a:extLst>
              <a:ext uri="{FF2B5EF4-FFF2-40B4-BE49-F238E27FC236}">
                <a16:creationId xmlns:a16="http://schemas.microsoft.com/office/drawing/2014/main" id="{C64C54F3-AA60-60EE-688D-6D56F763C701}"/>
              </a:ext>
            </a:extLst>
          </p:cNvPr>
          <p:cNvCxnSpPr/>
          <p:nvPr/>
        </p:nvCxnSpPr>
        <p:spPr>
          <a:xfrm flipH="1">
            <a:off x="3237699" y="3181697"/>
            <a:ext cx="20464" cy="1618304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48" name="TextovéPole 47">
                <a:extLst>
                  <a:ext uri="{FF2B5EF4-FFF2-40B4-BE49-F238E27FC236}">
                    <a16:creationId xmlns:a16="http://schemas.microsoft.com/office/drawing/2014/main" id="{078E81DD-C9A0-F2D8-EE3B-0457E31BF1B5}"/>
                  </a:ext>
                </a:extLst>
              </p:cNvPr>
              <p:cNvSpPr txBox="1"/>
              <p:nvPr/>
            </p:nvSpPr>
            <p:spPr>
              <a:xfrm>
                <a:off x="3360552" y="4316259"/>
                <a:ext cx="136044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𝐹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48" name="TextovéPole 47">
                <a:extLst>
                  <a:ext uri="{FF2B5EF4-FFF2-40B4-BE49-F238E27FC236}">
                    <a16:creationId xmlns:a16="http://schemas.microsoft.com/office/drawing/2014/main" id="{078E81DD-C9A0-F2D8-EE3B-0457E31BF1B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60552" y="4316259"/>
                <a:ext cx="1360441" cy="369332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1129077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6" grpId="0"/>
      <p:bldP spid="18" grpId="0"/>
      <p:bldP spid="19" grpId="0"/>
      <p:bldP spid="30" grpId="0"/>
      <p:bldP spid="31" grpId="0"/>
      <p:bldP spid="32" grpId="0"/>
      <p:bldP spid="4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943267B-3FF7-4F56-860B-4AE2362EFB2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905" t="31679" r="54649" b="18520"/>
          <a:stretch/>
        </p:blipFill>
        <p:spPr>
          <a:xfrm>
            <a:off x="1180975" y="1613647"/>
            <a:ext cx="4618853" cy="3119718"/>
          </a:xfrm>
          <a:prstGeom prst="rect">
            <a:avLst/>
          </a:prstGeom>
        </p:spPr>
      </p:pic>
      <p:cxnSp>
        <p:nvCxnSpPr>
          <p:cNvPr id="5" name="Přímá spojnice 4">
            <a:extLst>
              <a:ext uri="{FF2B5EF4-FFF2-40B4-BE49-F238E27FC236}">
                <a16:creationId xmlns:a16="http://schemas.microsoft.com/office/drawing/2014/main" id="{F55463B9-61C8-4AB2-84D7-C35FF28131DA}"/>
              </a:ext>
            </a:extLst>
          </p:cNvPr>
          <p:cNvCxnSpPr/>
          <p:nvPr/>
        </p:nvCxnSpPr>
        <p:spPr>
          <a:xfrm>
            <a:off x="2034988" y="3021106"/>
            <a:ext cx="2823883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A6EF3F17-9648-47ED-8B50-1E2F6778F65D}"/>
                  </a:ext>
                </a:extLst>
              </p:cNvPr>
              <p:cNvSpPr txBox="1"/>
              <p:nvPr/>
            </p:nvSpPr>
            <p:spPr>
              <a:xfrm>
                <a:off x="3266283" y="2537012"/>
                <a:ext cx="224118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 dirty="0" smtClean="0">
                          <a:latin typeface="Cambria Math" panose="02040503050406030204" pitchFamily="18" charset="0"/>
                        </a:rPr>
                        <m:t>𝑑</m:t>
                      </m:r>
                    </m:oMath>
                  </m:oMathPara>
                </a14:m>
                <a:endParaRPr lang="cs-CZ" i="1" dirty="0"/>
              </a:p>
            </p:txBody>
          </p:sp>
        </mc:Choice>
        <mc:Fallback xmlns="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A6EF3F17-9648-47ED-8B50-1E2F6778F65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66283" y="2537012"/>
                <a:ext cx="224118" cy="369332"/>
              </a:xfrm>
              <a:prstGeom prst="rect">
                <a:avLst/>
              </a:prstGeom>
              <a:blipFill>
                <a:blip r:embed="rId3"/>
                <a:stretch>
                  <a:fillRect r="-3783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8" name="Přímá spojnice se šipkou 7">
            <a:extLst>
              <a:ext uri="{FF2B5EF4-FFF2-40B4-BE49-F238E27FC236}">
                <a16:creationId xmlns:a16="http://schemas.microsoft.com/office/drawing/2014/main" id="{283EA644-ABF5-4605-8058-066DC1721278}"/>
              </a:ext>
            </a:extLst>
          </p:cNvPr>
          <p:cNvCxnSpPr>
            <a:cxnSpLocks/>
          </p:cNvCxnSpPr>
          <p:nvPr/>
        </p:nvCxnSpPr>
        <p:spPr>
          <a:xfrm flipH="1">
            <a:off x="2967318" y="3021106"/>
            <a:ext cx="0" cy="1990165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0" name="Přímá spojnice se šipkou 9">
            <a:extLst>
              <a:ext uri="{FF2B5EF4-FFF2-40B4-BE49-F238E27FC236}">
                <a16:creationId xmlns:a16="http://schemas.microsoft.com/office/drawing/2014/main" id="{D538DBDC-FA74-43D1-9E3E-BAAA73D685B7}"/>
              </a:ext>
            </a:extLst>
          </p:cNvPr>
          <p:cNvCxnSpPr/>
          <p:nvPr/>
        </p:nvCxnSpPr>
        <p:spPr>
          <a:xfrm>
            <a:off x="2034988" y="3402105"/>
            <a:ext cx="932329" cy="0"/>
          </a:xfrm>
          <a:prstGeom prst="straightConnector1">
            <a:avLst/>
          </a:prstGeom>
          <a:ln w="1905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se šipkou 11">
            <a:extLst>
              <a:ext uri="{FF2B5EF4-FFF2-40B4-BE49-F238E27FC236}">
                <a16:creationId xmlns:a16="http://schemas.microsoft.com/office/drawing/2014/main" id="{7334A937-8620-49D8-B401-1373FF368F90}"/>
              </a:ext>
            </a:extLst>
          </p:cNvPr>
          <p:cNvCxnSpPr/>
          <p:nvPr/>
        </p:nvCxnSpPr>
        <p:spPr>
          <a:xfrm>
            <a:off x="2967317" y="3393140"/>
            <a:ext cx="1891554" cy="0"/>
          </a:xfrm>
          <a:prstGeom prst="straightConnector1">
            <a:avLst/>
          </a:prstGeom>
          <a:ln w="1905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ovéPole 12">
                <a:extLst>
                  <a:ext uri="{FF2B5EF4-FFF2-40B4-BE49-F238E27FC236}">
                    <a16:creationId xmlns:a16="http://schemas.microsoft.com/office/drawing/2014/main" id="{218EAA15-3042-4ACE-989C-66C3485EE98B}"/>
                  </a:ext>
                </a:extLst>
              </p:cNvPr>
              <p:cNvSpPr txBox="1"/>
              <p:nvPr/>
            </p:nvSpPr>
            <p:spPr>
              <a:xfrm>
                <a:off x="3655456" y="3065048"/>
                <a:ext cx="287963" cy="27699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𝑑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3" name="TextovéPole 12">
                <a:extLst>
                  <a:ext uri="{FF2B5EF4-FFF2-40B4-BE49-F238E27FC236}">
                    <a16:creationId xmlns:a16="http://schemas.microsoft.com/office/drawing/2014/main" id="{218EAA15-3042-4ACE-989C-66C3485EE98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55456" y="3065048"/>
                <a:ext cx="287963" cy="276999"/>
              </a:xfrm>
              <a:prstGeom prst="rect">
                <a:avLst/>
              </a:prstGeom>
              <a:blipFill>
                <a:blip r:embed="rId4"/>
                <a:stretch>
                  <a:fillRect l="-21277" r="-6383" b="-1555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ovéPole 13">
                <a:extLst>
                  <a:ext uri="{FF2B5EF4-FFF2-40B4-BE49-F238E27FC236}">
                    <a16:creationId xmlns:a16="http://schemas.microsoft.com/office/drawing/2014/main" id="{2CB5AB3A-10D3-4F94-B53A-6F5D45A44775}"/>
                  </a:ext>
                </a:extLst>
              </p:cNvPr>
              <p:cNvSpPr txBox="1"/>
              <p:nvPr/>
            </p:nvSpPr>
            <p:spPr>
              <a:xfrm>
                <a:off x="2377861" y="3060232"/>
                <a:ext cx="293285" cy="27699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𝑑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4" name="TextovéPole 13">
                <a:extLst>
                  <a:ext uri="{FF2B5EF4-FFF2-40B4-BE49-F238E27FC236}">
                    <a16:creationId xmlns:a16="http://schemas.microsoft.com/office/drawing/2014/main" id="{2CB5AB3A-10D3-4F94-B53A-6F5D45A4477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77861" y="3060232"/>
                <a:ext cx="293285" cy="276999"/>
              </a:xfrm>
              <a:prstGeom prst="rect">
                <a:avLst/>
              </a:prstGeom>
              <a:blipFill>
                <a:blip r:embed="rId5"/>
                <a:stretch>
                  <a:fillRect l="-20833" r="-8333" b="-1777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TextovéPole 14">
            <a:extLst>
              <a:ext uri="{FF2B5EF4-FFF2-40B4-BE49-F238E27FC236}">
                <a16:creationId xmlns:a16="http://schemas.microsoft.com/office/drawing/2014/main" id="{1DC5AE3C-B7DA-45AF-BDDB-B6D49DB67B01}"/>
              </a:ext>
            </a:extLst>
          </p:cNvPr>
          <p:cNvSpPr txBox="1"/>
          <p:nvPr/>
        </p:nvSpPr>
        <p:spPr>
          <a:xfrm>
            <a:off x="394447" y="200816"/>
            <a:ext cx="89288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Výpočet velikosti výslednice dvou rovnoběžných sil stejného směru a nalezení její polohy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ovéPole 15">
                <a:extLst>
                  <a:ext uri="{FF2B5EF4-FFF2-40B4-BE49-F238E27FC236}">
                    <a16:creationId xmlns:a16="http://schemas.microsoft.com/office/drawing/2014/main" id="{8BA096A5-FA89-4095-96AE-3FDA0F7C57F7}"/>
                  </a:ext>
                </a:extLst>
              </p:cNvPr>
              <p:cNvSpPr txBox="1"/>
              <p:nvPr/>
            </p:nvSpPr>
            <p:spPr>
              <a:xfrm>
                <a:off x="6096000" y="774412"/>
                <a:ext cx="5047129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Zadání úlohy: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=10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N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, 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=15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N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,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𝑑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=1,5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m</m:t>
                      </m:r>
                    </m:oMath>
                  </m:oMathPara>
                </a14:m>
                <a:endParaRPr lang="cs-CZ" i="1" dirty="0"/>
              </a:p>
            </p:txBody>
          </p:sp>
        </mc:Choice>
        <mc:Fallback xmlns="">
          <p:sp>
            <p:nvSpPr>
              <p:cNvPr id="16" name="TextovéPole 15">
                <a:extLst>
                  <a:ext uri="{FF2B5EF4-FFF2-40B4-BE49-F238E27FC236}">
                    <a16:creationId xmlns:a16="http://schemas.microsoft.com/office/drawing/2014/main" id="{8BA096A5-FA89-4095-96AE-3FDA0F7C57F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96000" y="774412"/>
                <a:ext cx="5047129" cy="769441"/>
              </a:xfrm>
              <a:prstGeom prst="rect">
                <a:avLst/>
              </a:prstGeom>
              <a:blipFill>
                <a:blip r:embed="rId6"/>
                <a:stretch>
                  <a:fillRect l="-966" t="-396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8" name="Přímá spojnice 17">
            <a:extLst>
              <a:ext uri="{FF2B5EF4-FFF2-40B4-BE49-F238E27FC236}">
                <a16:creationId xmlns:a16="http://schemas.microsoft.com/office/drawing/2014/main" id="{C0E5091D-567C-4F0C-944A-F36FE622EE08}"/>
              </a:ext>
            </a:extLst>
          </p:cNvPr>
          <p:cNvCxnSpPr/>
          <p:nvPr/>
        </p:nvCxnSpPr>
        <p:spPr>
          <a:xfrm>
            <a:off x="6087035" y="1543853"/>
            <a:ext cx="505609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ovéPole 18">
                <a:extLst>
                  <a:ext uri="{FF2B5EF4-FFF2-40B4-BE49-F238E27FC236}">
                    <a16:creationId xmlns:a16="http://schemas.microsoft.com/office/drawing/2014/main" id="{8C97AE9B-9B65-46A4-A0A5-1A275EEE1A76}"/>
                  </a:ext>
                </a:extLst>
              </p:cNvPr>
              <p:cNvSpPr txBox="1"/>
              <p:nvPr/>
            </p:nvSpPr>
            <p:spPr>
              <a:xfrm>
                <a:off x="6122013" y="1670065"/>
                <a:ext cx="5620871" cy="132343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342900" indent="-342900">
                  <a:buAutoNum type="arabicPeriod"/>
                </a:pPr>
                <a:r>
                  <a:rPr lang="cs-CZ" dirty="0"/>
                  <a:t>Velikost výslednice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𝐹</m:t>
                    </m:r>
                  </m:oMath>
                </a14:m>
                <a:r>
                  <a:rPr lang="cs-CZ" dirty="0"/>
                  <a:t>:</a:t>
                </a:r>
              </a:p>
              <a:p>
                <a:r>
                  <a:rPr lang="cs-CZ" dirty="0"/>
                  <a:t>Obě síly působí ve stejném směru a velikost jejich výslednice je dána součtem velikosti obou sil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𝐹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=10+15=25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N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9" name="TextovéPole 18">
                <a:extLst>
                  <a:ext uri="{FF2B5EF4-FFF2-40B4-BE49-F238E27FC236}">
                    <a16:creationId xmlns:a16="http://schemas.microsoft.com/office/drawing/2014/main" id="{8C97AE9B-9B65-46A4-A0A5-1A275EEE1A7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22013" y="1670065"/>
                <a:ext cx="5620871" cy="1323439"/>
              </a:xfrm>
              <a:prstGeom prst="rect">
                <a:avLst/>
              </a:prstGeom>
              <a:blipFill>
                <a:blip r:embed="rId7"/>
                <a:stretch>
                  <a:fillRect l="-868" t="-276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ovéPole 19">
                <a:extLst>
                  <a:ext uri="{FF2B5EF4-FFF2-40B4-BE49-F238E27FC236}">
                    <a16:creationId xmlns:a16="http://schemas.microsoft.com/office/drawing/2014/main" id="{0043D04E-5250-4974-B304-200AD4F0DB5C}"/>
                  </a:ext>
                </a:extLst>
              </p:cNvPr>
              <p:cNvSpPr txBox="1"/>
              <p:nvPr/>
            </p:nvSpPr>
            <p:spPr>
              <a:xfrm>
                <a:off x="3092824" y="4428565"/>
                <a:ext cx="331693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𝐹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0" name="TextovéPole 19">
                <a:extLst>
                  <a:ext uri="{FF2B5EF4-FFF2-40B4-BE49-F238E27FC236}">
                    <a16:creationId xmlns:a16="http://schemas.microsoft.com/office/drawing/2014/main" id="{0043D04E-5250-4974-B304-200AD4F0DB5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92824" y="4428565"/>
                <a:ext cx="331693" cy="369332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ovéPole 20">
                <a:extLst>
                  <a:ext uri="{FF2B5EF4-FFF2-40B4-BE49-F238E27FC236}">
                    <a16:creationId xmlns:a16="http://schemas.microsoft.com/office/drawing/2014/main" id="{CE63B148-9081-4BC4-A1C9-0AF70ADB82B1}"/>
                  </a:ext>
                </a:extLst>
              </p:cNvPr>
              <p:cNvSpPr txBox="1"/>
              <p:nvPr/>
            </p:nvSpPr>
            <p:spPr>
              <a:xfrm>
                <a:off x="6096000" y="3119715"/>
                <a:ext cx="5486395" cy="297196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342900" indent="-342900">
                  <a:buFont typeface="+mj-lt"/>
                  <a:buAutoNum type="arabicPeriod" startAt="2"/>
                </a:pPr>
                <a:r>
                  <a:rPr lang="cs-CZ" dirty="0"/>
                  <a:t>Poloha výslednice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𝐹</m:t>
                    </m:r>
                  </m:oMath>
                </a14:m>
                <a:r>
                  <a:rPr lang="cs-CZ" dirty="0"/>
                  <a:t>:</a:t>
                </a:r>
              </a:p>
              <a:p>
                <a:r>
                  <a:rPr lang="cs-CZ" dirty="0"/>
                  <a:t>Působiště výslednice leží na spojnici působišť sil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cs-CZ" dirty="0"/>
                  <a:t> 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cs-CZ" dirty="0"/>
                  <a:t> v bodě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𝐶</m:t>
                    </m:r>
                  </m:oMath>
                </a14:m>
                <a:r>
                  <a:rPr lang="cs-CZ" dirty="0"/>
                  <a:t> (viz obrázek).</a:t>
                </a:r>
              </a:p>
              <a:p>
                <a:r>
                  <a:rPr lang="cs-CZ" dirty="0"/>
                  <a:t>Pro momenty sil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i="1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cs-CZ" dirty="0"/>
                  <a:t> 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i="1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cs-CZ" dirty="0"/>
                  <a:t> vzhledem k bodu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𝐶</m:t>
                    </m:r>
                  </m:oMath>
                </a14:m>
                <a:r>
                  <a:rPr lang="cs-CZ" dirty="0"/>
                  <a:t> platí: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𝑑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𝑑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  <a:p>
                <a:pPr algn="ctr"/>
                <a:r>
                  <a:rPr lang="cs-CZ" dirty="0"/>
                  <a:t>dosadíme-li za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𝑑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𝑑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−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𝑑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cs-CZ" dirty="0"/>
                  <a:t> , dostaneme</a:t>
                </a:r>
              </a:p>
              <a:p>
                <a:pPr algn="ctr"/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𝑑</m:t>
                          </m:r>
                        </m:e>
                        <m:sub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(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𝑑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</m:t>
                          </m:r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𝑑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cs-CZ" dirty="0"/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𝑑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𝐹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∙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𝑑</m:t>
                          </m:r>
                        </m:num>
                        <m:den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𝐹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+</m:t>
                          </m:r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𝐹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10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∙1,5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10+15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=0,6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m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1" name="TextovéPole 20">
                <a:extLst>
                  <a:ext uri="{FF2B5EF4-FFF2-40B4-BE49-F238E27FC236}">
                    <a16:creationId xmlns:a16="http://schemas.microsoft.com/office/drawing/2014/main" id="{CE63B148-9081-4BC4-A1C9-0AF70ADB82B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96000" y="3119715"/>
                <a:ext cx="5486395" cy="2971967"/>
              </a:xfrm>
              <a:prstGeom prst="rect">
                <a:avLst/>
              </a:prstGeom>
              <a:blipFill>
                <a:blip r:embed="rId9"/>
                <a:stretch>
                  <a:fillRect l="-889" t="-1232" r="-100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ovéPole 21">
                <a:extLst>
                  <a:ext uri="{FF2B5EF4-FFF2-40B4-BE49-F238E27FC236}">
                    <a16:creationId xmlns:a16="http://schemas.microsoft.com/office/drawing/2014/main" id="{553F7B8F-E4A0-4E80-84F0-53D31A388805}"/>
                  </a:ext>
                </a:extLst>
              </p:cNvPr>
              <p:cNvSpPr txBox="1"/>
              <p:nvPr/>
            </p:nvSpPr>
            <p:spPr>
              <a:xfrm>
                <a:off x="2786373" y="2537012"/>
                <a:ext cx="19721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b="0" i="1" smtClean="0">
                          <a:latin typeface="Cambria Math" panose="02040503050406030204" pitchFamily="18" charset="0"/>
                        </a:rPr>
                        <m:t>𝐶</m:t>
                      </m:r>
                    </m:oMath>
                  </m:oMathPara>
                </a14:m>
                <a:endParaRPr lang="cs-CZ" sz="2800" dirty="0"/>
              </a:p>
            </p:txBody>
          </p:sp>
        </mc:Choice>
        <mc:Fallback xmlns="">
          <p:sp>
            <p:nvSpPr>
              <p:cNvPr id="22" name="TextovéPole 21">
                <a:extLst>
                  <a:ext uri="{FF2B5EF4-FFF2-40B4-BE49-F238E27FC236}">
                    <a16:creationId xmlns:a16="http://schemas.microsoft.com/office/drawing/2014/main" id="{553F7B8F-E4A0-4E80-84F0-53D31A38880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86373" y="2537012"/>
                <a:ext cx="197217" cy="523220"/>
              </a:xfrm>
              <a:prstGeom prst="rect">
                <a:avLst/>
              </a:prstGeom>
              <a:blipFill>
                <a:blip r:embed="rId10"/>
                <a:stretch>
                  <a:fillRect r="-5312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ovéPole 22">
                <a:extLst>
                  <a:ext uri="{FF2B5EF4-FFF2-40B4-BE49-F238E27FC236}">
                    <a16:creationId xmlns:a16="http://schemas.microsoft.com/office/drawing/2014/main" id="{34BA1A8C-7FC0-49D8-9DF2-2C9FF235394E}"/>
                  </a:ext>
                </a:extLst>
              </p:cNvPr>
              <p:cNvSpPr txBox="1"/>
              <p:nvPr/>
            </p:nvSpPr>
            <p:spPr>
              <a:xfrm>
                <a:off x="703731" y="6210707"/>
                <a:ext cx="10784539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/>
                  <a:t>Výslednice má velikost 25 N a její působiště leží na spojnici působišť sil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b="1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>
                            <a:latin typeface="Cambria Math" panose="02040503050406030204" pitchFamily="18" charset="0"/>
                          </a:rPr>
                          <m:t>𝑭</m:t>
                        </m:r>
                      </m:e>
                      <m:sub>
                        <m:r>
                          <a:rPr lang="cs-CZ" b="1" i="1">
                            <a:latin typeface="Cambria Math" panose="02040503050406030204" pitchFamily="18" charset="0"/>
                          </a:rPr>
                          <m:t>𝟏</m:t>
                        </m:r>
                      </m:sub>
                    </m:sSub>
                  </m:oMath>
                </a14:m>
                <a:r>
                  <a:rPr lang="cs-CZ" b="1" dirty="0"/>
                  <a:t> 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b="1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>
                            <a:latin typeface="Cambria Math" panose="02040503050406030204" pitchFamily="18" charset="0"/>
                          </a:rPr>
                          <m:t>𝑭</m:t>
                        </m:r>
                      </m:e>
                      <m:sub>
                        <m:r>
                          <a:rPr lang="cs-CZ" b="1" i="1">
                            <a:latin typeface="Cambria Math" panose="02040503050406030204" pitchFamily="18" charset="0"/>
                          </a:rPr>
                          <m:t>𝟐</m:t>
                        </m:r>
                      </m:sub>
                    </m:sSub>
                  </m:oMath>
                </a14:m>
                <a:r>
                  <a:rPr lang="cs-CZ" b="1" dirty="0"/>
                  <a:t> ve vzdálenosti 0,6 m od bodu </a:t>
                </a:r>
                <a14:m>
                  <m:oMath xmlns:m="http://schemas.openxmlformats.org/officeDocument/2006/math">
                    <m:r>
                      <a:rPr lang="cs-CZ" b="1" i="1" dirty="0" smtClean="0">
                        <a:latin typeface="Cambria Math" panose="02040503050406030204" pitchFamily="18" charset="0"/>
                      </a:rPr>
                      <m:t>𝑩</m:t>
                    </m:r>
                  </m:oMath>
                </a14:m>
                <a:r>
                  <a:rPr lang="cs-CZ" b="1" dirty="0"/>
                  <a:t> </a:t>
                </a:r>
              </a:p>
            </p:txBody>
          </p:sp>
        </mc:Choice>
        <mc:Fallback xmlns="">
          <p:sp>
            <p:nvSpPr>
              <p:cNvPr id="23" name="TextovéPole 22">
                <a:extLst>
                  <a:ext uri="{FF2B5EF4-FFF2-40B4-BE49-F238E27FC236}">
                    <a16:creationId xmlns:a16="http://schemas.microsoft.com/office/drawing/2014/main" id="{34BA1A8C-7FC0-49D8-9DF2-2C9FF235394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03731" y="6210707"/>
                <a:ext cx="10784539" cy="369332"/>
              </a:xfrm>
              <a:prstGeom prst="rect">
                <a:avLst/>
              </a:prstGeom>
              <a:blipFill>
                <a:blip r:embed="rId11"/>
                <a:stretch>
                  <a:fillRect l="-452" t="-10000" b="-2666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37419644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ovéPole 1">
                <a:extLst>
                  <a:ext uri="{FF2B5EF4-FFF2-40B4-BE49-F238E27FC236}">
                    <a16:creationId xmlns:a16="http://schemas.microsoft.com/office/drawing/2014/main" id="{B6973A74-9266-EA55-286E-B22F7EB7CC40}"/>
                  </a:ext>
                </a:extLst>
              </p:cNvPr>
              <p:cNvSpPr txBox="1"/>
              <p:nvPr/>
            </p:nvSpPr>
            <p:spPr>
              <a:xfrm>
                <a:off x="249504" y="835599"/>
                <a:ext cx="11692991" cy="178991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Působí-li na těleso </a:t>
                </a:r>
                <a:r>
                  <a:rPr lang="cs-CZ" b="1" dirty="0"/>
                  <a:t>dvě rovnoběžné síly opačného směru</a:t>
                </a:r>
                <a:r>
                  <a:rPr lang="cs-CZ" dirty="0"/>
                  <a:t>, skládáme je stejným způsobem jako síly stejného směru. Výslednice </a:t>
                </a:r>
                <a14:m>
                  <m:oMath xmlns:m="http://schemas.openxmlformats.org/officeDocument/2006/math">
                    <m:r>
                      <a:rPr lang="cs-CZ" b="1" i="1" smtClean="0">
                        <a:latin typeface="Cambria Math" panose="02040503050406030204" pitchFamily="18" charset="0"/>
                      </a:rPr>
                      <m:t>𝑭</m:t>
                    </m:r>
                    <m:r>
                      <a:rPr lang="cs-CZ" b="1" i="1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𝑭</m:t>
                        </m:r>
                      </m:e>
                      <m:sub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𝟏</m:t>
                        </m:r>
                      </m:sub>
                    </m:sSub>
                    <m:r>
                      <a:rPr lang="cs-CZ" b="1" i="1" smtClean="0">
                        <a:latin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𝑭</m:t>
                        </m:r>
                      </m:e>
                      <m:sub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𝟐</m:t>
                        </m:r>
                      </m:sub>
                    </m:sSub>
                  </m:oMath>
                </a14:m>
                <a:r>
                  <a:rPr lang="cs-CZ" b="1" dirty="0"/>
                  <a:t> </a:t>
                </a:r>
                <a:r>
                  <a:rPr lang="cs-CZ" dirty="0"/>
                  <a:t>a má velikost </a:t>
                </a:r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𝑭</m:t>
                        </m:r>
                      </m:e>
                    </m:d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𝐹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begChr m:val="|"/>
                        <m:endChr m:val="|"/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cs-CZ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−</m:t>
                        </m:r>
                        <m:sSub>
                          <m:sSubPr>
                            <m:ctrlPr>
                              <a:rPr lang="cs-CZ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</m:e>
                    </m:d>
                  </m:oMath>
                </a14:m>
                <a:r>
                  <a:rPr lang="cs-CZ" b="1" dirty="0"/>
                  <a:t> </a:t>
                </a:r>
                <a:r>
                  <a:rPr lang="cs-CZ" dirty="0"/>
                  <a:t>a má směr větší síly. Působiště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𝑂</m:t>
                    </m:r>
                  </m:oMath>
                </a14:m>
                <a:r>
                  <a:rPr lang="cs-CZ" dirty="0"/>
                  <a:t> výslednice leží na prodloužení úsečky AB za působištěm větší síly. Vzdálenosti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𝑑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cs-CZ" dirty="0"/>
                  <a:t> 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𝑑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cs-CZ" dirty="0"/>
                  <a:t> působišť A </a:t>
                </a:r>
                <a:r>
                  <a:rPr lang="cs-CZ" dirty="0" err="1"/>
                  <a:t>a</a:t>
                </a:r>
                <a:r>
                  <a:rPr lang="cs-CZ" dirty="0"/>
                  <a:t> B od působiště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𝑂</m:t>
                    </m:r>
                  </m:oMath>
                </a14:m>
                <a:r>
                  <a:rPr lang="cs-CZ" dirty="0"/>
                  <a:t> určíme pomoci </a:t>
                </a:r>
                <a:r>
                  <a:rPr lang="cs-CZ" b="1" dirty="0"/>
                  <a:t>momentové věty</a:t>
                </a:r>
                <a:r>
                  <a:rPr lang="cs-CZ" dirty="0"/>
                  <a:t>:</a:t>
                </a:r>
              </a:p>
              <a:p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𝑀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𝑀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     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→         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𝑑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𝑑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        →        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𝐹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𝐹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𝑑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𝑑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" name="TextovéPole 1">
                <a:extLst>
                  <a:ext uri="{FF2B5EF4-FFF2-40B4-BE49-F238E27FC236}">
                    <a16:creationId xmlns:a16="http://schemas.microsoft.com/office/drawing/2014/main" id="{B6973A74-9266-EA55-286E-B22F7EB7CC4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9504" y="835599"/>
                <a:ext cx="11692991" cy="1789914"/>
              </a:xfrm>
              <a:prstGeom prst="rect">
                <a:avLst/>
              </a:prstGeom>
              <a:blipFill>
                <a:blip r:embed="rId2"/>
                <a:stretch>
                  <a:fillRect l="-469" t="-170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Obrázek 3">
            <a:extLst>
              <a:ext uri="{FF2B5EF4-FFF2-40B4-BE49-F238E27FC236}">
                <a16:creationId xmlns:a16="http://schemas.microsoft.com/office/drawing/2014/main" id="{28778F30-D161-ACB3-78C8-4986EF64FD7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978"/>
          <a:stretch/>
        </p:blipFill>
        <p:spPr>
          <a:xfrm>
            <a:off x="2547685" y="2764072"/>
            <a:ext cx="7096630" cy="3766220"/>
          </a:xfrm>
          <a:prstGeom prst="rect">
            <a:avLst/>
          </a:prstGeom>
        </p:spPr>
      </p:pic>
      <p:sp>
        <p:nvSpPr>
          <p:cNvPr id="3" name="TextovéPole 2">
            <a:extLst>
              <a:ext uri="{FF2B5EF4-FFF2-40B4-BE49-F238E27FC236}">
                <a16:creationId xmlns:a16="http://schemas.microsoft.com/office/drawing/2014/main" id="{85F54105-DA79-CE8A-430E-1B5E215206DD}"/>
              </a:ext>
            </a:extLst>
          </p:cNvPr>
          <p:cNvSpPr txBox="1"/>
          <p:nvPr/>
        </p:nvSpPr>
        <p:spPr>
          <a:xfrm>
            <a:off x="249504" y="327708"/>
            <a:ext cx="48741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Skládání dvou rovnoběžných sil opačného směru</a:t>
            </a:r>
          </a:p>
        </p:txBody>
      </p:sp>
    </p:spTree>
    <p:extLst>
      <p:ext uri="{BB962C8B-B14F-4D97-AF65-F5344CB8AC3E}">
        <p14:creationId xmlns:p14="http://schemas.microsoft.com/office/powerpoint/2010/main" val="35945729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B2DA1F3-35A3-8D09-8D3D-780B02D6B74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4BB79CA1-DCEF-C146-97C4-9694FFF6A3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49" t="6913" r="57133" b="52605"/>
          <a:stretch/>
        </p:blipFill>
        <p:spPr>
          <a:xfrm>
            <a:off x="2560318" y="1234440"/>
            <a:ext cx="3455421" cy="2321781"/>
          </a:xfrm>
          <a:prstGeom prst="rect">
            <a:avLst/>
          </a:prstGeom>
        </p:spPr>
      </p:pic>
      <p:sp>
        <p:nvSpPr>
          <p:cNvPr id="3" name="TextovéPole 2">
            <a:extLst>
              <a:ext uri="{FF2B5EF4-FFF2-40B4-BE49-F238E27FC236}">
                <a16:creationId xmlns:a16="http://schemas.microsoft.com/office/drawing/2014/main" id="{71293903-2A95-524C-C3D3-8CD132D149CB}"/>
              </a:ext>
            </a:extLst>
          </p:cNvPr>
          <p:cNvSpPr txBox="1"/>
          <p:nvPr/>
        </p:nvSpPr>
        <p:spPr>
          <a:xfrm>
            <a:off x="249503" y="327708"/>
            <a:ext cx="62944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Skládání dvou rovnoběžných sil opačného směru - animace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>
                <a:extLst>
                  <a:ext uri="{FF2B5EF4-FFF2-40B4-BE49-F238E27FC236}">
                    <a16:creationId xmlns:a16="http://schemas.microsoft.com/office/drawing/2014/main" id="{3EA9BC6D-E394-0607-8B2F-02BE87D50659}"/>
                  </a:ext>
                </a:extLst>
              </p:cNvPr>
              <p:cNvSpPr txBox="1"/>
              <p:nvPr/>
            </p:nvSpPr>
            <p:spPr>
              <a:xfrm>
                <a:off x="6605530" y="580446"/>
                <a:ext cx="5009321" cy="120032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342900" indent="-342900">
                  <a:buFont typeface="+mj-lt"/>
                  <a:buAutoNum type="arabicPeriod"/>
                </a:pPr>
                <a:r>
                  <a:rPr lang="cs-CZ" dirty="0"/>
                  <a:t>Narýsuj spojnici společných  působišť sil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cs-CZ" dirty="0"/>
                  <a:t> 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cs-CZ" dirty="0"/>
                  <a:t> (bodů A </a:t>
                </a:r>
                <a:r>
                  <a:rPr lang="cs-CZ" dirty="0" err="1"/>
                  <a:t>a</a:t>
                </a:r>
                <a:r>
                  <a:rPr lang="cs-CZ" dirty="0"/>
                  <a:t> B). Protože hledaná výslednice může ležet mino úsečku AB, protáhni spojnici za body A </a:t>
                </a:r>
                <a:r>
                  <a:rPr lang="cs-CZ" dirty="0" err="1"/>
                  <a:t>a</a:t>
                </a:r>
                <a:r>
                  <a:rPr lang="cs-CZ" dirty="0"/>
                  <a:t> B.</a:t>
                </a:r>
              </a:p>
            </p:txBody>
          </p:sp>
        </mc:Choice>
        <mc:Fallback xmlns="">
          <p:sp>
            <p:nvSpPr>
              <p:cNvPr id="5" name="TextovéPole 4">
                <a:extLst>
                  <a:ext uri="{FF2B5EF4-FFF2-40B4-BE49-F238E27FC236}">
                    <a16:creationId xmlns:a16="http://schemas.microsoft.com/office/drawing/2014/main" id="{3EA9BC6D-E394-0607-8B2F-02BE87D5065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05530" y="580446"/>
                <a:ext cx="5009321" cy="1200329"/>
              </a:xfrm>
              <a:prstGeom prst="rect">
                <a:avLst/>
              </a:prstGeom>
              <a:blipFill>
                <a:blip r:embed="rId3"/>
                <a:stretch>
                  <a:fillRect l="-1096" t="-2538" r="-244" b="-710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7" name="Přímá spojnice 6">
            <a:extLst>
              <a:ext uri="{FF2B5EF4-FFF2-40B4-BE49-F238E27FC236}">
                <a16:creationId xmlns:a16="http://schemas.microsoft.com/office/drawing/2014/main" id="{67380196-5E6F-13E7-F6C3-C4DBF6395D9D}"/>
              </a:ext>
            </a:extLst>
          </p:cNvPr>
          <p:cNvCxnSpPr>
            <a:cxnSpLocks/>
          </p:cNvCxnSpPr>
          <p:nvPr/>
        </p:nvCxnSpPr>
        <p:spPr>
          <a:xfrm flipV="1">
            <a:off x="795130" y="2258171"/>
            <a:ext cx="5810400" cy="20271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>
                <a:extLst>
                  <a:ext uri="{FF2B5EF4-FFF2-40B4-BE49-F238E27FC236}">
                    <a16:creationId xmlns:a16="http://schemas.microsoft.com/office/drawing/2014/main" id="{4E2051A8-5247-909C-0973-DC96687822DD}"/>
                  </a:ext>
                </a:extLst>
              </p:cNvPr>
              <p:cNvSpPr txBox="1"/>
              <p:nvPr/>
            </p:nvSpPr>
            <p:spPr>
              <a:xfrm>
                <a:off x="6679096" y="1823545"/>
                <a:ext cx="5009321" cy="66999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342900" indent="-342900">
                  <a:buFont typeface="+mj-lt"/>
                  <a:buAutoNum type="arabicPeriod" startAt="2"/>
                </a:pPr>
                <a:r>
                  <a:rPr lang="cs-CZ" dirty="0"/>
                  <a:t>Do působiště sil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cs-CZ" dirty="0"/>
                  <a:t> 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cs-CZ" dirty="0"/>
                  <a:t> přidej dvě stejně veliké, ale opačné síly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´</m:t>
                        </m:r>
                      </m:sup>
                    </m:sSup>
                  </m:oMath>
                </a14:m>
                <a:r>
                  <a:rPr lang="cs-CZ" dirty="0"/>
                  <a:t> a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´´</m:t>
                        </m:r>
                      </m:sup>
                    </m:sSup>
                  </m:oMath>
                </a14:m>
                <a:r>
                  <a:rPr lang="cs-CZ" dirty="0"/>
                  <a:t> </a:t>
                </a:r>
              </a:p>
            </p:txBody>
          </p:sp>
        </mc:Choice>
        <mc:Fallback xmlns="">
          <p:sp>
            <p:nvSpPr>
              <p:cNvPr id="8" name="TextovéPole 7">
                <a:extLst>
                  <a:ext uri="{FF2B5EF4-FFF2-40B4-BE49-F238E27FC236}">
                    <a16:creationId xmlns:a16="http://schemas.microsoft.com/office/drawing/2014/main" id="{4E2051A8-5247-909C-0973-DC96687822D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79096" y="1823545"/>
                <a:ext cx="5009321" cy="669992"/>
              </a:xfrm>
              <a:prstGeom prst="rect">
                <a:avLst/>
              </a:prstGeom>
              <a:blipFill>
                <a:blip r:embed="rId4"/>
                <a:stretch>
                  <a:fillRect l="-1096" t="-4545" r="-365" b="-1181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0" name="Přímá spojnice se šipkou 9">
            <a:extLst>
              <a:ext uri="{FF2B5EF4-FFF2-40B4-BE49-F238E27FC236}">
                <a16:creationId xmlns:a16="http://schemas.microsoft.com/office/drawing/2014/main" id="{7966965F-51D3-AC8F-AD42-F9943A1C1843}"/>
              </a:ext>
            </a:extLst>
          </p:cNvPr>
          <p:cNvCxnSpPr/>
          <p:nvPr/>
        </p:nvCxnSpPr>
        <p:spPr>
          <a:xfrm>
            <a:off x="5383033" y="2258171"/>
            <a:ext cx="540000" cy="0"/>
          </a:xfrm>
          <a:prstGeom prst="straightConnector1">
            <a:avLst/>
          </a:prstGeom>
          <a:ln w="38100">
            <a:solidFill>
              <a:srgbClr val="00B0F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se šipkou 10">
            <a:extLst>
              <a:ext uri="{FF2B5EF4-FFF2-40B4-BE49-F238E27FC236}">
                <a16:creationId xmlns:a16="http://schemas.microsoft.com/office/drawing/2014/main" id="{674EBF33-A798-1C55-0A4A-3B98BD7F94B6}"/>
              </a:ext>
            </a:extLst>
          </p:cNvPr>
          <p:cNvCxnSpPr>
            <a:cxnSpLocks/>
          </p:cNvCxnSpPr>
          <p:nvPr/>
        </p:nvCxnSpPr>
        <p:spPr>
          <a:xfrm rot="10800000">
            <a:off x="2623931" y="2274073"/>
            <a:ext cx="540000" cy="0"/>
          </a:xfrm>
          <a:prstGeom prst="straightConnector1">
            <a:avLst/>
          </a:prstGeom>
          <a:ln w="38100">
            <a:solidFill>
              <a:srgbClr val="00B0F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ovéPole 11">
                <a:extLst>
                  <a:ext uri="{FF2B5EF4-FFF2-40B4-BE49-F238E27FC236}">
                    <a16:creationId xmlns:a16="http://schemas.microsoft.com/office/drawing/2014/main" id="{5800D0C8-7B26-57B0-9B50-E057174B235C}"/>
                  </a:ext>
                </a:extLst>
              </p:cNvPr>
              <p:cNvSpPr txBox="1"/>
              <p:nvPr/>
            </p:nvSpPr>
            <p:spPr>
              <a:xfrm>
                <a:off x="5876877" y="1864300"/>
                <a:ext cx="347869" cy="380553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´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2" name="TextovéPole 11">
                <a:extLst>
                  <a:ext uri="{FF2B5EF4-FFF2-40B4-BE49-F238E27FC236}">
                    <a16:creationId xmlns:a16="http://schemas.microsoft.com/office/drawing/2014/main" id="{5800D0C8-7B26-57B0-9B50-E057174B235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76877" y="1864300"/>
                <a:ext cx="347869" cy="380553"/>
              </a:xfrm>
              <a:prstGeom prst="rect">
                <a:avLst/>
              </a:prstGeom>
              <a:blipFill>
                <a:blip r:embed="rId5"/>
                <a:stretch>
                  <a:fillRect r="-175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ovéPole 12">
                <a:extLst>
                  <a:ext uri="{FF2B5EF4-FFF2-40B4-BE49-F238E27FC236}">
                    <a16:creationId xmlns:a16="http://schemas.microsoft.com/office/drawing/2014/main" id="{27966D08-D5B8-E8C4-AFEF-39B1323C5B82}"/>
                  </a:ext>
                </a:extLst>
              </p:cNvPr>
              <p:cNvSpPr txBox="1"/>
              <p:nvPr/>
            </p:nvSpPr>
            <p:spPr>
              <a:xfrm>
                <a:off x="2258462" y="1849816"/>
                <a:ext cx="347869" cy="380553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´´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3" name="TextovéPole 12">
                <a:extLst>
                  <a:ext uri="{FF2B5EF4-FFF2-40B4-BE49-F238E27FC236}">
                    <a16:creationId xmlns:a16="http://schemas.microsoft.com/office/drawing/2014/main" id="{27966D08-D5B8-E8C4-AFEF-39B1323C5B8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58462" y="1849816"/>
                <a:ext cx="347869" cy="380553"/>
              </a:xfrm>
              <a:prstGeom prst="rect">
                <a:avLst/>
              </a:prstGeom>
              <a:blipFill>
                <a:blip r:embed="rId6"/>
                <a:stretch>
                  <a:fillRect r="-1379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ovéPole 13">
                <a:extLst>
                  <a:ext uri="{FF2B5EF4-FFF2-40B4-BE49-F238E27FC236}">
                    <a16:creationId xmlns:a16="http://schemas.microsoft.com/office/drawing/2014/main" id="{E19DDCB7-48AA-778A-19B5-1EE69E4EA0EB}"/>
                  </a:ext>
                </a:extLst>
              </p:cNvPr>
              <p:cNvSpPr txBox="1"/>
              <p:nvPr/>
            </p:nvSpPr>
            <p:spPr>
              <a:xfrm>
                <a:off x="6679096" y="2536307"/>
                <a:ext cx="5152446" cy="65755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342900" indent="-342900">
                  <a:buFont typeface="+mj-lt"/>
                  <a:buAutoNum type="arabicPeriod" startAt="3"/>
                </a:pPr>
                <a:r>
                  <a:rPr lang="cs-CZ" dirty="0"/>
                  <a:t>Podle pravidla rovnoběžníku narýsuj výslednici sil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cs-CZ" dirty="0"/>
                  <a:t> a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´´</m:t>
                        </m:r>
                      </m:sup>
                    </m:sSup>
                  </m:oMath>
                </a14:m>
                <a:r>
                  <a:rPr lang="cs-CZ" dirty="0"/>
                  <a:t>, a sil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cs-CZ" dirty="0"/>
                  <a:t> a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´</m:t>
                        </m:r>
                      </m:sup>
                    </m:sSup>
                  </m:oMath>
                </a14:m>
                <a:r>
                  <a:rPr lang="cs-CZ" dirty="0"/>
                  <a:t>´. Výslednice označ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𝑅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cs-CZ" dirty="0"/>
                  <a:t> 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𝑅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cs-CZ" dirty="0"/>
                  <a:t> </a:t>
                </a:r>
              </a:p>
            </p:txBody>
          </p:sp>
        </mc:Choice>
        <mc:Fallback xmlns="">
          <p:sp>
            <p:nvSpPr>
              <p:cNvPr id="14" name="TextovéPole 13">
                <a:extLst>
                  <a:ext uri="{FF2B5EF4-FFF2-40B4-BE49-F238E27FC236}">
                    <a16:creationId xmlns:a16="http://schemas.microsoft.com/office/drawing/2014/main" id="{E19DDCB7-48AA-778A-19B5-1EE69E4EA0E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79096" y="2536307"/>
                <a:ext cx="5152446" cy="657552"/>
              </a:xfrm>
              <a:prstGeom prst="rect">
                <a:avLst/>
              </a:prstGeom>
              <a:blipFill>
                <a:blip r:embed="rId7"/>
                <a:stretch>
                  <a:fillRect l="-1065" t="-4630" r="-473" b="-1388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6" name="Přímá spojnice 15">
            <a:extLst>
              <a:ext uri="{FF2B5EF4-FFF2-40B4-BE49-F238E27FC236}">
                <a16:creationId xmlns:a16="http://schemas.microsoft.com/office/drawing/2014/main" id="{51C41049-B3E9-873A-22D2-C39D94DB7469}"/>
              </a:ext>
            </a:extLst>
          </p:cNvPr>
          <p:cNvCxnSpPr/>
          <p:nvPr/>
        </p:nvCxnSpPr>
        <p:spPr>
          <a:xfrm>
            <a:off x="2623930" y="2244853"/>
            <a:ext cx="0" cy="1311368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16">
            <a:extLst>
              <a:ext uri="{FF2B5EF4-FFF2-40B4-BE49-F238E27FC236}">
                <a16:creationId xmlns:a16="http://schemas.microsoft.com/office/drawing/2014/main" id="{9B94295C-A35B-ECCC-49D4-DD036A81CE8B}"/>
              </a:ext>
            </a:extLst>
          </p:cNvPr>
          <p:cNvCxnSpPr/>
          <p:nvPr/>
        </p:nvCxnSpPr>
        <p:spPr>
          <a:xfrm>
            <a:off x="5908681" y="1706171"/>
            <a:ext cx="0" cy="54000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nice 18">
            <a:extLst>
              <a:ext uri="{FF2B5EF4-FFF2-40B4-BE49-F238E27FC236}">
                <a16:creationId xmlns:a16="http://schemas.microsoft.com/office/drawing/2014/main" id="{61A65E4C-8F22-D592-CE44-B74F10477117}"/>
              </a:ext>
            </a:extLst>
          </p:cNvPr>
          <p:cNvCxnSpPr/>
          <p:nvPr/>
        </p:nvCxnSpPr>
        <p:spPr>
          <a:xfrm flipH="1">
            <a:off x="2369489" y="3379306"/>
            <a:ext cx="786491" cy="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nice 19">
            <a:extLst>
              <a:ext uri="{FF2B5EF4-FFF2-40B4-BE49-F238E27FC236}">
                <a16:creationId xmlns:a16="http://schemas.microsoft.com/office/drawing/2014/main" id="{B46DC612-9E76-7763-5D30-25D1EC4E9988}"/>
              </a:ext>
            </a:extLst>
          </p:cNvPr>
          <p:cNvCxnSpPr/>
          <p:nvPr/>
        </p:nvCxnSpPr>
        <p:spPr>
          <a:xfrm flipH="1">
            <a:off x="5389019" y="1820849"/>
            <a:ext cx="648000" cy="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nice se šipkou 21">
            <a:extLst>
              <a:ext uri="{FF2B5EF4-FFF2-40B4-BE49-F238E27FC236}">
                <a16:creationId xmlns:a16="http://schemas.microsoft.com/office/drawing/2014/main" id="{8481B903-DD27-38FF-08D4-AF2869E24AAC}"/>
              </a:ext>
            </a:extLst>
          </p:cNvPr>
          <p:cNvCxnSpPr/>
          <p:nvPr/>
        </p:nvCxnSpPr>
        <p:spPr>
          <a:xfrm flipH="1">
            <a:off x="2623930" y="2258171"/>
            <a:ext cx="532050" cy="1121135"/>
          </a:xfrm>
          <a:prstGeom prst="straightConnector1">
            <a:avLst/>
          </a:prstGeom>
          <a:ln w="38100">
            <a:solidFill>
              <a:srgbClr val="00B0F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nice se šipkou 23">
            <a:extLst>
              <a:ext uri="{FF2B5EF4-FFF2-40B4-BE49-F238E27FC236}">
                <a16:creationId xmlns:a16="http://schemas.microsoft.com/office/drawing/2014/main" id="{B2DE9D5F-8D9B-3BEB-7933-A6750F5F3EB3}"/>
              </a:ext>
            </a:extLst>
          </p:cNvPr>
          <p:cNvCxnSpPr/>
          <p:nvPr/>
        </p:nvCxnSpPr>
        <p:spPr>
          <a:xfrm flipV="1">
            <a:off x="5383033" y="1820849"/>
            <a:ext cx="525648" cy="437322"/>
          </a:xfrm>
          <a:prstGeom prst="straightConnector1">
            <a:avLst/>
          </a:prstGeom>
          <a:ln w="38100">
            <a:solidFill>
              <a:srgbClr val="00B0F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ovéPole 24">
                <a:extLst>
                  <a:ext uri="{FF2B5EF4-FFF2-40B4-BE49-F238E27FC236}">
                    <a16:creationId xmlns:a16="http://schemas.microsoft.com/office/drawing/2014/main" id="{12AAA021-6950-2417-524E-DB714E5064CE}"/>
                  </a:ext>
                </a:extLst>
              </p:cNvPr>
              <p:cNvSpPr txBox="1"/>
              <p:nvPr/>
            </p:nvSpPr>
            <p:spPr>
              <a:xfrm>
                <a:off x="2654583" y="2310908"/>
                <a:ext cx="403934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16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600" b="0" i="1" smtClean="0">
                              <a:latin typeface="Cambria Math" panose="02040503050406030204" pitchFamily="18" charset="0"/>
                            </a:rPr>
                            <m:t>𝑅</m:t>
                          </m:r>
                        </m:e>
                        <m:sub>
                          <m:r>
                            <a:rPr lang="cs-CZ" sz="16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cs-CZ" sz="1600" dirty="0"/>
              </a:p>
            </p:txBody>
          </p:sp>
        </mc:Choice>
        <mc:Fallback xmlns="">
          <p:sp>
            <p:nvSpPr>
              <p:cNvPr id="25" name="TextovéPole 24">
                <a:extLst>
                  <a:ext uri="{FF2B5EF4-FFF2-40B4-BE49-F238E27FC236}">
                    <a16:creationId xmlns:a16="http://schemas.microsoft.com/office/drawing/2014/main" id="{12AAA021-6950-2417-524E-DB714E5064C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54583" y="2310908"/>
                <a:ext cx="403934" cy="338554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ovéPole 25">
                <a:extLst>
                  <a:ext uri="{FF2B5EF4-FFF2-40B4-BE49-F238E27FC236}">
                    <a16:creationId xmlns:a16="http://schemas.microsoft.com/office/drawing/2014/main" id="{9EF8ECDC-2D1C-A681-FF1A-BBEF4B357D05}"/>
                  </a:ext>
                </a:extLst>
              </p:cNvPr>
              <p:cNvSpPr txBox="1"/>
              <p:nvPr/>
            </p:nvSpPr>
            <p:spPr>
              <a:xfrm>
                <a:off x="5572628" y="1929170"/>
                <a:ext cx="403934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16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600" b="0" i="1" smtClean="0">
                              <a:latin typeface="Cambria Math" panose="02040503050406030204" pitchFamily="18" charset="0"/>
                            </a:rPr>
                            <m:t>𝑅</m:t>
                          </m:r>
                        </m:e>
                        <m:sub>
                          <m:r>
                            <a:rPr lang="cs-CZ" sz="16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</m:oMath>
                  </m:oMathPara>
                </a14:m>
                <a:endParaRPr lang="cs-CZ" sz="1600" dirty="0"/>
              </a:p>
            </p:txBody>
          </p:sp>
        </mc:Choice>
        <mc:Fallback xmlns="">
          <p:sp>
            <p:nvSpPr>
              <p:cNvPr id="26" name="TextovéPole 25">
                <a:extLst>
                  <a:ext uri="{FF2B5EF4-FFF2-40B4-BE49-F238E27FC236}">
                    <a16:creationId xmlns:a16="http://schemas.microsoft.com/office/drawing/2014/main" id="{9EF8ECDC-2D1C-A681-FF1A-BBEF4B357D0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72628" y="1929170"/>
                <a:ext cx="403934" cy="338554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ovéPole 26">
                <a:extLst>
                  <a:ext uri="{FF2B5EF4-FFF2-40B4-BE49-F238E27FC236}">
                    <a16:creationId xmlns:a16="http://schemas.microsoft.com/office/drawing/2014/main" id="{FAAAEEDC-93C3-5ECA-85A3-5C3E477F4507}"/>
                  </a:ext>
                </a:extLst>
              </p:cNvPr>
              <p:cNvSpPr txBox="1"/>
              <p:nvPr/>
            </p:nvSpPr>
            <p:spPr>
              <a:xfrm>
                <a:off x="6679096" y="3359965"/>
                <a:ext cx="5049079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342900" indent="-342900">
                  <a:buFont typeface="+mj-lt"/>
                  <a:buAutoNum type="arabicPeriod" startAt="4"/>
                </a:pPr>
                <a:r>
                  <a:rPr lang="cs-CZ" dirty="0"/>
                  <a:t>Narýsuj nositelky sil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𝑅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cs-CZ" dirty="0"/>
                  <a:t> 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𝑅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cs-CZ" dirty="0"/>
                  <a:t> tak, aby se protnuly. Jejich průsečík označ C</a:t>
                </a:r>
              </a:p>
            </p:txBody>
          </p:sp>
        </mc:Choice>
        <mc:Fallback xmlns="">
          <p:sp>
            <p:nvSpPr>
              <p:cNvPr id="27" name="TextovéPole 26">
                <a:extLst>
                  <a:ext uri="{FF2B5EF4-FFF2-40B4-BE49-F238E27FC236}">
                    <a16:creationId xmlns:a16="http://schemas.microsoft.com/office/drawing/2014/main" id="{FAAAEEDC-93C3-5ECA-85A3-5C3E477F450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79096" y="3359965"/>
                <a:ext cx="5049079" cy="646331"/>
              </a:xfrm>
              <a:prstGeom prst="rect">
                <a:avLst/>
              </a:prstGeom>
              <a:blipFill>
                <a:blip r:embed="rId10"/>
                <a:stretch>
                  <a:fillRect l="-1087" t="-4717" r="-1812" b="-1415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6" name="TextovéPole 35">
                <a:extLst>
                  <a:ext uri="{FF2B5EF4-FFF2-40B4-BE49-F238E27FC236}">
                    <a16:creationId xmlns:a16="http://schemas.microsoft.com/office/drawing/2014/main" id="{5A9DEEF0-83AE-C1BD-9798-266921592CE0}"/>
                  </a:ext>
                </a:extLst>
              </p:cNvPr>
              <p:cNvSpPr txBox="1"/>
              <p:nvPr/>
            </p:nvSpPr>
            <p:spPr>
              <a:xfrm>
                <a:off x="1027270" y="5285025"/>
                <a:ext cx="278295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𝐶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6" name="TextovéPole 35">
                <a:extLst>
                  <a:ext uri="{FF2B5EF4-FFF2-40B4-BE49-F238E27FC236}">
                    <a16:creationId xmlns:a16="http://schemas.microsoft.com/office/drawing/2014/main" id="{5A9DEEF0-83AE-C1BD-9798-266921592CE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27270" y="5285025"/>
                <a:ext cx="278295" cy="369332"/>
              </a:xfrm>
              <a:prstGeom prst="rect">
                <a:avLst/>
              </a:prstGeom>
              <a:blipFill>
                <a:blip r:embed="rId11"/>
                <a:stretch>
                  <a:fillRect r="-1333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9" name="TextovéPole 38">
                <a:extLst>
                  <a:ext uri="{FF2B5EF4-FFF2-40B4-BE49-F238E27FC236}">
                    <a16:creationId xmlns:a16="http://schemas.microsoft.com/office/drawing/2014/main" id="{E455BE9E-0A31-99B0-CB3D-933BF1F8D05C}"/>
                  </a:ext>
                </a:extLst>
              </p:cNvPr>
              <p:cNvSpPr txBox="1"/>
              <p:nvPr/>
            </p:nvSpPr>
            <p:spPr>
              <a:xfrm>
                <a:off x="6679096" y="4172402"/>
                <a:ext cx="5072933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342900" indent="-342900">
                  <a:buFont typeface="+mj-lt"/>
                  <a:buAutoNum type="arabicPeriod" startAt="5"/>
                </a:pPr>
                <a:r>
                  <a:rPr lang="cs-CZ" dirty="0"/>
                  <a:t>Síly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𝑅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cs-CZ" dirty="0"/>
                  <a:t> 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𝑅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cs-CZ" dirty="0"/>
                  <a:t> přenes do bodu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𝐶</m:t>
                    </m:r>
                  </m:oMath>
                </a14:m>
                <a:r>
                  <a:rPr lang="cs-CZ" dirty="0"/>
                  <a:t>. Bod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𝐶</m:t>
                    </m:r>
                  </m:oMath>
                </a14:m>
                <a:r>
                  <a:rPr lang="cs-CZ" dirty="0"/>
                  <a:t> bude jejich společným působištěm</a:t>
                </a:r>
              </a:p>
            </p:txBody>
          </p:sp>
        </mc:Choice>
        <mc:Fallback xmlns="">
          <p:sp>
            <p:nvSpPr>
              <p:cNvPr id="39" name="TextovéPole 38">
                <a:extLst>
                  <a:ext uri="{FF2B5EF4-FFF2-40B4-BE49-F238E27FC236}">
                    <a16:creationId xmlns:a16="http://schemas.microsoft.com/office/drawing/2014/main" id="{E455BE9E-0A31-99B0-CB3D-933BF1F8D05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79096" y="4172402"/>
                <a:ext cx="5072933" cy="646331"/>
              </a:xfrm>
              <a:prstGeom prst="rect">
                <a:avLst/>
              </a:prstGeom>
              <a:blipFill>
                <a:blip r:embed="rId12"/>
                <a:stretch>
                  <a:fillRect l="-1082" t="-4717" r="-1683" b="-1415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9" name="Přímá spojnice 28">
            <a:extLst>
              <a:ext uri="{FF2B5EF4-FFF2-40B4-BE49-F238E27FC236}">
                <a16:creationId xmlns:a16="http://schemas.microsoft.com/office/drawing/2014/main" id="{242D6E6F-A75D-9D53-FF32-8F0736E74D35}"/>
              </a:ext>
            </a:extLst>
          </p:cNvPr>
          <p:cNvCxnSpPr>
            <a:cxnSpLocks/>
          </p:cNvCxnSpPr>
          <p:nvPr/>
        </p:nvCxnSpPr>
        <p:spPr>
          <a:xfrm flipH="1">
            <a:off x="1076440" y="2230369"/>
            <a:ext cx="2128711" cy="4262568"/>
          </a:xfrm>
          <a:prstGeom prst="line">
            <a:avLst/>
          </a:prstGeom>
          <a:ln w="19050"/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32" name="Přímá spojnice 31">
            <a:extLst>
              <a:ext uri="{FF2B5EF4-FFF2-40B4-BE49-F238E27FC236}">
                <a16:creationId xmlns:a16="http://schemas.microsoft.com/office/drawing/2014/main" id="{ABD81397-5302-E252-C7F1-5F45BA77B676}"/>
              </a:ext>
            </a:extLst>
          </p:cNvPr>
          <p:cNvCxnSpPr>
            <a:cxnSpLocks/>
          </p:cNvCxnSpPr>
          <p:nvPr/>
        </p:nvCxnSpPr>
        <p:spPr>
          <a:xfrm flipH="1">
            <a:off x="586123" y="1820849"/>
            <a:ext cx="5322558" cy="4508389"/>
          </a:xfrm>
          <a:prstGeom prst="line">
            <a:avLst/>
          </a:prstGeom>
          <a:ln w="19050"/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ovéPole 1">
                <a:extLst>
                  <a:ext uri="{FF2B5EF4-FFF2-40B4-BE49-F238E27FC236}">
                    <a16:creationId xmlns:a16="http://schemas.microsoft.com/office/drawing/2014/main" id="{C0064897-DEFE-FC0B-A75A-EC949591148B}"/>
                  </a:ext>
                </a:extLst>
              </p:cNvPr>
              <p:cNvSpPr txBox="1"/>
              <p:nvPr/>
            </p:nvSpPr>
            <p:spPr>
              <a:xfrm>
                <a:off x="6798365" y="5049078"/>
                <a:ext cx="5033177" cy="120032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342900" indent="-342900">
                  <a:buFont typeface="+mj-lt"/>
                  <a:buAutoNum type="arabicPeriod" startAt="6"/>
                </a:pPr>
                <a:r>
                  <a:rPr lang="cs-CZ" dirty="0"/>
                  <a:t>Podle pravidla rovnoběžníku narýsuj výslednici přenesených sil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𝑅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cs-CZ" dirty="0"/>
                  <a:t> 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𝑅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cs-CZ" dirty="0"/>
                  <a:t>. Získanou výslednici přenes podél její nositelky do působiště, které leží na spojnici bodů A </a:t>
                </a:r>
                <a:r>
                  <a:rPr lang="cs-CZ" dirty="0" err="1"/>
                  <a:t>a</a:t>
                </a:r>
                <a:r>
                  <a:rPr lang="cs-CZ" dirty="0"/>
                  <a:t> B</a:t>
                </a:r>
              </a:p>
            </p:txBody>
          </p:sp>
        </mc:Choice>
        <mc:Fallback xmlns="">
          <p:sp>
            <p:nvSpPr>
              <p:cNvPr id="2" name="TextovéPole 1">
                <a:extLst>
                  <a:ext uri="{FF2B5EF4-FFF2-40B4-BE49-F238E27FC236}">
                    <a16:creationId xmlns:a16="http://schemas.microsoft.com/office/drawing/2014/main" id="{C0064897-DEFE-FC0B-A75A-EC949591148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98365" y="5049078"/>
                <a:ext cx="5033177" cy="1200329"/>
              </a:xfrm>
              <a:prstGeom prst="rect">
                <a:avLst/>
              </a:prstGeom>
              <a:blipFill>
                <a:blip r:embed="rId13"/>
                <a:stretch>
                  <a:fillRect l="-969" t="-2538" b="-710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8" name="Přímá spojnice 27">
            <a:extLst>
              <a:ext uri="{FF2B5EF4-FFF2-40B4-BE49-F238E27FC236}">
                <a16:creationId xmlns:a16="http://schemas.microsoft.com/office/drawing/2014/main" id="{FF07ACC0-9AC6-76CD-6AAF-2E29EBC8C753}"/>
              </a:ext>
            </a:extLst>
          </p:cNvPr>
          <p:cNvCxnSpPr>
            <a:cxnSpLocks/>
          </p:cNvCxnSpPr>
          <p:nvPr/>
        </p:nvCxnSpPr>
        <p:spPr>
          <a:xfrm flipV="1">
            <a:off x="1276098" y="5020111"/>
            <a:ext cx="829349" cy="168968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Přímá spojnice 33">
            <a:extLst>
              <a:ext uri="{FF2B5EF4-FFF2-40B4-BE49-F238E27FC236}">
                <a16:creationId xmlns:a16="http://schemas.microsoft.com/office/drawing/2014/main" id="{BB56DF33-3A27-36DB-5DF8-4DCD2C8E4D27}"/>
              </a:ext>
            </a:extLst>
          </p:cNvPr>
          <p:cNvCxnSpPr/>
          <p:nvPr/>
        </p:nvCxnSpPr>
        <p:spPr>
          <a:xfrm flipV="1">
            <a:off x="997000" y="5394442"/>
            <a:ext cx="1447137" cy="1206922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Přímá spojnice se šipkou 36">
            <a:extLst>
              <a:ext uri="{FF2B5EF4-FFF2-40B4-BE49-F238E27FC236}">
                <a16:creationId xmlns:a16="http://schemas.microsoft.com/office/drawing/2014/main" id="{A9CEC4B2-2A1E-353D-E8A7-AC7E1E3C7935}"/>
              </a:ext>
            </a:extLst>
          </p:cNvPr>
          <p:cNvCxnSpPr>
            <a:cxnSpLocks/>
          </p:cNvCxnSpPr>
          <p:nvPr/>
        </p:nvCxnSpPr>
        <p:spPr>
          <a:xfrm>
            <a:off x="1563440" y="5485556"/>
            <a:ext cx="0" cy="612000"/>
          </a:xfrm>
          <a:prstGeom prst="straightConnector1">
            <a:avLst/>
          </a:prstGeom>
          <a:ln w="76200">
            <a:solidFill>
              <a:srgbClr val="00B0F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Přímá spojnice 40">
            <a:extLst>
              <a:ext uri="{FF2B5EF4-FFF2-40B4-BE49-F238E27FC236}">
                <a16:creationId xmlns:a16="http://schemas.microsoft.com/office/drawing/2014/main" id="{9164CD96-6BEE-5FE1-FDFE-7CBBE0962A40}"/>
              </a:ext>
            </a:extLst>
          </p:cNvPr>
          <p:cNvCxnSpPr/>
          <p:nvPr/>
        </p:nvCxnSpPr>
        <p:spPr>
          <a:xfrm flipV="1">
            <a:off x="1563440" y="1526650"/>
            <a:ext cx="0" cy="3958906"/>
          </a:xfrm>
          <a:prstGeom prst="line">
            <a:avLst/>
          </a:prstGeom>
          <a:ln w="19050"/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48" name="TextovéPole 47">
                <a:extLst>
                  <a:ext uri="{FF2B5EF4-FFF2-40B4-BE49-F238E27FC236}">
                    <a16:creationId xmlns:a16="http://schemas.microsoft.com/office/drawing/2014/main" id="{60F969F9-1554-BE54-AAB4-85ADEA846896}"/>
                  </a:ext>
                </a:extLst>
              </p:cNvPr>
              <p:cNvSpPr txBox="1"/>
              <p:nvPr/>
            </p:nvSpPr>
            <p:spPr>
              <a:xfrm>
                <a:off x="395459" y="2404398"/>
                <a:ext cx="1080652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1400" b="0" i="1" smtClean="0">
                          <a:latin typeface="Cambria Math" panose="02040503050406030204" pitchFamily="18" charset="0"/>
                        </a:rPr>
                        <m:t>𝐹</m:t>
                      </m:r>
                      <m:r>
                        <a:rPr lang="cs-CZ" sz="1400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sz="14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400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sz="14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sz="1400" b="0" i="1" smtClean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cs-CZ" sz="14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400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sz="14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cs-CZ" sz="1400" dirty="0"/>
              </a:p>
            </p:txBody>
          </p:sp>
        </mc:Choice>
        <mc:Fallback xmlns="">
          <p:sp>
            <p:nvSpPr>
              <p:cNvPr id="48" name="TextovéPole 47">
                <a:extLst>
                  <a:ext uri="{FF2B5EF4-FFF2-40B4-BE49-F238E27FC236}">
                    <a16:creationId xmlns:a16="http://schemas.microsoft.com/office/drawing/2014/main" id="{60F969F9-1554-BE54-AAB4-85ADEA84689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5459" y="2404398"/>
                <a:ext cx="1080652" cy="307777"/>
              </a:xfrm>
              <a:prstGeom prst="rect">
                <a:avLst/>
              </a:prstGeom>
              <a:blipFill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9" name="Picture 4">
            <a:extLst>
              <a:ext uri="{FF2B5EF4-FFF2-40B4-BE49-F238E27FC236}">
                <a16:creationId xmlns:a16="http://schemas.microsoft.com/office/drawing/2014/main" id="{D9C318B4-3539-2309-3E31-7311A6FC44F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85" r="53755" b="15099"/>
          <a:stretch/>
        </p:blipFill>
        <p:spPr bwMode="auto">
          <a:xfrm>
            <a:off x="4137828" y="5429889"/>
            <a:ext cx="1340616" cy="11290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432241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3.7037E-7 L -0.12995 0.47153 " pathEditMode="relative" rAng="0" ptsTypes="AA">
                                      <p:cBhvr>
                                        <p:cTn id="10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497" y="235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2.22222E-6 L -0.31328 0.47338 " pathEditMode="relative" rAng="0" ptsTypes="AA">
                                      <p:cBhvr>
                                        <p:cTn id="10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664" y="2365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9167E-6 -4.44444E-6 L 4.79167E-6 -0.47175 " pathEditMode="relative" rAng="0" ptsTypes="AA">
                                      <p:cBhvr>
                                        <p:cTn id="13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2358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2" grpId="0"/>
      <p:bldP spid="13" grpId="0"/>
      <p:bldP spid="14" grpId="0"/>
      <p:bldP spid="25" grpId="0"/>
      <p:bldP spid="26" grpId="0"/>
      <p:bldP spid="27" grpId="0"/>
      <p:bldP spid="36" grpId="0"/>
      <p:bldP spid="39" grpId="0"/>
      <p:bldP spid="2" grpId="0"/>
      <p:bldP spid="4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4BFA687E-7DBF-491D-A630-09BF73130EF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87" t="5715" r="55558" b="51857"/>
          <a:stretch/>
        </p:blipFill>
        <p:spPr>
          <a:xfrm>
            <a:off x="1066800" y="1954305"/>
            <a:ext cx="4170218" cy="2698377"/>
          </a:xfrm>
          <a:prstGeom prst="rect">
            <a:avLst/>
          </a:prstGeom>
        </p:spPr>
      </p:pic>
      <p:sp>
        <p:nvSpPr>
          <p:cNvPr id="3" name="TextovéPole 2">
            <a:extLst>
              <a:ext uri="{FF2B5EF4-FFF2-40B4-BE49-F238E27FC236}">
                <a16:creationId xmlns:a16="http://schemas.microsoft.com/office/drawing/2014/main" id="{33EEC8F7-5493-4606-9154-CB89B0865CF6}"/>
              </a:ext>
            </a:extLst>
          </p:cNvPr>
          <p:cNvSpPr txBox="1"/>
          <p:nvPr/>
        </p:nvSpPr>
        <p:spPr>
          <a:xfrm>
            <a:off x="394447" y="200816"/>
            <a:ext cx="89288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Výpočet velikosti výslednice dvou rovnoběžných sil stejného směru a nalezení její polohy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3B359E00-B3C0-475F-AD3E-C418AE3F88D2}"/>
                  </a:ext>
                </a:extLst>
              </p:cNvPr>
              <p:cNvSpPr txBox="1"/>
              <p:nvPr/>
            </p:nvSpPr>
            <p:spPr>
              <a:xfrm>
                <a:off x="6096000" y="774412"/>
                <a:ext cx="5047129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Zadání úlohy: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=10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N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, 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=15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N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,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𝑑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=1,2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m</m:t>
                      </m:r>
                    </m:oMath>
                  </m:oMathPara>
                </a14:m>
                <a:endParaRPr lang="cs-CZ" i="1" dirty="0"/>
              </a:p>
            </p:txBody>
          </p:sp>
        </mc:Choice>
        <mc:Fallback xmlns="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3B359E00-B3C0-475F-AD3E-C418AE3F88D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96000" y="774412"/>
                <a:ext cx="5047129" cy="769441"/>
              </a:xfrm>
              <a:prstGeom prst="rect">
                <a:avLst/>
              </a:prstGeom>
              <a:blipFill>
                <a:blip r:embed="rId3"/>
                <a:stretch>
                  <a:fillRect l="-966" t="-396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>
                <a:extLst>
                  <a:ext uri="{FF2B5EF4-FFF2-40B4-BE49-F238E27FC236}">
                    <a16:creationId xmlns:a16="http://schemas.microsoft.com/office/drawing/2014/main" id="{64D16584-AC83-40B4-8712-82190A343C0C}"/>
                  </a:ext>
                </a:extLst>
              </p:cNvPr>
              <p:cNvSpPr txBox="1"/>
              <p:nvPr/>
            </p:nvSpPr>
            <p:spPr>
              <a:xfrm>
                <a:off x="6122013" y="1670065"/>
                <a:ext cx="5620871" cy="132343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342900" indent="-342900">
                  <a:buAutoNum type="arabicPeriod"/>
                </a:pPr>
                <a:r>
                  <a:rPr lang="cs-CZ" dirty="0"/>
                  <a:t>Velikost výslednice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𝐹</m:t>
                    </m:r>
                  </m:oMath>
                </a14:m>
                <a:r>
                  <a:rPr lang="cs-CZ" dirty="0"/>
                  <a:t>:</a:t>
                </a:r>
              </a:p>
              <a:p>
                <a:r>
                  <a:rPr lang="cs-CZ" dirty="0"/>
                  <a:t>Obě síly působí ve stejném směru a velikost jejich výslednice je dána součtem velikosti obou sil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𝐹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=15−10=5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N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5" name="TextovéPole 4">
                <a:extLst>
                  <a:ext uri="{FF2B5EF4-FFF2-40B4-BE49-F238E27FC236}">
                    <a16:creationId xmlns:a16="http://schemas.microsoft.com/office/drawing/2014/main" id="{64D16584-AC83-40B4-8712-82190A343C0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22013" y="1670065"/>
                <a:ext cx="5620871" cy="1323439"/>
              </a:xfrm>
              <a:prstGeom prst="rect">
                <a:avLst/>
              </a:prstGeom>
              <a:blipFill>
                <a:blip r:embed="rId4"/>
                <a:stretch>
                  <a:fillRect l="-868" t="-276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543E6434-D7BC-4D28-9BE3-4286C0123F44}"/>
                  </a:ext>
                </a:extLst>
              </p:cNvPr>
              <p:cNvSpPr txBox="1"/>
              <p:nvPr/>
            </p:nvSpPr>
            <p:spPr>
              <a:xfrm>
                <a:off x="6096000" y="3119715"/>
                <a:ext cx="5486395" cy="297196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342900" indent="-342900">
                  <a:buFont typeface="+mj-lt"/>
                  <a:buAutoNum type="arabicPeriod" startAt="2"/>
                </a:pPr>
                <a:r>
                  <a:rPr lang="cs-CZ" dirty="0"/>
                  <a:t>Poloha výslednice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𝐹</m:t>
                    </m:r>
                  </m:oMath>
                </a14:m>
                <a:r>
                  <a:rPr lang="cs-CZ" dirty="0"/>
                  <a:t>:</a:t>
                </a:r>
              </a:p>
              <a:p>
                <a:r>
                  <a:rPr lang="cs-CZ" dirty="0"/>
                  <a:t>Působiště výslednice leží na spojnici působišť sil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cs-CZ" dirty="0"/>
                  <a:t> 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cs-CZ" dirty="0"/>
                  <a:t> v bodě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𝐶</m:t>
                    </m:r>
                  </m:oMath>
                </a14:m>
                <a:r>
                  <a:rPr lang="cs-CZ" dirty="0"/>
                  <a:t> (viz obrázek).</a:t>
                </a:r>
              </a:p>
              <a:p>
                <a:r>
                  <a:rPr lang="cs-CZ" dirty="0"/>
                  <a:t>Pro momenty sil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i="1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cs-CZ" dirty="0"/>
                  <a:t> 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i="1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cs-CZ" dirty="0"/>
                  <a:t> vzhledem k bodu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𝐶</m:t>
                    </m:r>
                  </m:oMath>
                </a14:m>
                <a:r>
                  <a:rPr lang="cs-CZ" dirty="0"/>
                  <a:t> platí: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𝑑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𝑑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  <a:p>
                <a:pPr algn="ctr"/>
                <a:r>
                  <a:rPr lang="cs-CZ" dirty="0"/>
                  <a:t>dosadíme-li za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𝑑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𝑑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𝑑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cs-CZ" dirty="0"/>
                  <a:t> , dostaneme</a:t>
                </a:r>
              </a:p>
              <a:p>
                <a:pPr algn="ctr"/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𝑑</m:t>
                          </m:r>
                        </m:e>
                        <m:sub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(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𝑑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+</m:t>
                          </m:r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𝑑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cs-CZ" dirty="0"/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𝑑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𝐹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∙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𝑑</m:t>
                          </m:r>
                        </m:num>
                        <m:den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𝐹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𝐹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15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∙1,2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15−10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=2,4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m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543E6434-D7BC-4D28-9BE3-4286C0123F4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96000" y="3119715"/>
                <a:ext cx="5486395" cy="2971967"/>
              </a:xfrm>
              <a:prstGeom prst="rect">
                <a:avLst/>
              </a:prstGeom>
              <a:blipFill>
                <a:blip r:embed="rId5"/>
                <a:stretch>
                  <a:fillRect l="-889" t="-1232" r="-100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>
                <a:extLst>
                  <a:ext uri="{FF2B5EF4-FFF2-40B4-BE49-F238E27FC236}">
                    <a16:creationId xmlns:a16="http://schemas.microsoft.com/office/drawing/2014/main" id="{A4A16263-B0F7-4573-AAA9-1BEBD97ACF13}"/>
                  </a:ext>
                </a:extLst>
              </p:cNvPr>
              <p:cNvSpPr txBox="1"/>
              <p:nvPr/>
            </p:nvSpPr>
            <p:spPr>
              <a:xfrm>
                <a:off x="251016" y="6217893"/>
                <a:ext cx="11201396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/>
                  <a:t>Výslednice má velikost 25 N a její působiště leží na spojnici působišť sil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b="1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>
                            <a:latin typeface="Cambria Math" panose="02040503050406030204" pitchFamily="18" charset="0"/>
                          </a:rPr>
                          <m:t>𝑭</m:t>
                        </m:r>
                      </m:e>
                      <m:sub>
                        <m:r>
                          <a:rPr lang="cs-CZ" b="1" i="1">
                            <a:latin typeface="Cambria Math" panose="02040503050406030204" pitchFamily="18" charset="0"/>
                          </a:rPr>
                          <m:t>𝟏</m:t>
                        </m:r>
                      </m:sub>
                    </m:sSub>
                  </m:oMath>
                </a14:m>
                <a:r>
                  <a:rPr lang="cs-CZ" b="1" dirty="0"/>
                  <a:t> 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b="1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>
                            <a:latin typeface="Cambria Math" panose="02040503050406030204" pitchFamily="18" charset="0"/>
                          </a:rPr>
                          <m:t>𝑭</m:t>
                        </m:r>
                      </m:e>
                      <m:sub>
                        <m:r>
                          <a:rPr lang="cs-CZ" b="1" i="1">
                            <a:latin typeface="Cambria Math" panose="02040503050406030204" pitchFamily="18" charset="0"/>
                          </a:rPr>
                          <m:t>𝟐</m:t>
                        </m:r>
                      </m:sub>
                    </m:sSub>
                  </m:oMath>
                </a14:m>
                <a:r>
                  <a:rPr lang="cs-CZ" b="1" dirty="0"/>
                  <a:t> ve vzdálenosti 2,4 m vlevo od bodu </a:t>
                </a:r>
                <a14:m>
                  <m:oMath xmlns:m="http://schemas.openxmlformats.org/officeDocument/2006/math">
                    <m:r>
                      <a:rPr lang="cs-CZ" b="1" i="1" dirty="0" smtClean="0">
                        <a:latin typeface="Cambria Math" panose="02040503050406030204" pitchFamily="18" charset="0"/>
                      </a:rPr>
                      <m:t>𝑩</m:t>
                    </m:r>
                  </m:oMath>
                </a14:m>
                <a:r>
                  <a:rPr lang="cs-CZ" b="1" dirty="0"/>
                  <a:t> </a:t>
                </a:r>
              </a:p>
            </p:txBody>
          </p:sp>
        </mc:Choice>
        <mc:Fallback xmlns="">
          <p:sp>
            <p:nvSpPr>
              <p:cNvPr id="7" name="TextovéPole 6">
                <a:extLst>
                  <a:ext uri="{FF2B5EF4-FFF2-40B4-BE49-F238E27FC236}">
                    <a16:creationId xmlns:a16="http://schemas.microsoft.com/office/drawing/2014/main" id="{A4A16263-B0F7-4573-AAA9-1BEBD97ACF1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1016" y="6217893"/>
                <a:ext cx="11201396" cy="369332"/>
              </a:xfrm>
              <a:prstGeom prst="rect">
                <a:avLst/>
              </a:prstGeom>
              <a:blipFill>
                <a:blip r:embed="rId6"/>
                <a:stretch>
                  <a:fillRect l="-435" t="-9836" b="-2459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8" name="Přímá spojnice 7">
            <a:extLst>
              <a:ext uri="{FF2B5EF4-FFF2-40B4-BE49-F238E27FC236}">
                <a16:creationId xmlns:a16="http://schemas.microsoft.com/office/drawing/2014/main" id="{223FB7AE-A9D2-4426-B395-A8274C9AF3DC}"/>
              </a:ext>
            </a:extLst>
          </p:cNvPr>
          <p:cNvCxnSpPr>
            <a:cxnSpLocks/>
          </p:cNvCxnSpPr>
          <p:nvPr/>
        </p:nvCxnSpPr>
        <p:spPr>
          <a:xfrm>
            <a:off x="472737" y="3164540"/>
            <a:ext cx="3888000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ovéPole 8">
                <a:extLst>
                  <a:ext uri="{FF2B5EF4-FFF2-40B4-BE49-F238E27FC236}">
                    <a16:creationId xmlns:a16="http://schemas.microsoft.com/office/drawing/2014/main" id="{9B5F1A02-1034-4B43-95BF-C4E08753166D}"/>
                  </a:ext>
                </a:extLst>
              </p:cNvPr>
              <p:cNvSpPr txBox="1"/>
              <p:nvPr/>
            </p:nvSpPr>
            <p:spPr>
              <a:xfrm>
                <a:off x="3151909" y="2823334"/>
                <a:ext cx="224118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 dirty="0" smtClean="0">
                          <a:latin typeface="Cambria Math" panose="02040503050406030204" pitchFamily="18" charset="0"/>
                        </a:rPr>
                        <m:t>𝑑</m:t>
                      </m:r>
                    </m:oMath>
                  </m:oMathPara>
                </a14:m>
                <a:endParaRPr lang="cs-CZ" i="1" dirty="0"/>
              </a:p>
            </p:txBody>
          </p:sp>
        </mc:Choice>
        <mc:Fallback xmlns="">
          <p:sp>
            <p:nvSpPr>
              <p:cNvPr id="9" name="TextovéPole 8">
                <a:extLst>
                  <a:ext uri="{FF2B5EF4-FFF2-40B4-BE49-F238E27FC236}">
                    <a16:creationId xmlns:a16="http://schemas.microsoft.com/office/drawing/2014/main" id="{9B5F1A02-1034-4B43-95BF-C4E08753166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51909" y="2823334"/>
                <a:ext cx="224118" cy="369332"/>
              </a:xfrm>
              <a:prstGeom prst="rect">
                <a:avLst/>
              </a:prstGeom>
              <a:blipFill>
                <a:blip r:embed="rId7"/>
                <a:stretch>
                  <a:fillRect r="-3783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0" name="Přímá spojnice se šipkou 9">
            <a:extLst>
              <a:ext uri="{FF2B5EF4-FFF2-40B4-BE49-F238E27FC236}">
                <a16:creationId xmlns:a16="http://schemas.microsoft.com/office/drawing/2014/main" id="{54895739-33C9-47E9-86A3-E11982E1D4C9}"/>
              </a:ext>
            </a:extLst>
          </p:cNvPr>
          <p:cNvCxnSpPr>
            <a:cxnSpLocks/>
          </p:cNvCxnSpPr>
          <p:nvPr/>
        </p:nvCxnSpPr>
        <p:spPr>
          <a:xfrm flipH="1">
            <a:off x="793072" y="3164540"/>
            <a:ext cx="0" cy="1990165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1" name="Přímá spojnice se šipkou 10">
            <a:extLst>
              <a:ext uri="{FF2B5EF4-FFF2-40B4-BE49-F238E27FC236}">
                <a16:creationId xmlns:a16="http://schemas.microsoft.com/office/drawing/2014/main" id="{5905E676-D441-46A5-8561-5009B5AD91A1}"/>
              </a:ext>
            </a:extLst>
          </p:cNvPr>
          <p:cNvCxnSpPr/>
          <p:nvPr/>
        </p:nvCxnSpPr>
        <p:spPr>
          <a:xfrm>
            <a:off x="788211" y="3915217"/>
            <a:ext cx="1116000" cy="0"/>
          </a:xfrm>
          <a:prstGeom prst="straightConnector1">
            <a:avLst/>
          </a:prstGeom>
          <a:ln w="1905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se šipkou 11">
            <a:extLst>
              <a:ext uri="{FF2B5EF4-FFF2-40B4-BE49-F238E27FC236}">
                <a16:creationId xmlns:a16="http://schemas.microsoft.com/office/drawing/2014/main" id="{130517DD-5E67-445B-A7DF-C97E4ABD153E}"/>
              </a:ext>
            </a:extLst>
          </p:cNvPr>
          <p:cNvCxnSpPr>
            <a:cxnSpLocks/>
          </p:cNvCxnSpPr>
          <p:nvPr/>
        </p:nvCxnSpPr>
        <p:spPr>
          <a:xfrm flipV="1">
            <a:off x="788211" y="3543908"/>
            <a:ext cx="3600000" cy="0"/>
          </a:xfrm>
          <a:prstGeom prst="straightConnector1">
            <a:avLst/>
          </a:prstGeom>
          <a:ln w="1905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ovéPole 12">
                <a:extLst>
                  <a:ext uri="{FF2B5EF4-FFF2-40B4-BE49-F238E27FC236}">
                    <a16:creationId xmlns:a16="http://schemas.microsoft.com/office/drawing/2014/main" id="{02C1D077-A9BF-47FA-B110-F1D6F8B7AF4A}"/>
                  </a:ext>
                </a:extLst>
              </p:cNvPr>
              <p:cNvSpPr txBox="1"/>
              <p:nvPr/>
            </p:nvSpPr>
            <p:spPr>
              <a:xfrm>
                <a:off x="1013496" y="3186556"/>
                <a:ext cx="287963" cy="27699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𝑑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3" name="TextovéPole 12">
                <a:extLst>
                  <a:ext uri="{FF2B5EF4-FFF2-40B4-BE49-F238E27FC236}">
                    <a16:creationId xmlns:a16="http://schemas.microsoft.com/office/drawing/2014/main" id="{02C1D077-A9BF-47FA-B110-F1D6F8B7AF4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13496" y="3186556"/>
                <a:ext cx="287963" cy="276999"/>
              </a:xfrm>
              <a:prstGeom prst="rect">
                <a:avLst/>
              </a:prstGeom>
              <a:blipFill>
                <a:blip r:embed="rId8"/>
                <a:stretch>
                  <a:fillRect l="-21277" r="-8511" b="-1555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ovéPole 13">
                <a:extLst>
                  <a:ext uri="{FF2B5EF4-FFF2-40B4-BE49-F238E27FC236}">
                    <a16:creationId xmlns:a16="http://schemas.microsoft.com/office/drawing/2014/main" id="{17884F26-BC10-40C5-9CB5-DA0E798BA260}"/>
                  </a:ext>
                </a:extLst>
              </p:cNvPr>
              <p:cNvSpPr txBox="1"/>
              <p:nvPr/>
            </p:nvSpPr>
            <p:spPr>
              <a:xfrm>
                <a:off x="1008174" y="3588189"/>
                <a:ext cx="293285" cy="27699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𝑑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4" name="TextovéPole 13">
                <a:extLst>
                  <a:ext uri="{FF2B5EF4-FFF2-40B4-BE49-F238E27FC236}">
                    <a16:creationId xmlns:a16="http://schemas.microsoft.com/office/drawing/2014/main" id="{17884F26-BC10-40C5-9CB5-DA0E798BA26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08174" y="3588189"/>
                <a:ext cx="293285" cy="276999"/>
              </a:xfrm>
              <a:prstGeom prst="rect">
                <a:avLst/>
              </a:prstGeom>
              <a:blipFill>
                <a:blip r:embed="rId9"/>
                <a:stretch>
                  <a:fillRect l="-20833" r="-8333" b="-1555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ovéPole 14">
                <a:extLst>
                  <a:ext uri="{FF2B5EF4-FFF2-40B4-BE49-F238E27FC236}">
                    <a16:creationId xmlns:a16="http://schemas.microsoft.com/office/drawing/2014/main" id="{BB34FB87-390F-4FDE-9187-87913BF835F2}"/>
                  </a:ext>
                </a:extLst>
              </p:cNvPr>
              <p:cNvSpPr txBox="1"/>
              <p:nvPr/>
            </p:nvSpPr>
            <p:spPr>
              <a:xfrm>
                <a:off x="3092824" y="4428565"/>
                <a:ext cx="331693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𝐹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5" name="TextovéPole 14">
                <a:extLst>
                  <a:ext uri="{FF2B5EF4-FFF2-40B4-BE49-F238E27FC236}">
                    <a16:creationId xmlns:a16="http://schemas.microsoft.com/office/drawing/2014/main" id="{BB34FB87-390F-4FDE-9187-87913BF835F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92824" y="4428565"/>
                <a:ext cx="331693" cy="369332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ovéPole 15">
                <a:extLst>
                  <a:ext uri="{FF2B5EF4-FFF2-40B4-BE49-F238E27FC236}">
                    <a16:creationId xmlns:a16="http://schemas.microsoft.com/office/drawing/2014/main" id="{8368627E-C7F6-4087-B3C9-2930265EA084}"/>
                  </a:ext>
                </a:extLst>
              </p:cNvPr>
              <p:cNvSpPr txBox="1"/>
              <p:nvPr/>
            </p:nvSpPr>
            <p:spPr>
              <a:xfrm>
                <a:off x="590995" y="2669446"/>
                <a:ext cx="19721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b="0" i="1" smtClean="0">
                          <a:latin typeface="Cambria Math" panose="02040503050406030204" pitchFamily="18" charset="0"/>
                        </a:rPr>
                        <m:t>𝐶</m:t>
                      </m:r>
                    </m:oMath>
                  </m:oMathPara>
                </a14:m>
                <a:endParaRPr lang="cs-CZ" sz="2800" dirty="0"/>
              </a:p>
            </p:txBody>
          </p:sp>
        </mc:Choice>
        <mc:Fallback xmlns="">
          <p:sp>
            <p:nvSpPr>
              <p:cNvPr id="16" name="TextovéPole 15">
                <a:extLst>
                  <a:ext uri="{FF2B5EF4-FFF2-40B4-BE49-F238E27FC236}">
                    <a16:creationId xmlns:a16="http://schemas.microsoft.com/office/drawing/2014/main" id="{8368627E-C7F6-4087-B3C9-2930265EA08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0995" y="2669446"/>
                <a:ext cx="197217" cy="523220"/>
              </a:xfrm>
              <a:prstGeom prst="rect">
                <a:avLst/>
              </a:prstGeom>
              <a:blipFill>
                <a:blip r:embed="rId11"/>
                <a:stretch>
                  <a:fillRect r="-5312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0" name="Přímá spojnice 19">
            <a:extLst>
              <a:ext uri="{FF2B5EF4-FFF2-40B4-BE49-F238E27FC236}">
                <a16:creationId xmlns:a16="http://schemas.microsoft.com/office/drawing/2014/main" id="{F7CA5977-B5B1-4920-AB41-8B87681DE5DB}"/>
              </a:ext>
            </a:extLst>
          </p:cNvPr>
          <p:cNvCxnSpPr/>
          <p:nvPr/>
        </p:nvCxnSpPr>
        <p:spPr>
          <a:xfrm>
            <a:off x="4365812" y="3192666"/>
            <a:ext cx="0" cy="83248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4845850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50136E92-8BB0-8250-F0BA-8901A61CA2CE}"/>
              </a:ext>
            </a:extLst>
          </p:cNvPr>
          <p:cNvSpPr txBox="1"/>
          <p:nvPr/>
        </p:nvSpPr>
        <p:spPr>
          <a:xfrm>
            <a:off x="357810" y="357809"/>
            <a:ext cx="23138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Rozklad síly na složky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DCD733C7-DF91-A8AF-4755-56EF25314006}"/>
                  </a:ext>
                </a:extLst>
              </p:cNvPr>
              <p:cNvSpPr txBox="1"/>
              <p:nvPr/>
            </p:nvSpPr>
            <p:spPr>
              <a:xfrm>
                <a:off x="357810" y="727141"/>
                <a:ext cx="11282901" cy="187743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Rozložit sílu znamená nahradit ji dvěma nebo více silami, které mají na těleso stejný pohybový účinek jako síla původní. Síly, které při rozkladu získáme, nazýváme </a:t>
                </a:r>
                <a:r>
                  <a:rPr lang="cs-CZ" b="1" dirty="0"/>
                  <a:t>složky</a:t>
                </a:r>
                <a:r>
                  <a:rPr lang="cs-CZ" dirty="0"/>
                  <a:t>.</a:t>
                </a:r>
              </a:p>
              <a:p>
                <a:endParaRPr lang="cs-CZ" sz="800" dirty="0"/>
              </a:p>
              <a:p>
                <a:r>
                  <a:rPr lang="cs-CZ" dirty="0"/>
                  <a:t>Při rozkladu síly na </a:t>
                </a:r>
                <a:r>
                  <a:rPr lang="cs-CZ" b="1" dirty="0"/>
                  <a:t>dvě různoběžné složky </a:t>
                </a:r>
                <a:r>
                  <a:rPr lang="cs-CZ" dirty="0"/>
                  <a:t>volíme vhodně směry , do nich danou sílu chceme rozložit a pak určujeme velikost složek. Chceme-li například zjistit, jakými silami je napínáno lano zatížené tělesem – viz obrázek, rozložíme tíhovou sílu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𝑭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𝐺</m:t>
                        </m:r>
                      </m:sub>
                    </m:sSub>
                  </m:oMath>
                </a14:m>
                <a:r>
                  <a:rPr lang="cs-CZ" dirty="0"/>
                  <a:t>působící na těleso tak, že zvolíme směry sil ve směru napjatých částí lana a na těchto směrech vymezíme složky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𝑭</m:t>
                        </m:r>
                      </m:e>
                      <m:sub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𝟏</m:t>
                        </m:r>
                      </m:sub>
                    </m:sSub>
                  </m:oMath>
                </a14:m>
                <a:r>
                  <a:rPr lang="cs-CZ" b="1" dirty="0"/>
                  <a:t> </a:t>
                </a:r>
                <a:r>
                  <a:rPr lang="cs-CZ" dirty="0"/>
                  <a:t>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𝑭</m:t>
                        </m:r>
                      </m:e>
                      <m:sub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𝟐</m:t>
                        </m:r>
                      </m:sub>
                    </m:sSub>
                  </m:oMath>
                </a14:m>
                <a:r>
                  <a:rPr lang="cs-CZ" b="1" dirty="0"/>
                  <a:t> </a:t>
                </a:r>
                <a:r>
                  <a:rPr lang="cs-CZ" dirty="0"/>
                  <a:t>vytvořením rovnoběžníku sil.</a:t>
                </a:r>
              </a:p>
            </p:txBody>
          </p:sp>
        </mc:Choice>
        <mc:Fallback xmlns="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DCD733C7-DF91-A8AF-4755-56EF2531400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7810" y="727141"/>
                <a:ext cx="11282901" cy="1877437"/>
              </a:xfrm>
              <a:prstGeom prst="rect">
                <a:avLst/>
              </a:prstGeom>
              <a:blipFill>
                <a:blip r:embed="rId2"/>
                <a:stretch>
                  <a:fillRect l="-486" t="-1623" r="-648" b="-422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07F540B6-B04F-F868-22E8-96A424D92F2D}"/>
                  </a:ext>
                </a:extLst>
              </p:cNvPr>
              <p:cNvSpPr txBox="1"/>
              <p:nvPr/>
            </p:nvSpPr>
            <p:spPr>
              <a:xfrm>
                <a:off x="6694998" y="2902226"/>
                <a:ext cx="5247861" cy="199586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Pro velikost složek pak platí</a:t>
                </a:r>
              </a:p>
              <a:p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𝐹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𝐺</m:t>
                              </m:r>
                            </m:sub>
                          </m:sSub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2.</m:t>
                          </m:r>
                          <m:func>
                            <m:func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funcPr>
                            <m:fName>
                              <m:r>
                                <m:rPr>
                                  <m:sty m:val="p"/>
                                </m:rPr>
                                <a:rPr lang="cs-CZ" b="0" i="0" smtClean="0">
                                  <a:latin typeface="Cambria Math" panose="02040503050406030204" pitchFamily="18" charset="0"/>
                                </a:rPr>
                                <m:t>sin</m:t>
                              </m:r>
                            </m:fName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𝛼</m:t>
                              </m:r>
                            </m:e>
                          </m:func>
                        </m:den>
                      </m:f>
                    </m:oMath>
                  </m:oMathPara>
                </a14:m>
                <a:endParaRPr lang="cs-CZ" dirty="0"/>
              </a:p>
              <a:p>
                <a:endParaRPr lang="cs-CZ" dirty="0"/>
              </a:p>
              <a:p>
                <a:r>
                  <a:rPr lang="cs-CZ" dirty="0"/>
                  <a:t>kde úhel </a:t>
                </a:r>
                <a14:m>
                  <m:oMath xmlns:m="http://schemas.openxmlformats.org/officeDocument/2006/math">
                    <m:r>
                      <a:rPr lang="cs-CZ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𝛼</m:t>
                    </m:r>
                  </m:oMath>
                </a14:m>
                <a:r>
                  <a:rPr lang="cs-CZ" dirty="0"/>
                  <a:t> je úhel, který svírá zatížené lano s vodorovným směrem.</a:t>
                </a:r>
              </a:p>
            </p:txBody>
          </p:sp>
        </mc:Choice>
        <mc:Fallback xmlns="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07F540B6-B04F-F868-22E8-96A424D92F2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94998" y="2902226"/>
                <a:ext cx="5247861" cy="1995867"/>
              </a:xfrm>
              <a:prstGeom prst="rect">
                <a:avLst/>
              </a:prstGeom>
              <a:blipFill>
                <a:blip r:embed="rId4"/>
                <a:stretch>
                  <a:fillRect l="-929" t="-1529" b="-397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Obrázek 4">
            <a:extLst>
              <a:ext uri="{FF2B5EF4-FFF2-40B4-BE49-F238E27FC236}">
                <a16:creationId xmlns:a16="http://schemas.microsoft.com/office/drawing/2014/main" id="{E1CC2BEE-84F3-2C38-9CE1-4471213FB878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78" t="19714" r="48482" b="17582"/>
          <a:stretch/>
        </p:blipFill>
        <p:spPr>
          <a:xfrm>
            <a:off x="357810" y="2672572"/>
            <a:ext cx="6000468" cy="3147783"/>
          </a:xfrm>
          <a:prstGeom prst="rect">
            <a:avLst/>
          </a:prstGeom>
        </p:spPr>
      </p:pic>
      <p:grpSp>
        <p:nvGrpSpPr>
          <p:cNvPr id="14" name="Skupina 13">
            <a:extLst>
              <a:ext uri="{FF2B5EF4-FFF2-40B4-BE49-F238E27FC236}">
                <a16:creationId xmlns:a16="http://schemas.microsoft.com/office/drawing/2014/main" id="{048132F0-47B4-F884-39D2-945D06D3AC0A}"/>
              </a:ext>
            </a:extLst>
          </p:cNvPr>
          <p:cNvGrpSpPr/>
          <p:nvPr/>
        </p:nvGrpSpPr>
        <p:grpSpPr>
          <a:xfrm>
            <a:off x="2472858" y="4567942"/>
            <a:ext cx="198782" cy="239637"/>
            <a:chOff x="7132320" y="5311471"/>
            <a:chExt cx="198782" cy="239637"/>
          </a:xfrm>
        </p:grpSpPr>
        <p:cxnSp>
          <p:nvCxnSpPr>
            <p:cNvPr id="7" name="Přímá spojnice 6">
              <a:extLst>
                <a:ext uri="{FF2B5EF4-FFF2-40B4-BE49-F238E27FC236}">
                  <a16:creationId xmlns:a16="http://schemas.microsoft.com/office/drawing/2014/main" id="{A9FF96C6-FDF2-CC28-97A3-BA5335DD5F53}"/>
                </a:ext>
              </a:extLst>
            </p:cNvPr>
            <p:cNvCxnSpPr>
              <a:cxnSpLocks/>
            </p:cNvCxnSpPr>
            <p:nvPr/>
          </p:nvCxnSpPr>
          <p:spPr>
            <a:xfrm>
              <a:off x="7187979" y="5311471"/>
              <a:ext cx="143123" cy="180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Přímá spojnice 7">
              <a:extLst>
                <a:ext uri="{FF2B5EF4-FFF2-40B4-BE49-F238E27FC236}">
                  <a16:creationId xmlns:a16="http://schemas.microsoft.com/office/drawing/2014/main" id="{CC5262CB-5D1E-93E9-35B1-FF968ABA9376}"/>
                </a:ext>
              </a:extLst>
            </p:cNvPr>
            <p:cNvCxnSpPr>
              <a:cxnSpLocks/>
            </p:cNvCxnSpPr>
            <p:nvPr/>
          </p:nvCxnSpPr>
          <p:spPr>
            <a:xfrm>
              <a:off x="7132320" y="5371108"/>
              <a:ext cx="144000" cy="180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" name="Skupina 14">
            <a:extLst>
              <a:ext uri="{FF2B5EF4-FFF2-40B4-BE49-F238E27FC236}">
                <a16:creationId xmlns:a16="http://schemas.microsoft.com/office/drawing/2014/main" id="{B5D7A383-D096-97F1-0DF1-3C9B82C40DBA}"/>
              </a:ext>
            </a:extLst>
          </p:cNvPr>
          <p:cNvGrpSpPr/>
          <p:nvPr/>
        </p:nvGrpSpPr>
        <p:grpSpPr>
          <a:xfrm>
            <a:off x="3832531" y="5021166"/>
            <a:ext cx="198782" cy="239637"/>
            <a:chOff x="7132320" y="5311471"/>
            <a:chExt cx="198782" cy="239637"/>
          </a:xfrm>
        </p:grpSpPr>
        <p:cxnSp>
          <p:nvCxnSpPr>
            <p:cNvPr id="16" name="Přímá spojnice 15">
              <a:extLst>
                <a:ext uri="{FF2B5EF4-FFF2-40B4-BE49-F238E27FC236}">
                  <a16:creationId xmlns:a16="http://schemas.microsoft.com/office/drawing/2014/main" id="{1330E7E4-AD15-9EB1-E640-2C2915C311E3}"/>
                </a:ext>
              </a:extLst>
            </p:cNvPr>
            <p:cNvCxnSpPr>
              <a:cxnSpLocks/>
            </p:cNvCxnSpPr>
            <p:nvPr/>
          </p:nvCxnSpPr>
          <p:spPr>
            <a:xfrm>
              <a:off x="7187979" y="5311471"/>
              <a:ext cx="143123" cy="180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Přímá spojnice 16">
              <a:extLst>
                <a:ext uri="{FF2B5EF4-FFF2-40B4-BE49-F238E27FC236}">
                  <a16:creationId xmlns:a16="http://schemas.microsoft.com/office/drawing/2014/main" id="{5FED9B07-1FF2-5506-7050-DBC724CCE499}"/>
                </a:ext>
              </a:extLst>
            </p:cNvPr>
            <p:cNvCxnSpPr>
              <a:cxnSpLocks/>
            </p:cNvCxnSpPr>
            <p:nvPr/>
          </p:nvCxnSpPr>
          <p:spPr>
            <a:xfrm>
              <a:off x="7132320" y="5371108"/>
              <a:ext cx="144000" cy="180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9" name="TextovéPole 18">
            <a:extLst>
              <a:ext uri="{FF2B5EF4-FFF2-40B4-BE49-F238E27FC236}">
                <a16:creationId xmlns:a16="http://schemas.microsoft.com/office/drawing/2014/main" id="{1BEDB8CE-44F7-D98E-1E60-1BC0EEA0EF2E}"/>
              </a:ext>
            </a:extLst>
          </p:cNvPr>
          <p:cNvSpPr txBox="1"/>
          <p:nvPr/>
        </p:nvSpPr>
        <p:spPr>
          <a:xfrm>
            <a:off x="1476178" y="5982850"/>
            <a:ext cx="3763732" cy="3737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Rozklad síly na dvě různoběžné složky</a:t>
            </a:r>
          </a:p>
        </p:txBody>
      </p:sp>
    </p:spTree>
    <p:extLst>
      <p:ext uri="{BB962C8B-B14F-4D97-AF65-F5344CB8AC3E}">
        <p14:creationId xmlns:p14="http://schemas.microsoft.com/office/powerpoint/2010/main" val="192865551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ovéPole 1">
                <a:extLst>
                  <a:ext uri="{FF2B5EF4-FFF2-40B4-BE49-F238E27FC236}">
                    <a16:creationId xmlns:a16="http://schemas.microsoft.com/office/drawing/2014/main" id="{E7389300-A329-D8D2-97B4-6C4FC6D1F077}"/>
                  </a:ext>
                </a:extLst>
              </p:cNvPr>
              <p:cNvSpPr txBox="1"/>
              <p:nvPr/>
            </p:nvSpPr>
            <p:spPr>
              <a:xfrm>
                <a:off x="389614" y="540689"/>
                <a:ext cx="11386268" cy="120032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Při rozkladu síly na </a:t>
                </a:r>
                <a:r>
                  <a:rPr lang="cs-CZ" b="1" dirty="0"/>
                  <a:t>dvě rovnoběžné složky </a:t>
                </a:r>
                <a:r>
                  <a:rPr lang="cs-CZ" dirty="0"/>
                  <a:t>je třeba znát vzdálenosti působišť obou složek od vektorové přímky síly, kterou rozkládáme.</a:t>
                </a:r>
              </a:p>
              <a:p>
                <a:r>
                  <a:rPr lang="cs-CZ" dirty="0"/>
                  <a:t>Zavěsíme-li například na nosník délky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𝑑</m:t>
                    </m:r>
                  </m:oMath>
                </a14:m>
                <a:r>
                  <a:rPr lang="cs-CZ" dirty="0"/>
                  <a:t> těleso ve vzdálenosti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𝑑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cs-CZ" dirty="0"/>
                  <a:t> od jeho levého konce, pak v místech podepření nosníku působí složky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𝑭</m:t>
                        </m:r>
                      </m:e>
                      <m:sub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𝟏</m:t>
                        </m:r>
                      </m:sub>
                    </m:sSub>
                  </m:oMath>
                </a14:m>
                <a:r>
                  <a:rPr lang="cs-CZ" b="1" dirty="0"/>
                  <a:t> </a:t>
                </a:r>
                <a:r>
                  <a:rPr lang="cs-CZ" dirty="0"/>
                  <a:t>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𝑭</m:t>
                        </m:r>
                      </m:e>
                      <m:sub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𝟐</m:t>
                        </m:r>
                      </m:sub>
                    </m:sSub>
                  </m:oMath>
                </a14:m>
                <a:r>
                  <a:rPr lang="cs-CZ" b="1" dirty="0"/>
                  <a:t> </a:t>
                </a:r>
                <a:r>
                  <a:rPr lang="cs-CZ" dirty="0"/>
                  <a:t>tíhové síly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𝑭</m:t>
                        </m:r>
                      </m:e>
                      <m:sub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𝑮</m:t>
                        </m:r>
                      </m:sub>
                    </m:sSub>
                  </m:oMath>
                </a14:m>
                <a:r>
                  <a:rPr lang="cs-CZ" b="1" dirty="0"/>
                  <a:t> </a:t>
                </a:r>
                <a:r>
                  <a:rPr lang="cs-CZ" dirty="0"/>
                  <a:t>- viz obrázek.</a:t>
                </a:r>
              </a:p>
            </p:txBody>
          </p:sp>
        </mc:Choice>
        <mc:Fallback xmlns="">
          <p:sp>
            <p:nvSpPr>
              <p:cNvPr id="2" name="TextovéPole 1">
                <a:extLst>
                  <a:ext uri="{FF2B5EF4-FFF2-40B4-BE49-F238E27FC236}">
                    <a16:creationId xmlns:a16="http://schemas.microsoft.com/office/drawing/2014/main" id="{E7389300-A329-D8D2-97B4-6C4FC6D1F07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9614" y="540689"/>
                <a:ext cx="11386268" cy="1200329"/>
              </a:xfrm>
              <a:prstGeom prst="rect">
                <a:avLst/>
              </a:prstGeom>
              <a:blipFill>
                <a:blip r:embed="rId2"/>
                <a:stretch>
                  <a:fillRect l="-482" t="-3046" b="-710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Obrázek 3">
            <a:extLst>
              <a:ext uri="{FF2B5EF4-FFF2-40B4-BE49-F238E27FC236}">
                <a16:creationId xmlns:a16="http://schemas.microsoft.com/office/drawing/2014/main" id="{0CCCAE4D-173E-468F-77E7-CA0061C160A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780" r="1703" b="17388"/>
          <a:stretch/>
        </p:blipFill>
        <p:spPr>
          <a:xfrm>
            <a:off x="492980" y="2181698"/>
            <a:ext cx="5727793" cy="401061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>
                <a:extLst>
                  <a:ext uri="{FF2B5EF4-FFF2-40B4-BE49-F238E27FC236}">
                    <a16:creationId xmlns:a16="http://schemas.microsoft.com/office/drawing/2014/main" id="{0A44F05C-775A-B910-A3B2-09E02CE30F31}"/>
                  </a:ext>
                </a:extLst>
              </p:cNvPr>
              <p:cNvSpPr txBox="1"/>
              <p:nvPr/>
            </p:nvSpPr>
            <p:spPr>
              <a:xfrm>
                <a:off x="6384897" y="2030826"/>
                <a:ext cx="5176300" cy="14773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Velikost složek určíme ze vztahů:</a:t>
                </a:r>
              </a:p>
              <a:p>
                <a:endParaRPr lang="cs-CZ" dirty="0"/>
              </a:p>
              <a:p>
                <a:pPr algn="ctr"/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𝐺</m:t>
                        </m:r>
                      </m:sub>
                    </m:sSub>
                  </m:oMath>
                </a14:m>
                <a:r>
                  <a:rPr lang="cs-CZ" dirty="0"/>
                  <a:t>        (1)</a:t>
                </a:r>
              </a:p>
              <a:p>
                <a:endParaRPr lang="cs-CZ" dirty="0"/>
              </a:p>
              <a:p>
                <a:pPr algn="ctr"/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𝑑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𝑑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cs-CZ" dirty="0"/>
                  <a:t>         (2)</a:t>
                </a:r>
              </a:p>
            </p:txBody>
          </p:sp>
        </mc:Choice>
        <mc:Fallback xmlns="">
          <p:sp>
            <p:nvSpPr>
              <p:cNvPr id="5" name="TextovéPole 4">
                <a:extLst>
                  <a:ext uri="{FF2B5EF4-FFF2-40B4-BE49-F238E27FC236}">
                    <a16:creationId xmlns:a16="http://schemas.microsoft.com/office/drawing/2014/main" id="{0A44F05C-775A-B910-A3B2-09E02CE30F3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84897" y="2030826"/>
                <a:ext cx="5176300" cy="1477328"/>
              </a:xfrm>
              <a:prstGeom prst="rect">
                <a:avLst/>
              </a:prstGeom>
              <a:blipFill>
                <a:blip r:embed="rId4"/>
                <a:stretch>
                  <a:fillRect l="-941" t="-2066" b="-578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TextovéPole 5">
            <a:extLst>
              <a:ext uri="{FF2B5EF4-FFF2-40B4-BE49-F238E27FC236}">
                <a16:creationId xmlns:a16="http://schemas.microsoft.com/office/drawing/2014/main" id="{F77E1EE1-F9D6-C613-0AA9-4B73542C63C2}"/>
              </a:ext>
            </a:extLst>
          </p:cNvPr>
          <p:cNvSpPr txBox="1"/>
          <p:nvPr/>
        </p:nvSpPr>
        <p:spPr>
          <a:xfrm>
            <a:off x="6384897" y="3540672"/>
            <a:ext cx="520015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Pro rozkládání síly na složky platí tedy v podstatě stejná pravidla jako pro skládání sil.</a:t>
            </a: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CEA30A25-C9A6-DC66-C202-62D80B734BAA}"/>
              </a:ext>
            </a:extLst>
          </p:cNvPr>
          <p:cNvSpPr txBox="1"/>
          <p:nvPr/>
        </p:nvSpPr>
        <p:spPr>
          <a:xfrm>
            <a:off x="389613" y="171357"/>
            <a:ext cx="38643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Rozklad síly na dvě rovnoběžné složky</a:t>
            </a:r>
          </a:p>
        </p:txBody>
      </p:sp>
      <p:cxnSp>
        <p:nvCxnSpPr>
          <p:cNvPr id="8" name="Přímá spojnice 7">
            <a:extLst>
              <a:ext uri="{FF2B5EF4-FFF2-40B4-BE49-F238E27FC236}">
                <a16:creationId xmlns:a16="http://schemas.microsoft.com/office/drawing/2014/main" id="{E90CB7E7-85F1-D0B9-D9B0-4F74285B28C4}"/>
              </a:ext>
            </a:extLst>
          </p:cNvPr>
          <p:cNvCxnSpPr/>
          <p:nvPr/>
        </p:nvCxnSpPr>
        <p:spPr>
          <a:xfrm flipV="1">
            <a:off x="6179589" y="4273665"/>
            <a:ext cx="561076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ovéPole 8">
                <a:extLst>
                  <a:ext uri="{FF2B5EF4-FFF2-40B4-BE49-F238E27FC236}">
                    <a16:creationId xmlns:a16="http://schemas.microsoft.com/office/drawing/2014/main" id="{03D3B683-594D-AFB2-71C7-C3F801E7A550}"/>
                  </a:ext>
                </a:extLst>
              </p:cNvPr>
              <p:cNvSpPr txBox="1"/>
              <p:nvPr/>
            </p:nvSpPr>
            <p:spPr>
              <a:xfrm>
                <a:off x="6384897" y="4382461"/>
                <a:ext cx="5470498" cy="198317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1400" b="1" dirty="0"/>
                  <a:t>Příklad:</a:t>
                </a:r>
                <a:r>
                  <a:rPr lang="cs-CZ" sz="1400" dirty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14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400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sz="1400" b="0" i="1" smtClean="0">
                            <a:latin typeface="Cambria Math" panose="02040503050406030204" pitchFamily="18" charset="0"/>
                          </a:rPr>
                          <m:t>𝐺</m:t>
                        </m:r>
                      </m:sub>
                    </m:sSub>
                    <m:r>
                      <a:rPr lang="cs-CZ" sz="1400" b="0" i="1" smtClean="0">
                        <a:latin typeface="Cambria Math" panose="02040503050406030204" pitchFamily="18" charset="0"/>
                      </a:rPr>
                      <m:t>=20 </m:t>
                    </m:r>
                    <m:r>
                      <m:rPr>
                        <m:sty m:val="p"/>
                      </m:rPr>
                      <a:rPr lang="cs-CZ" sz="1400" b="0" i="0" smtClean="0">
                        <a:latin typeface="Cambria Math" panose="02040503050406030204" pitchFamily="18" charset="0"/>
                      </a:rPr>
                      <m:t>N</m:t>
                    </m:r>
                    <m:r>
                      <a:rPr lang="cs-CZ" sz="1400" b="0" i="0" smtClean="0">
                        <a:latin typeface="Cambria Math" panose="02040503050406030204" pitchFamily="18" charset="0"/>
                      </a:rPr>
                      <m:t>, </m:t>
                    </m:r>
                    <m:sSub>
                      <m:sSubPr>
                        <m:ctrlPr>
                          <a:rPr lang="cs-CZ" sz="14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400" b="0" i="1" smtClean="0">
                            <a:latin typeface="Cambria Math" panose="02040503050406030204" pitchFamily="18" charset="0"/>
                          </a:rPr>
                          <m:t>𝑑</m:t>
                        </m:r>
                      </m:e>
                      <m:sub>
                        <m:r>
                          <a:rPr lang="cs-CZ" sz="1400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cs-CZ" sz="1400" b="0" i="1" smtClean="0">
                        <a:latin typeface="Cambria Math" panose="02040503050406030204" pitchFamily="18" charset="0"/>
                      </a:rPr>
                      <m:t>=0,5 </m:t>
                    </m:r>
                    <m:r>
                      <m:rPr>
                        <m:sty m:val="p"/>
                      </m:rPr>
                      <a:rPr lang="cs-CZ" sz="1400" b="0" i="0" smtClean="0">
                        <a:latin typeface="Cambria Math" panose="02040503050406030204" pitchFamily="18" charset="0"/>
                      </a:rPr>
                      <m:t>m</m:t>
                    </m:r>
                    <m:r>
                      <a:rPr lang="cs-CZ" sz="1400" b="0" i="0" smtClean="0">
                        <a:latin typeface="Cambria Math" panose="02040503050406030204" pitchFamily="18" charset="0"/>
                      </a:rPr>
                      <m:t>, </m:t>
                    </m:r>
                    <m:sSub>
                      <m:sSubPr>
                        <m:ctrlPr>
                          <a:rPr lang="cs-CZ" sz="14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400" b="0" i="1" smtClean="0">
                            <a:latin typeface="Cambria Math" panose="02040503050406030204" pitchFamily="18" charset="0"/>
                          </a:rPr>
                          <m:t>𝑑</m:t>
                        </m:r>
                      </m:e>
                      <m:sub>
                        <m:r>
                          <a:rPr lang="cs-CZ" sz="14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cs-CZ" sz="1400" b="0" i="1" smtClean="0">
                        <a:latin typeface="Cambria Math" panose="02040503050406030204" pitchFamily="18" charset="0"/>
                      </a:rPr>
                      <m:t>=1,5 </m:t>
                    </m:r>
                    <m:r>
                      <m:rPr>
                        <m:sty m:val="p"/>
                      </m:rPr>
                      <a:rPr lang="cs-CZ" sz="1400" b="0" i="0" smtClean="0">
                        <a:latin typeface="Cambria Math" panose="02040503050406030204" pitchFamily="18" charset="0"/>
                      </a:rPr>
                      <m:t>m</m:t>
                    </m:r>
                  </m:oMath>
                </a14:m>
                <a:endParaRPr lang="cs-CZ" sz="1400" dirty="0"/>
              </a:p>
              <a:p>
                <a:r>
                  <a:rPr lang="cs-CZ" sz="1400" dirty="0"/>
                  <a:t>Ze vztahu (1) vyjádříme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14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400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sz="14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cs-CZ" sz="1400" b="0" i="1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cs-CZ" sz="14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400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sz="1400" b="0" i="1" smtClean="0">
                            <a:latin typeface="Cambria Math" panose="02040503050406030204" pitchFamily="18" charset="0"/>
                          </a:rPr>
                          <m:t>𝐺</m:t>
                        </m:r>
                      </m:sub>
                    </m:sSub>
                    <m:r>
                      <a:rPr lang="cs-CZ" sz="1400" b="0" i="1" smtClean="0">
                        <a:latin typeface="Cambria Math" panose="02040503050406030204" pitchFamily="18" charset="0"/>
                      </a:rPr>
                      <m:t>−</m:t>
                    </m:r>
                    <m:sSub>
                      <m:sSubPr>
                        <m:ctrlPr>
                          <a:rPr lang="cs-CZ" sz="14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400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sz="1400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cs-CZ" sz="1400" dirty="0"/>
                  <a:t> a dosadíme do (2)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14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400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sz="14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sz="14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sSub>
                        <m:sSubPr>
                          <m:ctrlPr>
                            <a:rPr lang="cs-CZ" sz="140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𝑑</m:t>
                          </m:r>
                        </m:e>
                        <m:sub>
                          <m:r>
                            <a:rPr lang="cs-CZ" sz="1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sz="1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d>
                        <m:dPr>
                          <m:ctrlPr>
                            <a:rPr lang="cs-CZ" sz="1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cs-CZ" sz="1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sz="1400" i="1">
                                  <a:latin typeface="Cambria Math" panose="02040503050406030204" pitchFamily="18" charset="0"/>
                                </a:rPr>
                                <m:t>𝐹</m:t>
                              </m:r>
                            </m:e>
                            <m:sub>
                              <m:r>
                                <a:rPr lang="cs-CZ" sz="1400" i="1">
                                  <a:latin typeface="Cambria Math" panose="02040503050406030204" pitchFamily="18" charset="0"/>
                                </a:rPr>
                                <m:t>𝐺</m:t>
                              </m:r>
                            </m:sub>
                          </m:sSub>
                          <m:r>
                            <a:rPr lang="cs-CZ" sz="1400" i="1">
                              <a:latin typeface="Cambria Math" panose="020405030504060302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cs-CZ" sz="1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sz="1400" i="1">
                                  <a:latin typeface="Cambria Math" panose="02040503050406030204" pitchFamily="18" charset="0"/>
                                </a:rPr>
                                <m:t>𝐹</m:t>
                              </m:r>
                            </m:e>
                            <m:sub>
                              <m:r>
                                <a:rPr lang="cs-CZ" sz="1400" i="1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e>
                      </m:d>
                      <m:r>
                        <a:rPr lang="cs-CZ" sz="1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sSub>
                        <m:sSubPr>
                          <m:ctrlPr>
                            <a:rPr lang="cs-CZ" sz="1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𝑑</m:t>
                          </m:r>
                        </m:e>
                        <m:sub>
                          <m:r>
                            <a:rPr lang="cs-CZ" sz="1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cs-CZ" sz="1400" dirty="0"/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14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400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sz="14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sz="14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sz="14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cs-CZ" sz="1400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sz="1400" b="0" i="1" smtClean="0">
                                  <a:latin typeface="Cambria Math" panose="02040503050406030204" pitchFamily="18" charset="0"/>
                                </a:rPr>
                                <m:t>𝐹</m:t>
                              </m:r>
                            </m:e>
                            <m:sub>
                              <m:r>
                                <a:rPr lang="cs-CZ" sz="1400" b="0" i="1" smtClean="0">
                                  <a:latin typeface="Cambria Math" panose="02040503050406030204" pitchFamily="18" charset="0"/>
                                </a:rPr>
                                <m:t>𝐺</m:t>
                              </m:r>
                            </m:sub>
                          </m:sSub>
                          <m:r>
                            <a:rPr lang="cs-CZ" sz="1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∙</m:t>
                          </m:r>
                          <m:sSub>
                            <m:sSubPr>
                              <m:ctrlPr>
                                <a:rPr lang="cs-CZ" sz="14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sz="14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𝑑</m:t>
                              </m:r>
                            </m:e>
                            <m:sub>
                              <m:r>
                                <a:rPr lang="cs-CZ" sz="14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cs-CZ" sz="1400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sz="1400" b="0" i="1" smtClean="0">
                                  <a:latin typeface="Cambria Math" panose="02040503050406030204" pitchFamily="18" charset="0"/>
                                </a:rPr>
                                <m:t>𝑑</m:t>
                              </m:r>
                            </m:e>
                            <m:sub>
                              <m:r>
                                <a:rPr lang="cs-CZ" sz="1400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r>
                            <a:rPr lang="cs-CZ" sz="1400" b="0" i="1" smtClean="0">
                              <a:latin typeface="Cambria Math" panose="02040503050406030204" pitchFamily="18" charset="0"/>
                            </a:rPr>
                            <m:t>+</m:t>
                          </m:r>
                          <m:sSub>
                            <m:sSubPr>
                              <m:ctrlPr>
                                <a:rPr lang="cs-CZ" sz="1400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sz="1400" b="0" i="1" smtClean="0">
                                  <a:latin typeface="Cambria Math" panose="02040503050406030204" pitchFamily="18" charset="0"/>
                                </a:rPr>
                                <m:t>𝑑</m:t>
                              </m:r>
                            </m:e>
                            <m:sub>
                              <m:r>
                                <a:rPr lang="cs-CZ" sz="1400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den>
                      </m:f>
                      <m:r>
                        <a:rPr lang="cs-CZ" sz="14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sz="14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sz="1400" b="0" i="1" smtClean="0">
                              <a:latin typeface="Cambria Math" panose="02040503050406030204" pitchFamily="18" charset="0"/>
                            </a:rPr>
                            <m:t>20</m:t>
                          </m:r>
                          <m:r>
                            <a:rPr lang="cs-CZ" sz="1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∙1,5</m:t>
                          </m:r>
                        </m:num>
                        <m:den>
                          <m:r>
                            <a:rPr lang="cs-CZ" sz="1400" b="0" i="1" smtClean="0">
                              <a:latin typeface="Cambria Math" panose="02040503050406030204" pitchFamily="18" charset="0"/>
                            </a:rPr>
                            <m:t>0,5+1,5</m:t>
                          </m:r>
                        </m:den>
                      </m:f>
                      <m:r>
                        <a:rPr lang="cs-CZ" sz="1400" b="0" i="1" smtClean="0">
                          <a:latin typeface="Cambria Math" panose="02040503050406030204" pitchFamily="18" charset="0"/>
                        </a:rPr>
                        <m:t>=15</m:t>
                      </m:r>
                      <m:r>
                        <a:rPr lang="cs-CZ" sz="1400" b="0" i="0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 sz="1400" b="0" i="0" smtClean="0">
                          <a:latin typeface="Cambria Math" panose="02040503050406030204" pitchFamily="18" charset="0"/>
                        </a:rPr>
                        <m:t>N</m:t>
                      </m:r>
                    </m:oMath>
                  </m:oMathPara>
                </a14:m>
                <a:endParaRPr lang="cs-CZ" sz="1400" b="0" dirty="0"/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14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400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sz="14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sz="1400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sz="14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400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sz="1400" b="0" i="1" smtClean="0">
                              <a:latin typeface="Cambria Math" panose="02040503050406030204" pitchFamily="18" charset="0"/>
                            </a:rPr>
                            <m:t>𝐺</m:t>
                          </m:r>
                        </m:sub>
                      </m:sSub>
                      <m:r>
                        <a:rPr lang="cs-CZ" sz="1400" b="0" i="1" smtClean="0"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cs-CZ" sz="14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400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sz="14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sz="1400" b="0" i="1" smtClean="0">
                          <a:latin typeface="Cambria Math" panose="02040503050406030204" pitchFamily="18" charset="0"/>
                        </a:rPr>
                        <m:t>=20−15=5 </m:t>
                      </m:r>
                      <m:r>
                        <m:rPr>
                          <m:sty m:val="p"/>
                        </m:rPr>
                        <a:rPr lang="cs-CZ" sz="1400" b="0" i="0" smtClean="0">
                          <a:latin typeface="Cambria Math" panose="02040503050406030204" pitchFamily="18" charset="0"/>
                        </a:rPr>
                        <m:t>N</m:t>
                      </m:r>
                    </m:oMath>
                  </m:oMathPara>
                </a14:m>
                <a:endParaRPr lang="cs-CZ" sz="1400" dirty="0"/>
              </a:p>
              <a:p>
                <a:endParaRPr lang="cs-CZ" sz="800" dirty="0"/>
              </a:p>
              <a:p>
                <a:pPr algn="ctr"/>
                <a:r>
                  <a:rPr lang="cs-CZ" sz="1400" dirty="0"/>
                  <a:t>Síla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14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400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sz="1400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cs-CZ" sz="1400" dirty="0"/>
                  <a:t> má velikost 15 N a síla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14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400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sz="14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cs-CZ" sz="1400" dirty="0"/>
                  <a:t> má velikost 5 N</a:t>
                </a:r>
              </a:p>
            </p:txBody>
          </p:sp>
        </mc:Choice>
        <mc:Fallback xmlns="">
          <p:sp>
            <p:nvSpPr>
              <p:cNvPr id="9" name="TextovéPole 8">
                <a:extLst>
                  <a:ext uri="{FF2B5EF4-FFF2-40B4-BE49-F238E27FC236}">
                    <a16:creationId xmlns:a16="http://schemas.microsoft.com/office/drawing/2014/main" id="{03D3B683-594D-AFB2-71C7-C3F801E7A55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84897" y="4382461"/>
                <a:ext cx="5470498" cy="1983172"/>
              </a:xfrm>
              <a:prstGeom prst="rect">
                <a:avLst/>
              </a:prstGeom>
              <a:blipFill>
                <a:blip r:embed="rId5"/>
                <a:stretch>
                  <a:fillRect l="-334" t="-615" b="-246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24928398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C81A6ADA-D179-60A0-679A-82542D0BB158}"/>
              </a:ext>
            </a:extLst>
          </p:cNvPr>
          <p:cNvSpPr txBox="1"/>
          <p:nvPr/>
        </p:nvSpPr>
        <p:spPr>
          <a:xfrm>
            <a:off x="5551336" y="3167390"/>
            <a:ext cx="10893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/>
              <a:t>Konec</a:t>
            </a:r>
          </a:p>
        </p:txBody>
      </p:sp>
    </p:spTree>
    <p:extLst>
      <p:ext uri="{BB962C8B-B14F-4D97-AF65-F5344CB8AC3E}">
        <p14:creationId xmlns:p14="http://schemas.microsoft.com/office/powerpoint/2010/main" val="343793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704</TotalTime>
  <Words>1477</Words>
  <Application>Microsoft Office PowerPoint</Application>
  <PresentationFormat>Širokoúhlá obrazovka</PresentationFormat>
  <Paragraphs>146</Paragraphs>
  <Slides>13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8" baseType="lpstr">
      <vt:lpstr>Arial</vt:lpstr>
      <vt:lpstr>Calibri</vt:lpstr>
      <vt:lpstr>Calibri Light</vt:lpstr>
      <vt:lpstr>Cambria Math</vt:lpstr>
      <vt:lpstr>Motiv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Karel Sixl</dc:creator>
  <cp:lastModifiedBy>Karel Sixl</cp:lastModifiedBy>
  <cp:revision>46</cp:revision>
  <dcterms:created xsi:type="dcterms:W3CDTF">2024-07-30T15:45:11Z</dcterms:created>
  <dcterms:modified xsi:type="dcterms:W3CDTF">2025-07-17T09:36:35Z</dcterms:modified>
</cp:coreProperties>
</file>