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FC4033EB-4564-49AF-A1BB-38BD986C2056}" type="datetimeFigureOut">
              <a:rPr lang="cs-CZ" smtClean="0"/>
              <a:pPr/>
              <a:t>1.10.2011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19313376-E4E5-402E-979A-F41472385AC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Obdélník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Obdélník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Obdélník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Obdélník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4033EB-4564-49AF-A1BB-38BD986C2056}" type="datetimeFigureOut">
              <a:rPr lang="cs-CZ" smtClean="0"/>
              <a:pPr/>
              <a:t>1.10.2011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13376-E4E5-402E-979A-F41472385AC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FC4033EB-4564-49AF-A1BB-38BD986C2056}" type="datetimeFigureOut">
              <a:rPr lang="cs-CZ" smtClean="0"/>
              <a:pPr/>
              <a:t>1.10.2011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19313376-E4E5-402E-979A-F41472385AC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4033EB-4564-49AF-A1BB-38BD986C2056}" type="datetimeFigureOut">
              <a:rPr lang="cs-CZ" smtClean="0"/>
              <a:pPr/>
              <a:t>1.10.2011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13376-E4E5-402E-979A-F41472385AC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4033EB-4564-49AF-A1BB-38BD986C2056}" type="datetimeFigureOut">
              <a:rPr lang="cs-CZ" smtClean="0"/>
              <a:pPr/>
              <a:t>1.10.2011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13376-E4E5-402E-979A-F41472385AC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4033EB-4564-49AF-A1BB-38BD986C2056}" type="datetimeFigureOut">
              <a:rPr lang="cs-CZ" smtClean="0"/>
              <a:pPr/>
              <a:t>1.10.2011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13376-E4E5-402E-979A-F41472385AC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Rovnoramenný trojúhelník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4033EB-4564-49AF-A1BB-38BD986C2056}" type="datetimeFigureOut">
              <a:rPr lang="cs-CZ" smtClean="0"/>
              <a:pPr/>
              <a:t>1.10.2011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13376-E4E5-402E-979A-F41472385AC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Přímá spojovací čára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Rovnoramenný trojúhelník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4033EB-4564-49AF-A1BB-38BD986C2056}" type="datetimeFigureOut">
              <a:rPr lang="cs-CZ" smtClean="0"/>
              <a:pPr/>
              <a:t>1.10.2011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13376-E4E5-402E-979A-F41472385AC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Rovnoramenný trojúhelník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4033EB-4564-49AF-A1BB-38BD986C2056}" type="datetimeFigureOut">
              <a:rPr lang="cs-CZ" smtClean="0"/>
              <a:pPr/>
              <a:t>1.10.2011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13376-E4E5-402E-979A-F41472385AC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Rovnoramenný trojúhelník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4033EB-4564-49AF-A1BB-38BD986C2056}" type="datetimeFigureOut">
              <a:rPr lang="cs-CZ" smtClean="0"/>
              <a:pPr/>
              <a:t>1.10.2011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13376-E4E5-402E-979A-F41472385AC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4033EB-4564-49AF-A1BB-38BD986C2056}" type="datetimeFigureOut">
              <a:rPr lang="cs-CZ" smtClean="0"/>
              <a:pPr/>
              <a:t>1.10.2011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13376-E4E5-402E-979A-F41472385AC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Rovnoramenný trojúhelník 7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FC4033EB-4564-49AF-A1BB-38BD986C2056}" type="datetimeFigureOut">
              <a:rPr lang="cs-CZ" smtClean="0"/>
              <a:pPr/>
              <a:t>1.10.2011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19313376-E4E5-402E-979A-F41472385AC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8" name="Přímá spojovací čára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Přímá spojovací čára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ovnoramenný trojúhelník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Nástin </a:t>
            </a:r>
            <a:r>
              <a:rPr lang="cs-CZ" dirty="0" err="1" smtClean="0"/>
              <a:t>historickémluvnice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Vývoj pravopisu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b="1" dirty="0" smtClean="0"/>
              <a:t>primitivní pravopis – </a:t>
            </a:r>
            <a:r>
              <a:rPr lang="cs-CZ" dirty="0" smtClean="0"/>
              <a:t>latinka – české hlásky, které latina neměla, byly označovány písmeny pro hlásky zvukově nejbližší – např. </a:t>
            </a:r>
            <a:r>
              <a:rPr lang="cs-CZ" b="1" dirty="0" smtClean="0"/>
              <a:t>u</a:t>
            </a:r>
            <a:r>
              <a:rPr lang="cs-CZ" dirty="0" smtClean="0"/>
              <a:t> (místo </a:t>
            </a:r>
            <a:r>
              <a:rPr lang="cs-CZ" b="1" dirty="0" smtClean="0"/>
              <a:t>v</a:t>
            </a:r>
            <a:r>
              <a:rPr lang="cs-CZ" dirty="0" smtClean="0"/>
              <a:t>) – </a:t>
            </a:r>
            <a:r>
              <a:rPr lang="cs-CZ" i="1" dirty="0" err="1" smtClean="0"/>
              <a:t>duema</a:t>
            </a:r>
            <a:endParaRPr lang="cs-CZ" i="1" dirty="0" smtClean="0"/>
          </a:p>
          <a:p>
            <a:r>
              <a:rPr lang="cs-CZ" dirty="0" smtClean="0"/>
              <a:t>14. stol. – </a:t>
            </a:r>
            <a:r>
              <a:rPr lang="cs-CZ" b="1" dirty="0" smtClean="0"/>
              <a:t>spřežkový pravopis</a:t>
            </a:r>
            <a:r>
              <a:rPr lang="cs-CZ" dirty="0" smtClean="0"/>
              <a:t> – </a:t>
            </a:r>
            <a:r>
              <a:rPr lang="cs-CZ" i="1" dirty="0" err="1" smtClean="0"/>
              <a:t>czas</a:t>
            </a:r>
            <a:r>
              <a:rPr lang="cs-CZ" i="1" dirty="0" smtClean="0"/>
              <a:t>, </a:t>
            </a:r>
            <a:r>
              <a:rPr lang="cs-CZ" i="1" dirty="0" err="1" smtClean="0"/>
              <a:t>wsseho</a:t>
            </a:r>
            <a:endParaRPr lang="cs-CZ" dirty="0" smtClean="0"/>
          </a:p>
          <a:p>
            <a:r>
              <a:rPr lang="cs-CZ" dirty="0" smtClean="0"/>
              <a:t>15. stol. – </a:t>
            </a:r>
            <a:r>
              <a:rPr lang="cs-CZ" b="1" dirty="0" smtClean="0"/>
              <a:t>diakritický pravopis</a:t>
            </a:r>
            <a:r>
              <a:rPr lang="cs-CZ" dirty="0" smtClean="0"/>
              <a:t> – </a:t>
            </a:r>
            <a:r>
              <a:rPr lang="cs-CZ" u="sng" dirty="0" smtClean="0"/>
              <a:t>Jan Hus  </a:t>
            </a:r>
            <a:r>
              <a:rPr lang="cs-CZ" dirty="0" smtClean="0"/>
              <a:t>- čárka označovala délku </a:t>
            </a:r>
            <a:r>
              <a:rPr lang="cs-CZ" dirty="0" err="1" smtClean="0"/>
              <a:t>samohl</a:t>
            </a:r>
            <a:r>
              <a:rPr lang="cs-CZ" dirty="0" smtClean="0"/>
              <a:t>., tečka měkkost souhlásek</a:t>
            </a:r>
          </a:p>
          <a:p>
            <a:r>
              <a:rPr lang="cs-CZ" dirty="0" smtClean="0"/>
              <a:t>17. stol. – </a:t>
            </a:r>
            <a:r>
              <a:rPr lang="cs-CZ" u="sng" dirty="0" smtClean="0"/>
              <a:t>J.A. Komenský</a:t>
            </a:r>
            <a:r>
              <a:rPr lang="cs-CZ" dirty="0" smtClean="0"/>
              <a:t> – </a:t>
            </a:r>
            <a:r>
              <a:rPr lang="cs-CZ" b="1" dirty="0" smtClean="0"/>
              <a:t>bratrský pravopis</a:t>
            </a:r>
            <a:r>
              <a:rPr lang="cs-CZ" dirty="0" smtClean="0"/>
              <a:t> – zaveden háček (</a:t>
            </a:r>
            <a:r>
              <a:rPr lang="cs-CZ" i="1" dirty="0" smtClean="0"/>
              <a:t>ž,š,č), hláska v, po c,z,s – </a:t>
            </a:r>
            <a:r>
              <a:rPr lang="cs-CZ" b="1" i="1" dirty="0" smtClean="0"/>
              <a:t>y</a:t>
            </a:r>
            <a:r>
              <a:rPr lang="cs-CZ" i="1" dirty="0" smtClean="0"/>
              <a:t> – </a:t>
            </a:r>
            <a:r>
              <a:rPr lang="cs-CZ" i="1" dirty="0" err="1" smtClean="0"/>
              <a:t>cyzý</a:t>
            </a:r>
            <a:endParaRPr lang="cs-CZ" i="1" dirty="0" smtClean="0"/>
          </a:p>
          <a:p>
            <a:r>
              <a:rPr lang="cs-CZ" dirty="0" smtClean="0"/>
              <a:t>19.stol. – národní obrození – </a:t>
            </a:r>
            <a:r>
              <a:rPr lang="cs-CZ" u="sng" dirty="0" err="1" smtClean="0"/>
              <a:t>J.Dobrovský</a:t>
            </a:r>
            <a:r>
              <a:rPr lang="cs-CZ" dirty="0" smtClean="0"/>
              <a:t> – platí s malými změnami (velká písmena, přejatá slova</a:t>
            </a:r>
            <a:r>
              <a:rPr lang="cs-CZ" smtClean="0"/>
              <a:t>) dodnes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Hláskosloví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metateze likvid – </a:t>
            </a:r>
            <a:r>
              <a:rPr lang="cs-CZ" i="1" dirty="0" err="1" smtClean="0"/>
              <a:t>golova</a:t>
            </a:r>
            <a:r>
              <a:rPr lang="cs-CZ" i="1" dirty="0" smtClean="0"/>
              <a:t> --- hlava, </a:t>
            </a:r>
            <a:r>
              <a:rPr lang="cs-CZ" i="1" dirty="0" err="1" smtClean="0"/>
              <a:t>moloko</a:t>
            </a:r>
            <a:r>
              <a:rPr lang="cs-CZ" i="1" dirty="0" smtClean="0"/>
              <a:t> --- </a:t>
            </a:r>
            <a:r>
              <a:rPr lang="cs-CZ" i="1" dirty="0" err="1" smtClean="0"/>
              <a:t>mleko</a:t>
            </a:r>
            <a:endParaRPr lang="cs-CZ" i="1" dirty="0" smtClean="0"/>
          </a:p>
          <a:p>
            <a:r>
              <a:rPr lang="cs-CZ" dirty="0" smtClean="0"/>
              <a:t>stahování hlásek – </a:t>
            </a:r>
            <a:r>
              <a:rPr lang="cs-CZ" i="1" dirty="0" err="1" smtClean="0"/>
              <a:t>novaja</a:t>
            </a:r>
            <a:r>
              <a:rPr lang="cs-CZ" i="1" dirty="0" smtClean="0"/>
              <a:t> --- nová, </a:t>
            </a:r>
            <a:r>
              <a:rPr lang="cs-CZ" i="1" dirty="0" err="1" smtClean="0"/>
              <a:t>umieš</a:t>
            </a:r>
            <a:r>
              <a:rPr lang="cs-CZ" i="1" dirty="0" smtClean="0"/>
              <a:t> --- umíš</a:t>
            </a:r>
          </a:p>
          <a:p>
            <a:r>
              <a:rPr lang="cs-CZ" dirty="0" smtClean="0"/>
              <a:t>zánik jerů – liché zanikly, sudé se změnily v samohlásky </a:t>
            </a:r>
            <a:endParaRPr lang="cs-CZ" i="1" dirty="0" smtClean="0"/>
          </a:p>
          <a:p>
            <a:r>
              <a:rPr lang="cs-CZ" dirty="0" smtClean="0"/>
              <a:t>změna </a:t>
            </a:r>
            <a:r>
              <a:rPr lang="cs-CZ" i="1" dirty="0" smtClean="0"/>
              <a:t>g—h</a:t>
            </a:r>
            <a:r>
              <a:rPr lang="cs-CZ" dirty="0" smtClean="0"/>
              <a:t>   </a:t>
            </a:r>
            <a:r>
              <a:rPr lang="cs-CZ" i="1" dirty="0" err="1" smtClean="0"/>
              <a:t>noga</a:t>
            </a:r>
            <a:r>
              <a:rPr lang="cs-CZ" i="1" dirty="0" smtClean="0"/>
              <a:t> --- noha</a:t>
            </a:r>
          </a:p>
          <a:p>
            <a:r>
              <a:rPr lang="cs-CZ" dirty="0" smtClean="0"/>
              <a:t>zánik jotace – </a:t>
            </a:r>
            <a:r>
              <a:rPr lang="cs-CZ" i="1" dirty="0" err="1" smtClean="0"/>
              <a:t>dušě</a:t>
            </a:r>
            <a:r>
              <a:rPr lang="cs-CZ" i="1" dirty="0" smtClean="0"/>
              <a:t> --- duše, na </a:t>
            </a:r>
            <a:r>
              <a:rPr lang="cs-CZ" i="1" dirty="0" err="1" smtClean="0"/>
              <a:t>nozě</a:t>
            </a:r>
            <a:r>
              <a:rPr lang="cs-CZ" i="1" dirty="0" smtClean="0"/>
              <a:t> --- na noze</a:t>
            </a:r>
          </a:p>
          <a:p>
            <a:r>
              <a:rPr lang="cs-CZ" dirty="0" smtClean="0"/>
              <a:t>ustálení přízvuku na 1. slabice</a:t>
            </a: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Tvarosloví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zánik duálu (kromě číslovky </a:t>
            </a:r>
            <a:r>
              <a:rPr lang="cs-CZ" i="1" dirty="0" smtClean="0"/>
              <a:t>dvě</a:t>
            </a:r>
            <a:r>
              <a:rPr lang="cs-CZ" dirty="0" smtClean="0"/>
              <a:t> a párových částí těla)</a:t>
            </a:r>
          </a:p>
          <a:p>
            <a:r>
              <a:rPr lang="cs-CZ" dirty="0" smtClean="0"/>
              <a:t>koncovka </a:t>
            </a:r>
            <a:r>
              <a:rPr lang="cs-CZ" i="1" dirty="0" smtClean="0"/>
              <a:t>–i, -</a:t>
            </a:r>
            <a:r>
              <a:rPr lang="cs-CZ" i="1" dirty="0" err="1" smtClean="0"/>
              <a:t>ové</a:t>
            </a:r>
            <a:r>
              <a:rPr lang="cs-CZ" dirty="0" smtClean="0"/>
              <a:t> u neživotných </a:t>
            </a:r>
            <a:r>
              <a:rPr lang="cs-CZ" dirty="0" err="1" smtClean="0"/>
              <a:t>podst</a:t>
            </a:r>
            <a:r>
              <a:rPr lang="cs-CZ" dirty="0" smtClean="0"/>
              <a:t>. jmen: </a:t>
            </a:r>
            <a:r>
              <a:rPr lang="cs-CZ" i="1" dirty="0" err="1" smtClean="0"/>
              <a:t>pohlavci</a:t>
            </a:r>
            <a:r>
              <a:rPr lang="cs-CZ" i="1" dirty="0" smtClean="0"/>
              <a:t>, dnové, hrobové, koláči</a:t>
            </a:r>
          </a:p>
          <a:p>
            <a:r>
              <a:rPr lang="cs-CZ" dirty="0" smtClean="0"/>
              <a:t>zánik některých slovesných tvarů minulých – </a:t>
            </a:r>
            <a:r>
              <a:rPr lang="cs-CZ" b="1" dirty="0" smtClean="0"/>
              <a:t>aorist, imperfektum</a:t>
            </a:r>
            <a:r>
              <a:rPr lang="cs-CZ" dirty="0" smtClean="0"/>
              <a:t> – </a:t>
            </a:r>
            <a:r>
              <a:rPr lang="cs-CZ" i="1" dirty="0" err="1" smtClean="0"/>
              <a:t>vidiech</a:t>
            </a:r>
            <a:r>
              <a:rPr lang="cs-CZ" i="1" dirty="0" smtClean="0"/>
              <a:t> – viděl </a:t>
            </a:r>
            <a:r>
              <a:rPr lang="cs-CZ" i="1" dirty="0" smtClean="0"/>
              <a:t>jsem, brach – bral jsem</a:t>
            </a:r>
          </a:p>
          <a:p>
            <a:pPr>
              <a:buNone/>
            </a:pPr>
            <a:endParaRPr lang="cs-CZ" i="1" dirty="0" smtClean="0"/>
          </a:p>
          <a:p>
            <a:endParaRPr lang="cs-CZ" b="1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ůvod">
  <a:themeElements>
    <a:clrScheme name="Původ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Původ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ůvod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21</TotalTime>
  <Words>214</Words>
  <Application>Microsoft Office PowerPoint</Application>
  <PresentationFormat>Předvádění na obrazovce (4:3)</PresentationFormat>
  <Paragraphs>19</Paragraphs>
  <Slides>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Původ</vt:lpstr>
      <vt:lpstr>Nástin historickémluvnice</vt:lpstr>
      <vt:lpstr>Vývoj pravopisu</vt:lpstr>
      <vt:lpstr>Hláskosloví</vt:lpstr>
      <vt:lpstr>Tvarosloví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Nástin historickémluvnice</dc:title>
  <dc:creator>Alena</dc:creator>
  <cp:lastModifiedBy>Alena</cp:lastModifiedBy>
  <cp:revision>5</cp:revision>
  <dcterms:created xsi:type="dcterms:W3CDTF">2011-09-19T19:02:43Z</dcterms:created>
  <dcterms:modified xsi:type="dcterms:W3CDTF">2011-10-01T19:54:56Z</dcterms:modified>
</cp:coreProperties>
</file>