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63E890-4526-38F5-0041-34A5E49DFE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8E1F740-8064-F400-278C-3F67BEEC7E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D80C3EF-5747-FDB4-B5DE-D1F8C643F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3A7CFC-22E0-0E32-7D6A-572F326B5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6EB8F6-AB1C-E2CF-9647-D15FF3F66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39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8AFFB1-2CC5-B564-772D-98D981EA5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849892D-9C67-3C85-24B4-918D35FB1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9DFB0B8-1106-BF6F-6772-1A1CABE02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92AB4D-9EAC-4801-A6A2-A88E6E9C8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88B74E-E084-CBAD-552C-2EC4E218E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2463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B7D9F1-40A9-DF8A-AD49-EF1E2B8CE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9BB625D-9330-60F7-7A7E-74C045B4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19C82FE-F2A8-0257-4B6A-9669C7EF0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69F3D7A-2E79-342F-A8B0-C954FED14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5FED5F-9221-E348-EF3F-226349EF5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0874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374AB5-61EC-8705-622A-EFBB12072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CAC74B0-4E4D-D95F-85B6-417F29D7DD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9B2E286-B7E7-8466-1C3B-C8E2DACB04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221096E-1251-82B2-C7E9-F26EF2449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6783A48-A99E-DEB6-54B6-8421BBBD9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1D89EB3-EFF1-C590-E0BC-171409EEB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138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A19952-BB6C-81E2-9C1E-A628988E7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5126623-35E2-1AC6-9BFA-81ECF6BC7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B2FA453-58B3-FDF6-5D23-2A00F10FD4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2A20E06-6A51-E0C5-F13F-5EBAE9DFC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6884284-5BD9-2E73-DCCE-E6BD9FE6A6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B84AA4E-2DD7-8A0E-4C55-2049AC74B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F41F54B-71CF-BF03-62F3-87DC6274D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05C5F86-4DEA-3D94-AC08-37F2A8C69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756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44549F-A398-1ADD-39DF-4D57BA03C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3635F1E-F9FF-1657-6A92-1C35E5BCB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FD740ED-48DA-8AB5-AE5F-B86ED37F7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AB2E046-621D-115D-01F8-7409748A6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474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51EAEAF-3A69-8757-BAA0-218E55F88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C73B571-3A7C-3148-36AF-A7D767561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23D2274-26F5-F8EE-7884-E1564CA6A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711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E8D094-5C12-A67E-F1DD-DFC4016F2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90564E9-CD3D-86B7-AE46-1C12AF448C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7919BDE-353F-794A-0BEC-18F961AF66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5E67374-F5E3-046D-E332-AB773873C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5A871FC-737E-F3A2-9567-94B546E3F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61C7BAF-4AEA-2C9B-9F31-378DDC7E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6923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C86E57-5D9B-F40A-50E9-B54241F36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ABA82DD-C05C-6562-EC1F-E70CBCC796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B56E262-BDC5-A5B8-6B57-88715BF7A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51AFA10-7B72-0C29-51F7-91168D11F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F4FFA7F-EDD4-0B3D-3900-0C1612B03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EEC3C8C-D9A1-9727-8F33-E7CB8DC6E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681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77507D-C7EB-E9D5-DFEC-9799832D3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6B7A1BE-80E6-3684-24FB-84811D513C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7D0F06B-6FF0-A755-88CD-582FDD5CE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99E7E43-C88F-F4AF-25D3-EBAC76535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149A2C-CBE3-6135-E617-BE0B5F13C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600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2435805-E2CF-980A-3712-1D2E39D92F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92DB9A5-7441-EF2B-4B2F-1A551DEB94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103A534-53EF-84B8-74EC-D4821BC41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27725E-C29C-D55F-A544-73E71C683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A8AA13-976D-1D1E-7327-2C266268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023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6B9ED5C-25E5-1D7A-E322-C030292DF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9B9BBAB-F09A-A8F9-0A82-55ADCA239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DA8ACA-67C5-8F87-7D34-976AEA8B24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C51AE-8E0C-49E6-B734-C03894108890}" type="datetimeFigureOut">
              <a:rPr lang="cs-CZ" smtClean="0"/>
              <a:t>17.09.2026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98B24BC-A6CD-5701-F57C-35A0F4C1AE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52BCED9-9F47-D299-B320-FA3D8E505B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7F259-95D6-4015-810A-8D26AEA50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568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325C6F-B18F-24E0-151A-4AF5F04AD2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50219"/>
            <a:ext cx="9144000" cy="1259744"/>
          </a:xfrm>
        </p:spPr>
        <p:txBody>
          <a:bodyPr>
            <a:normAutofit/>
          </a:bodyPr>
          <a:lstStyle/>
          <a:p>
            <a:r>
              <a:rPr lang="cs-CZ" sz="4000" dirty="0"/>
              <a:t>Informační systémy – H 03</a:t>
            </a:r>
            <a:br>
              <a:rPr lang="cs-CZ" sz="4000" dirty="0"/>
            </a:br>
            <a:r>
              <a:rPr lang="cs-CZ" sz="4000" dirty="0"/>
              <a:t>INV 311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91471FB-1E2C-EA0E-15B4-C4FEC12C73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Návrh datového modelu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661E1BE-379F-655D-C7C4-FB0D00A5A5F9}"/>
              </a:ext>
            </a:extLst>
          </p:cNvPr>
          <p:cNvSpPr txBox="1"/>
          <p:nvPr/>
        </p:nvSpPr>
        <p:spPr>
          <a:xfrm>
            <a:off x="1113183" y="5756745"/>
            <a:ext cx="1288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17. 9. 2026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8C43DF9-36B6-68DB-B00D-F0729D3897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82656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06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21C8D0B-EA75-207C-9490-E5A9891981E3}"/>
              </a:ext>
            </a:extLst>
          </p:cNvPr>
          <p:cNvSpPr txBox="1"/>
          <p:nvPr/>
        </p:nvSpPr>
        <p:spPr>
          <a:xfrm>
            <a:off x="236711" y="432044"/>
            <a:ext cx="4071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Proces navrhování datového modelu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4F7181F-7A83-E96C-2F27-3BC6CE64687E}"/>
              </a:ext>
            </a:extLst>
          </p:cNvPr>
          <p:cNvSpPr txBox="1"/>
          <p:nvPr/>
        </p:nvSpPr>
        <p:spPr>
          <a:xfrm>
            <a:off x="236711" y="1060197"/>
            <a:ext cx="5201137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Identifikace požadavků systému</a:t>
            </a:r>
          </a:p>
          <a:p>
            <a:endParaRPr lang="cs-CZ" sz="800" dirty="0"/>
          </a:p>
          <a:p>
            <a:r>
              <a:rPr lang="cs-CZ" dirty="0"/>
              <a:t>Před návrhem datového modelu musíme určit požadavky na informační systém:</a:t>
            </a: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62D80056-F387-638D-0D34-2BB0DF3D7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711" y="2228671"/>
            <a:ext cx="423009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od systému očekáváme,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jaké funkce má systém zajišťovat,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jaké informace bude potřebovat a zpracovávat. 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4B05E941-A431-BA32-4965-CE8DF743A257}"/>
              </a:ext>
            </a:extLst>
          </p:cNvPr>
          <p:cNvSpPr txBox="1"/>
          <p:nvPr/>
        </p:nvSpPr>
        <p:spPr>
          <a:xfrm>
            <a:off x="5168348" y="1060197"/>
            <a:ext cx="6826070" cy="34163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Příklad požadavků na informační systém pro objednávání pacientů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Systém musí umožnit: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evidovat pacienty a lékaře,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zobrazit volné termíny,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objednat pacienta na vyšetření,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změnit nebo zrušit objednávku,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zabránit objednání více pacientů na stejný termín. </a:t>
            </a:r>
          </a:p>
          <a:p>
            <a:endParaRPr lang="cs-CZ" dirty="0"/>
          </a:p>
          <a:p>
            <a:r>
              <a:rPr lang="cs-CZ" dirty="0"/>
              <a:t>Základní postup objednání:</a:t>
            </a:r>
          </a:p>
          <a:p>
            <a:pPr>
              <a:buNone/>
            </a:pPr>
            <a:r>
              <a:rPr lang="cs-CZ" b="1" dirty="0">
                <a:highlight>
                  <a:srgbClr val="C0C0C0"/>
                </a:highlight>
              </a:rPr>
              <a:t>Pacient     výběr vyšetření     volný termín     potvrzení objednávky</a:t>
            </a:r>
            <a:endParaRPr lang="cs-CZ" dirty="0">
              <a:highlight>
                <a:srgbClr val="C0C0C0"/>
              </a:highlight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19930560-943A-8DB4-F1B5-546C15F1DCC8}"/>
              </a:ext>
            </a:extLst>
          </p:cNvPr>
          <p:cNvSpPr txBox="1"/>
          <p:nvPr/>
        </p:nvSpPr>
        <p:spPr>
          <a:xfrm>
            <a:off x="1289437" y="4843697"/>
            <a:ext cx="96131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Požadavky na informační systém určují, jaké entity, atributy a vazby bude datový model obsahovat.</a:t>
            </a:r>
          </a:p>
        </p:txBody>
      </p:sp>
      <p:sp>
        <p:nvSpPr>
          <p:cNvPr id="5" name="Šipka: doprava 4">
            <a:extLst>
              <a:ext uri="{FF2B5EF4-FFF2-40B4-BE49-F238E27FC236}">
                <a16:creationId xmlns:a16="http://schemas.microsoft.com/office/drawing/2014/main" id="{51AC92C7-3D56-82AF-5CAB-3A7C76F54820}"/>
              </a:ext>
            </a:extLst>
          </p:cNvPr>
          <p:cNvSpPr/>
          <p:nvPr/>
        </p:nvSpPr>
        <p:spPr>
          <a:xfrm>
            <a:off x="6024000" y="4205529"/>
            <a:ext cx="144000" cy="12722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: doprava 5">
            <a:extLst>
              <a:ext uri="{FF2B5EF4-FFF2-40B4-BE49-F238E27FC236}">
                <a16:creationId xmlns:a16="http://schemas.microsoft.com/office/drawing/2014/main" id="{43C633C5-03D6-1B44-8DC8-2FCDD62520CC}"/>
              </a:ext>
            </a:extLst>
          </p:cNvPr>
          <p:cNvSpPr/>
          <p:nvPr/>
        </p:nvSpPr>
        <p:spPr>
          <a:xfrm>
            <a:off x="7733529" y="4205529"/>
            <a:ext cx="144000" cy="12722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: doprava 6">
            <a:extLst>
              <a:ext uri="{FF2B5EF4-FFF2-40B4-BE49-F238E27FC236}">
                <a16:creationId xmlns:a16="http://schemas.microsoft.com/office/drawing/2014/main" id="{FFEAA671-AD29-0D60-BA52-DD97DA615783}"/>
              </a:ext>
            </a:extLst>
          </p:cNvPr>
          <p:cNvSpPr/>
          <p:nvPr/>
        </p:nvSpPr>
        <p:spPr>
          <a:xfrm>
            <a:off x="9188618" y="4213479"/>
            <a:ext cx="144000" cy="12722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132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E15FE3-6626-CCED-D9A6-E923B44E8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34061D50-39F8-DC89-9C70-37C12F3B25A4}"/>
              </a:ext>
            </a:extLst>
          </p:cNvPr>
          <p:cNvSpPr txBox="1"/>
          <p:nvPr/>
        </p:nvSpPr>
        <p:spPr>
          <a:xfrm>
            <a:off x="341907" y="341908"/>
            <a:ext cx="111238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Návrh entit a atributů</a:t>
            </a:r>
          </a:p>
          <a:p>
            <a:endParaRPr lang="cs-CZ" sz="800" dirty="0"/>
          </a:p>
          <a:p>
            <a:r>
              <a:rPr lang="pt-BR" dirty="0"/>
              <a:t>Na základě požadavků navrhneme entity a jejich atributy.</a:t>
            </a:r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A2C830D-E3BC-1601-345D-DA89BAFC4527}"/>
              </a:ext>
            </a:extLst>
          </p:cNvPr>
          <p:cNvSpPr txBox="1"/>
          <p:nvPr/>
        </p:nvSpPr>
        <p:spPr>
          <a:xfrm>
            <a:off x="341907" y="1349912"/>
            <a:ext cx="112431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Entita</a:t>
            </a:r>
          </a:p>
          <a:p>
            <a:endParaRPr lang="cs-CZ" sz="800" dirty="0"/>
          </a:p>
          <a:p>
            <a:r>
              <a:rPr lang="cs-CZ" dirty="0"/>
              <a:t>Entita je objekt nebo pojem, o kterém informační systém uchovává údaje. Typ entity je v relační databázi obvykle znázorněn tabulkou a konkrétní entita jedním záznamem.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BECBED0-C0E0-190C-602D-122FB54A5AF8}"/>
              </a:ext>
            </a:extLst>
          </p:cNvPr>
          <p:cNvSpPr txBox="1"/>
          <p:nvPr/>
        </p:nvSpPr>
        <p:spPr>
          <a:xfrm>
            <a:off x="333956" y="3184802"/>
            <a:ext cx="54410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Atribut</a:t>
            </a:r>
            <a:endParaRPr lang="cs-CZ" dirty="0"/>
          </a:p>
          <a:p>
            <a:r>
              <a:rPr lang="cs-CZ" dirty="0"/>
              <a:t>Atributy je vlastnost dané entity. V databázové tabulce mu odpovídá sloupec – viz obrázek: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96948E58-66C2-93F7-7E5E-B7CC61C6E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761490"/>
              </p:ext>
            </p:extLst>
          </p:nvPr>
        </p:nvGraphicFramePr>
        <p:xfrm>
          <a:off x="6416984" y="3312023"/>
          <a:ext cx="1884183" cy="2595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84183">
                  <a:extLst>
                    <a:ext uri="{9D8B030D-6E8A-4147-A177-3AD203B41FA5}">
                      <a16:colId xmlns:a16="http://schemas.microsoft.com/office/drawing/2014/main" val="38191400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Pacient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7514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ID_pacienta</a:t>
                      </a:r>
                      <a:r>
                        <a:rPr lang="cs-CZ" dirty="0"/>
                        <a:t> </a:t>
                      </a:r>
                      <a:r>
                        <a:rPr lang="cs-CZ" sz="1400" dirty="0"/>
                        <a:t>(PK)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960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Jméno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7252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Příjmení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Datum_narození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403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Telefon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9477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Pojišťovna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2821155"/>
                  </a:ext>
                </a:extLst>
              </a:tr>
            </a:tbl>
          </a:graphicData>
        </a:graphic>
      </p:graphicFrame>
      <p:sp>
        <p:nvSpPr>
          <p:cNvPr id="10" name="TextovéPole 9">
            <a:extLst>
              <a:ext uri="{FF2B5EF4-FFF2-40B4-BE49-F238E27FC236}">
                <a16:creationId xmlns:a16="http://schemas.microsoft.com/office/drawing/2014/main" id="{1000C116-7A8B-DE74-2465-1D69CBE94397}"/>
              </a:ext>
            </a:extLst>
          </p:cNvPr>
          <p:cNvSpPr txBox="1"/>
          <p:nvPr/>
        </p:nvSpPr>
        <p:spPr>
          <a:xfrm>
            <a:off x="8794144" y="3312023"/>
            <a:ext cx="137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Název entity</a:t>
            </a:r>
          </a:p>
        </p:txBody>
      </p:sp>
      <p:sp>
        <p:nvSpPr>
          <p:cNvPr id="13" name="Šipka: doprava 12">
            <a:extLst>
              <a:ext uri="{FF2B5EF4-FFF2-40B4-BE49-F238E27FC236}">
                <a16:creationId xmlns:a16="http://schemas.microsoft.com/office/drawing/2014/main" id="{37A9637C-685F-78A4-9BE8-49A4FADF16E1}"/>
              </a:ext>
            </a:extLst>
          </p:cNvPr>
          <p:cNvSpPr/>
          <p:nvPr/>
        </p:nvSpPr>
        <p:spPr>
          <a:xfrm rot="10800000">
            <a:off x="8430148" y="3448332"/>
            <a:ext cx="314527" cy="11927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ravá složená závorka 13">
            <a:extLst>
              <a:ext uri="{FF2B5EF4-FFF2-40B4-BE49-F238E27FC236}">
                <a16:creationId xmlns:a16="http://schemas.microsoft.com/office/drawing/2014/main" id="{4C1F5E17-B50C-B731-AB97-B9A197FC085D}"/>
              </a:ext>
            </a:extLst>
          </p:cNvPr>
          <p:cNvSpPr/>
          <p:nvPr/>
        </p:nvSpPr>
        <p:spPr>
          <a:xfrm>
            <a:off x="8430148" y="3681355"/>
            <a:ext cx="427606" cy="2226548"/>
          </a:xfrm>
          <a:prstGeom prst="rightBrace">
            <a:avLst>
              <a:gd name="adj1" fmla="val 8333"/>
              <a:gd name="adj2" fmla="val 50357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7118EB6D-177D-F865-B4D2-55CAD661E377}"/>
              </a:ext>
            </a:extLst>
          </p:cNvPr>
          <p:cNvSpPr txBox="1"/>
          <p:nvPr/>
        </p:nvSpPr>
        <p:spPr>
          <a:xfrm>
            <a:off x="9016781" y="4471463"/>
            <a:ext cx="1542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Atributy entity</a:t>
            </a:r>
          </a:p>
          <a:p>
            <a:pPr algn="ctr"/>
            <a:r>
              <a:rPr lang="cs-CZ" dirty="0"/>
              <a:t>Pacient</a:t>
            </a:r>
          </a:p>
        </p:txBody>
      </p:sp>
    </p:spTree>
    <p:extLst>
      <p:ext uri="{BB962C8B-B14F-4D97-AF65-F5344CB8AC3E}">
        <p14:creationId xmlns:p14="http://schemas.microsoft.com/office/powerpoint/2010/main" val="935603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7AB9194-B95C-8B50-C41C-723C8D335479}"/>
              </a:ext>
            </a:extLst>
          </p:cNvPr>
          <p:cNvSpPr txBox="1"/>
          <p:nvPr/>
        </p:nvSpPr>
        <p:spPr>
          <a:xfrm>
            <a:off x="373711" y="135172"/>
            <a:ext cx="112431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Zadání úkolu:</a:t>
            </a:r>
          </a:p>
          <a:p>
            <a:endParaRPr lang="cs-CZ" sz="800" dirty="0"/>
          </a:p>
          <a:p>
            <a:r>
              <a:rPr lang="cs-CZ" dirty="0"/>
              <a:t>Navrhněte datový model pro informační systém objednávání pacientů na vyšetření.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F23B09A-89ED-5486-D79A-DF9FB6A96BF5}"/>
              </a:ext>
            </a:extLst>
          </p:cNvPr>
          <p:cNvSpPr txBox="1"/>
          <p:nvPr/>
        </p:nvSpPr>
        <p:spPr>
          <a:xfrm>
            <a:off x="373711" y="904613"/>
            <a:ext cx="4285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Proces navrhování informačního modelu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791D7FD-44A8-F7A1-C03E-9DF9B43719F1}"/>
              </a:ext>
            </a:extLst>
          </p:cNvPr>
          <p:cNvSpPr txBox="1"/>
          <p:nvPr/>
        </p:nvSpPr>
        <p:spPr>
          <a:xfrm>
            <a:off x="413467" y="1273945"/>
            <a:ext cx="11163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Identifikace požadavků.</a:t>
            </a:r>
          </a:p>
          <a:p>
            <a:r>
              <a:rPr lang="cs-CZ" dirty="0"/>
              <a:t>Před vlastním návrhem informačního modelu je nutné shromáždit požadavky na systém a stanovit jaké funkce má plnit. Na základě požadavků je nutné navrhnout jednotlivé entity a atributy.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853FC073-D7D1-42F0-DD5F-1BD9A76EA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467" y="2197275"/>
            <a:ext cx="1136506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Pro informační systém objednávání pacientů na vyšetření bych navrhl následující entity. Každá entita odpovídá jedné databázové tabulce.</a:t>
            </a:r>
          </a:p>
        </p:txBody>
      </p:sp>
      <p:graphicFrame>
        <p:nvGraphicFramePr>
          <p:cNvPr id="12" name="Tabulka 11">
            <a:extLst>
              <a:ext uri="{FF2B5EF4-FFF2-40B4-BE49-F238E27FC236}">
                <a16:creationId xmlns:a16="http://schemas.microsoft.com/office/drawing/2014/main" id="{7C08E0AF-2F52-1745-36F4-18976EBCC7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649144"/>
              </p:ext>
            </p:extLst>
          </p:nvPr>
        </p:nvGraphicFramePr>
        <p:xfrm>
          <a:off x="457646" y="2984379"/>
          <a:ext cx="1721016" cy="2595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016">
                  <a:extLst>
                    <a:ext uri="{9D8B030D-6E8A-4147-A177-3AD203B41FA5}">
                      <a16:colId xmlns:a16="http://schemas.microsoft.com/office/drawing/2014/main" val="38191400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Pacient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7514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ID_pacienta</a:t>
                      </a:r>
                      <a:r>
                        <a:rPr lang="cs-CZ" dirty="0"/>
                        <a:t> </a:t>
                      </a:r>
                      <a:r>
                        <a:rPr lang="cs-CZ" sz="1400" dirty="0"/>
                        <a:t>(PK)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960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Jméno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7252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Příjmení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Dat_narození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403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Telefon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9477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Pojišťovna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2821155"/>
                  </a:ext>
                </a:extLst>
              </a:tr>
            </a:tbl>
          </a:graphicData>
        </a:graphic>
      </p:graphicFrame>
      <p:graphicFrame>
        <p:nvGraphicFramePr>
          <p:cNvPr id="13" name="Tabulka 12">
            <a:extLst>
              <a:ext uri="{FF2B5EF4-FFF2-40B4-BE49-F238E27FC236}">
                <a16:creationId xmlns:a16="http://schemas.microsoft.com/office/drawing/2014/main" id="{F5B0D0F3-4063-84F3-F3B5-8CD25C2E24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497356"/>
              </p:ext>
            </p:extLst>
          </p:nvPr>
        </p:nvGraphicFramePr>
        <p:xfrm>
          <a:off x="2345640" y="2985158"/>
          <a:ext cx="1701579" cy="14833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01579">
                  <a:extLst>
                    <a:ext uri="{9D8B030D-6E8A-4147-A177-3AD203B41FA5}">
                      <a16:colId xmlns:a16="http://schemas.microsoft.com/office/drawing/2014/main" val="38191400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Oddělení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7514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ID_oddělení</a:t>
                      </a:r>
                      <a:r>
                        <a:rPr lang="cs-CZ" dirty="0"/>
                        <a:t> </a:t>
                      </a:r>
                      <a:r>
                        <a:rPr lang="cs-CZ" sz="1400" dirty="0"/>
                        <a:t>(PK)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960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/>
                        <a:t>Název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7252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Telefon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629"/>
                  </a:ext>
                </a:extLst>
              </a:tr>
            </a:tbl>
          </a:graphicData>
        </a:graphic>
      </p:graphicFrame>
      <p:graphicFrame>
        <p:nvGraphicFramePr>
          <p:cNvPr id="14" name="Tabulka 13">
            <a:extLst>
              <a:ext uri="{FF2B5EF4-FFF2-40B4-BE49-F238E27FC236}">
                <a16:creationId xmlns:a16="http://schemas.microsoft.com/office/drawing/2014/main" id="{B9E63D48-5877-6982-443E-EBED879697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57356"/>
              </p:ext>
            </p:extLst>
          </p:nvPr>
        </p:nvGraphicFramePr>
        <p:xfrm>
          <a:off x="4210662" y="2985158"/>
          <a:ext cx="1721016" cy="2225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016">
                  <a:extLst>
                    <a:ext uri="{9D8B030D-6E8A-4147-A177-3AD203B41FA5}">
                      <a16:colId xmlns:a16="http://schemas.microsoft.com/office/drawing/2014/main" val="38191400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Lékař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7514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ID_lékaře</a:t>
                      </a:r>
                      <a:r>
                        <a:rPr lang="cs-CZ" dirty="0"/>
                        <a:t> </a:t>
                      </a:r>
                      <a:r>
                        <a:rPr lang="cs-CZ" sz="1400" dirty="0"/>
                        <a:t>(PK)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960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Jméno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7252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Příjmení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Specializace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403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ID_oddělení</a:t>
                      </a:r>
                      <a:r>
                        <a:rPr lang="cs-CZ" dirty="0"/>
                        <a:t> </a:t>
                      </a:r>
                      <a:r>
                        <a:rPr lang="cs-CZ" sz="1400" dirty="0"/>
                        <a:t>(FK)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9477557"/>
                  </a:ext>
                </a:extLst>
              </a:tr>
            </a:tbl>
          </a:graphicData>
        </a:graphic>
      </p:graphicFrame>
      <p:graphicFrame>
        <p:nvGraphicFramePr>
          <p:cNvPr id="15" name="Tabulka 14">
            <a:extLst>
              <a:ext uri="{FF2B5EF4-FFF2-40B4-BE49-F238E27FC236}">
                <a16:creationId xmlns:a16="http://schemas.microsoft.com/office/drawing/2014/main" id="{4FA4A915-6619-4093-26D3-FF880D0528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396119"/>
              </p:ext>
            </p:extLst>
          </p:nvPr>
        </p:nvGraphicFramePr>
        <p:xfrm>
          <a:off x="6098656" y="2985158"/>
          <a:ext cx="1717481" cy="1112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17481">
                  <a:extLst>
                    <a:ext uri="{9D8B030D-6E8A-4147-A177-3AD203B41FA5}">
                      <a16:colId xmlns:a16="http://schemas.microsoft.com/office/drawing/2014/main" val="38191400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Druh vyšetření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7514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ID_vyšetření</a:t>
                      </a:r>
                      <a:r>
                        <a:rPr lang="cs-CZ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(PK)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960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Název vyšetření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725294"/>
                  </a:ext>
                </a:extLst>
              </a:tr>
            </a:tbl>
          </a:graphicData>
        </a:graphic>
      </p:graphicFrame>
      <p:graphicFrame>
        <p:nvGraphicFramePr>
          <p:cNvPr id="16" name="Tabulka 15">
            <a:extLst>
              <a:ext uri="{FF2B5EF4-FFF2-40B4-BE49-F238E27FC236}">
                <a16:creationId xmlns:a16="http://schemas.microsoft.com/office/drawing/2014/main" id="{A676F7C8-AF9D-5D36-5F99-52623B5C46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885960"/>
              </p:ext>
            </p:extLst>
          </p:nvPr>
        </p:nvGraphicFramePr>
        <p:xfrm>
          <a:off x="7983115" y="2985158"/>
          <a:ext cx="1721016" cy="2595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016">
                  <a:extLst>
                    <a:ext uri="{9D8B030D-6E8A-4147-A177-3AD203B41FA5}">
                      <a16:colId xmlns:a16="http://schemas.microsoft.com/office/drawing/2014/main" val="38191400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Termín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7514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err="1"/>
                        <a:t>ID_termínu</a:t>
                      </a:r>
                      <a:r>
                        <a:rPr lang="cs-CZ" sz="1400" dirty="0"/>
                        <a:t> (PK)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960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Datum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7252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Čas_začátek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Čas_konec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403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ID_lékaře</a:t>
                      </a:r>
                      <a:r>
                        <a:rPr lang="cs-CZ" dirty="0"/>
                        <a:t> </a:t>
                      </a:r>
                      <a:r>
                        <a:rPr lang="cs-CZ" sz="1400" dirty="0"/>
                        <a:t>(FK)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9477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ID_vyšetření</a:t>
                      </a:r>
                      <a:r>
                        <a:rPr lang="cs-CZ" dirty="0"/>
                        <a:t> </a:t>
                      </a:r>
                      <a:r>
                        <a:rPr lang="cs-CZ" sz="1400" dirty="0"/>
                        <a:t>(FK)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2821155"/>
                  </a:ext>
                </a:extLst>
              </a:tr>
            </a:tbl>
          </a:graphicData>
        </a:graphic>
      </p:graphicFrame>
      <p:graphicFrame>
        <p:nvGraphicFramePr>
          <p:cNvPr id="17" name="Tabulka 16">
            <a:extLst>
              <a:ext uri="{FF2B5EF4-FFF2-40B4-BE49-F238E27FC236}">
                <a16:creationId xmlns:a16="http://schemas.microsoft.com/office/drawing/2014/main" id="{76C29233-D9DA-C918-5C33-C2587C9265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394016"/>
              </p:ext>
            </p:extLst>
          </p:nvPr>
        </p:nvGraphicFramePr>
        <p:xfrm>
          <a:off x="9970942" y="2985158"/>
          <a:ext cx="1701577" cy="24333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01577">
                  <a:extLst>
                    <a:ext uri="{9D8B030D-6E8A-4147-A177-3AD203B41FA5}">
                      <a16:colId xmlns:a16="http://schemas.microsoft.com/office/drawing/2014/main" val="38191400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Objednávka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7514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ID_objednávky</a:t>
                      </a:r>
                      <a:r>
                        <a:rPr lang="cs-CZ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(PK)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960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ID_pacienta</a:t>
                      </a:r>
                      <a:r>
                        <a:rPr lang="cs-CZ" dirty="0"/>
                        <a:t> </a:t>
                      </a:r>
                      <a:r>
                        <a:rPr lang="cs-CZ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(FK)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7252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ID_termín</a:t>
                      </a:r>
                      <a:r>
                        <a:rPr lang="cs-CZ" dirty="0"/>
                        <a:t> </a:t>
                      </a:r>
                      <a:r>
                        <a:rPr lang="cs-CZ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(FK)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Datum_objed</a:t>
                      </a:r>
                      <a:endParaRPr lang="cs-CZ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403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Stav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9477557"/>
                  </a:ext>
                </a:extLst>
              </a:tr>
            </a:tbl>
          </a:graphicData>
        </a:graphic>
      </p:graphicFrame>
      <p:sp>
        <p:nvSpPr>
          <p:cNvPr id="19" name="TextovéPole 18">
            <a:extLst>
              <a:ext uri="{FF2B5EF4-FFF2-40B4-BE49-F238E27FC236}">
                <a16:creationId xmlns:a16="http://schemas.microsoft.com/office/drawing/2014/main" id="{AD945CE5-2532-74BF-5E9B-CFAB0C9CC6B9}"/>
              </a:ext>
            </a:extLst>
          </p:cNvPr>
          <p:cNvSpPr txBox="1"/>
          <p:nvPr/>
        </p:nvSpPr>
        <p:spPr>
          <a:xfrm>
            <a:off x="1424277" y="5975493"/>
            <a:ext cx="91420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vazba systému:</a:t>
            </a:r>
            <a:r>
              <a:rPr lang="cs-CZ" dirty="0"/>
              <a:t> Pacient → Objednávka → Termín → Lékař → Oddělení; </a:t>
            </a:r>
          </a:p>
          <a:p>
            <a:pPr algn="ctr">
              <a:buNone/>
            </a:pPr>
            <a:r>
              <a:rPr lang="cs-CZ" dirty="0"/>
              <a:t>k termínu je současně přiřazen druh vyšetření.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6D539621-C40B-6ECA-73F1-41EE4D7BEF18}"/>
              </a:ext>
            </a:extLst>
          </p:cNvPr>
          <p:cNvSpPr txBox="1"/>
          <p:nvPr/>
        </p:nvSpPr>
        <p:spPr>
          <a:xfrm>
            <a:off x="4252292" y="5606161"/>
            <a:ext cx="36874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PK</a:t>
            </a:r>
            <a:r>
              <a:rPr lang="cs-CZ" dirty="0"/>
              <a:t> označuje primární klíč a </a:t>
            </a:r>
            <a:r>
              <a:rPr lang="cs-CZ" b="1" dirty="0"/>
              <a:t>FK</a:t>
            </a:r>
            <a:r>
              <a:rPr lang="cs-CZ" dirty="0"/>
              <a:t> cizí klíč</a:t>
            </a:r>
          </a:p>
        </p:txBody>
      </p:sp>
    </p:spTree>
    <p:extLst>
      <p:ext uri="{BB962C8B-B14F-4D97-AF65-F5344CB8AC3E}">
        <p14:creationId xmlns:p14="http://schemas.microsoft.com/office/powerpoint/2010/main" val="1972297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6C56DED-1FAC-2B76-7849-ADCA034DA891}"/>
              </a:ext>
            </a:extLst>
          </p:cNvPr>
          <p:cNvSpPr txBox="1"/>
          <p:nvPr/>
        </p:nvSpPr>
        <p:spPr>
          <a:xfrm>
            <a:off x="174934" y="138411"/>
            <a:ext cx="3848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Postup vytvoření objednávky pacienta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1192933-EC2E-57FC-4C26-23E8D477A757}"/>
              </a:ext>
            </a:extLst>
          </p:cNvPr>
          <p:cNvSpPr txBox="1"/>
          <p:nvPr/>
        </p:nvSpPr>
        <p:spPr>
          <a:xfrm>
            <a:off x="174934" y="993913"/>
            <a:ext cx="1584000" cy="36933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Pacient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2A2624B-549A-89B5-BB93-F45B8ABB78D1}"/>
              </a:ext>
            </a:extLst>
          </p:cNvPr>
          <p:cNvSpPr txBox="1"/>
          <p:nvPr/>
        </p:nvSpPr>
        <p:spPr>
          <a:xfrm>
            <a:off x="2218421" y="989534"/>
            <a:ext cx="1584000" cy="36933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Druh vyšetření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0F776FD-D6FD-E1B9-954C-2E4D0011BAA7}"/>
              </a:ext>
            </a:extLst>
          </p:cNvPr>
          <p:cNvSpPr txBox="1"/>
          <p:nvPr/>
        </p:nvSpPr>
        <p:spPr>
          <a:xfrm>
            <a:off x="4261908" y="996678"/>
            <a:ext cx="1584000" cy="36933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Oddělení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5824191-5A0A-A82B-C3A4-B02B28EFBAA0}"/>
              </a:ext>
            </a:extLst>
          </p:cNvPr>
          <p:cNvSpPr txBox="1"/>
          <p:nvPr/>
        </p:nvSpPr>
        <p:spPr>
          <a:xfrm>
            <a:off x="10392369" y="996678"/>
            <a:ext cx="1584000" cy="36933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Objednávka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F9D70AD-5F22-B6B8-4F3B-7F1EC7B1E07F}"/>
              </a:ext>
            </a:extLst>
          </p:cNvPr>
          <p:cNvSpPr txBox="1"/>
          <p:nvPr/>
        </p:nvSpPr>
        <p:spPr>
          <a:xfrm>
            <a:off x="8348882" y="988727"/>
            <a:ext cx="1584000" cy="36933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Termín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C820BFB-08C6-8458-7016-3090D01B8855}"/>
              </a:ext>
            </a:extLst>
          </p:cNvPr>
          <p:cNvSpPr txBox="1"/>
          <p:nvPr/>
        </p:nvSpPr>
        <p:spPr>
          <a:xfrm>
            <a:off x="6305395" y="996678"/>
            <a:ext cx="1584000" cy="36933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Lékař</a:t>
            </a:r>
          </a:p>
        </p:txBody>
      </p:sp>
      <p:sp>
        <p:nvSpPr>
          <p:cNvPr id="9" name="Šipka: doprava 8">
            <a:extLst>
              <a:ext uri="{FF2B5EF4-FFF2-40B4-BE49-F238E27FC236}">
                <a16:creationId xmlns:a16="http://schemas.microsoft.com/office/drawing/2014/main" id="{6C9E766A-5611-F8C3-513D-E658261B9D69}"/>
              </a:ext>
            </a:extLst>
          </p:cNvPr>
          <p:cNvSpPr/>
          <p:nvPr/>
        </p:nvSpPr>
        <p:spPr>
          <a:xfrm>
            <a:off x="1790731" y="1081060"/>
            <a:ext cx="396000" cy="18466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: doprava 9">
            <a:extLst>
              <a:ext uri="{FF2B5EF4-FFF2-40B4-BE49-F238E27FC236}">
                <a16:creationId xmlns:a16="http://schemas.microsoft.com/office/drawing/2014/main" id="{294815B1-4E65-3C22-1039-9A9AB96FC0DB}"/>
              </a:ext>
            </a:extLst>
          </p:cNvPr>
          <p:cNvSpPr/>
          <p:nvPr/>
        </p:nvSpPr>
        <p:spPr>
          <a:xfrm>
            <a:off x="3834164" y="1089011"/>
            <a:ext cx="396000" cy="18466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: doprava 10">
            <a:extLst>
              <a:ext uri="{FF2B5EF4-FFF2-40B4-BE49-F238E27FC236}">
                <a16:creationId xmlns:a16="http://schemas.microsoft.com/office/drawing/2014/main" id="{5860D6AF-D167-0471-0618-EEBC188375B0}"/>
              </a:ext>
            </a:extLst>
          </p:cNvPr>
          <p:cNvSpPr/>
          <p:nvPr/>
        </p:nvSpPr>
        <p:spPr>
          <a:xfrm>
            <a:off x="5885665" y="1089011"/>
            <a:ext cx="396000" cy="18466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: doprava 11">
            <a:extLst>
              <a:ext uri="{FF2B5EF4-FFF2-40B4-BE49-F238E27FC236}">
                <a16:creationId xmlns:a16="http://schemas.microsoft.com/office/drawing/2014/main" id="{EF7D323D-64AC-4509-F2CC-95B9B2FE1B42}"/>
              </a:ext>
            </a:extLst>
          </p:cNvPr>
          <p:cNvSpPr/>
          <p:nvPr/>
        </p:nvSpPr>
        <p:spPr>
          <a:xfrm>
            <a:off x="7921138" y="1090479"/>
            <a:ext cx="396000" cy="18466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: doprava 12">
            <a:extLst>
              <a:ext uri="{FF2B5EF4-FFF2-40B4-BE49-F238E27FC236}">
                <a16:creationId xmlns:a16="http://schemas.microsoft.com/office/drawing/2014/main" id="{E238CC96-02D3-2200-26C2-7664DC19D9E3}"/>
              </a:ext>
            </a:extLst>
          </p:cNvPr>
          <p:cNvSpPr/>
          <p:nvPr/>
        </p:nvSpPr>
        <p:spPr>
          <a:xfrm>
            <a:off x="9964625" y="1098431"/>
            <a:ext cx="396000" cy="18466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0D9D8D38-177E-3D10-1B8F-5E55ECD585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0164" y="2664580"/>
            <a:ext cx="3997633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Pacient</a:t>
            </a: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Vyhledání nebo zadání pacienta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Druh vyšetření</a:t>
            </a: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Výběr požadovaného vyšetření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Oddělení</a:t>
            </a: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Určení odborného oddělení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Lékař</a:t>
            </a: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Výběr nebo přiřazení lékaře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Termín</a:t>
            </a: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Výběr volného data a času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Objednávka</a:t>
            </a: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Vytvoření a potvrzení objednávky 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C817D1C-AE2D-F2A9-8CBC-83C975914D08}"/>
              </a:ext>
            </a:extLst>
          </p:cNvPr>
          <p:cNvSpPr txBox="1"/>
          <p:nvPr/>
        </p:nvSpPr>
        <p:spPr>
          <a:xfrm>
            <a:off x="319378" y="2116849"/>
            <a:ext cx="11553245" cy="369332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cs-CZ" b="1" dirty="0"/>
              <a:t>Výsledek:</a:t>
            </a:r>
            <a:r>
              <a:rPr lang="cs-CZ" dirty="0"/>
              <a:t> Systém propojí pacienta s vybraným termínem a vytvoří objednávku, u které eviduje datum vytvoření a její stav.</a:t>
            </a: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2773E752-71C8-8A47-B9D0-A5844F879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5" b="11768"/>
          <a:stretch>
            <a:fillRect/>
          </a:stretch>
        </p:blipFill>
        <p:spPr>
          <a:xfrm>
            <a:off x="10848760" y="1437247"/>
            <a:ext cx="671217" cy="476272"/>
          </a:xfrm>
          <a:prstGeom prst="rect">
            <a:avLst/>
          </a:prstGeom>
        </p:spPr>
      </p:pic>
      <p:sp>
        <p:nvSpPr>
          <p:cNvPr id="21" name="Ovál 20">
            <a:extLst>
              <a:ext uri="{FF2B5EF4-FFF2-40B4-BE49-F238E27FC236}">
                <a16:creationId xmlns:a16="http://schemas.microsoft.com/office/drawing/2014/main" id="{4154D128-4CEF-A917-730D-C7961F7A3745}"/>
              </a:ext>
            </a:extLst>
          </p:cNvPr>
          <p:cNvSpPr/>
          <p:nvPr/>
        </p:nvSpPr>
        <p:spPr>
          <a:xfrm>
            <a:off x="803081" y="537490"/>
            <a:ext cx="405517" cy="40551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B80E9B72-0BA3-BD96-18FD-70C39FD27FBE}"/>
              </a:ext>
            </a:extLst>
          </p:cNvPr>
          <p:cNvSpPr txBox="1"/>
          <p:nvPr/>
        </p:nvSpPr>
        <p:spPr>
          <a:xfrm>
            <a:off x="854770" y="555582"/>
            <a:ext cx="206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</a:t>
            </a:r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7E63134E-69B2-C0A8-C8A3-AA57E6513933}"/>
              </a:ext>
            </a:extLst>
          </p:cNvPr>
          <p:cNvSpPr/>
          <p:nvPr/>
        </p:nvSpPr>
        <p:spPr>
          <a:xfrm>
            <a:off x="2711394" y="481217"/>
            <a:ext cx="405517" cy="40551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0C5F6390-9355-54C7-250D-E883D1F0A552}"/>
              </a:ext>
            </a:extLst>
          </p:cNvPr>
          <p:cNvSpPr txBox="1"/>
          <p:nvPr/>
        </p:nvSpPr>
        <p:spPr>
          <a:xfrm>
            <a:off x="2763083" y="499309"/>
            <a:ext cx="206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B8D0DE42-4FEB-ECA5-7915-C6DF56843730}"/>
              </a:ext>
            </a:extLst>
          </p:cNvPr>
          <p:cNvSpPr/>
          <p:nvPr/>
        </p:nvSpPr>
        <p:spPr>
          <a:xfrm>
            <a:off x="4770782" y="501961"/>
            <a:ext cx="405517" cy="40551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42A951E-3B72-447C-8BE5-09FE2B04673F}"/>
              </a:ext>
            </a:extLst>
          </p:cNvPr>
          <p:cNvSpPr txBox="1"/>
          <p:nvPr/>
        </p:nvSpPr>
        <p:spPr>
          <a:xfrm>
            <a:off x="4822471" y="520053"/>
            <a:ext cx="206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</a:t>
            </a:r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3BFC4FAE-16D5-1EF3-BF9E-01EE3284AC5C}"/>
              </a:ext>
            </a:extLst>
          </p:cNvPr>
          <p:cNvSpPr/>
          <p:nvPr/>
        </p:nvSpPr>
        <p:spPr>
          <a:xfrm>
            <a:off x="6814267" y="507743"/>
            <a:ext cx="405517" cy="40551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B3370813-D911-6B4A-8436-6BD1581FC205}"/>
              </a:ext>
            </a:extLst>
          </p:cNvPr>
          <p:cNvSpPr txBox="1"/>
          <p:nvPr/>
        </p:nvSpPr>
        <p:spPr>
          <a:xfrm>
            <a:off x="6865956" y="525835"/>
            <a:ext cx="206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</a:t>
            </a:r>
          </a:p>
        </p:txBody>
      </p:sp>
      <p:sp>
        <p:nvSpPr>
          <p:cNvPr id="29" name="Ovál 28">
            <a:extLst>
              <a:ext uri="{FF2B5EF4-FFF2-40B4-BE49-F238E27FC236}">
                <a16:creationId xmlns:a16="http://schemas.microsoft.com/office/drawing/2014/main" id="{D3B20DE8-1BBF-E9D5-5D6B-C9135179C2A1}"/>
              </a:ext>
            </a:extLst>
          </p:cNvPr>
          <p:cNvSpPr/>
          <p:nvPr/>
        </p:nvSpPr>
        <p:spPr>
          <a:xfrm>
            <a:off x="8841850" y="537248"/>
            <a:ext cx="405517" cy="40551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C686C68F-6874-C141-C416-63FFDFFF6B6A}"/>
              </a:ext>
            </a:extLst>
          </p:cNvPr>
          <p:cNvSpPr txBox="1"/>
          <p:nvPr/>
        </p:nvSpPr>
        <p:spPr>
          <a:xfrm>
            <a:off x="8893539" y="555340"/>
            <a:ext cx="206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5</a:t>
            </a:r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8288C677-2D5D-8F31-35A8-278E93058093}"/>
              </a:ext>
            </a:extLst>
          </p:cNvPr>
          <p:cNvSpPr/>
          <p:nvPr/>
        </p:nvSpPr>
        <p:spPr>
          <a:xfrm>
            <a:off x="10848760" y="520053"/>
            <a:ext cx="405517" cy="40551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E738E950-0276-1993-9762-4310630B41C3}"/>
              </a:ext>
            </a:extLst>
          </p:cNvPr>
          <p:cNvSpPr txBox="1"/>
          <p:nvPr/>
        </p:nvSpPr>
        <p:spPr>
          <a:xfrm>
            <a:off x="10900449" y="538145"/>
            <a:ext cx="206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192793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B54954-E7EB-4CF3-970B-C6736505C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5919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468</Words>
  <Application>Microsoft Office PowerPoint</Application>
  <PresentationFormat>Širokoúhlá obrazovka</PresentationFormat>
  <Paragraphs>104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Motiv Office</vt:lpstr>
      <vt:lpstr>Informační systémy – H 03 INV 311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8</cp:revision>
  <dcterms:created xsi:type="dcterms:W3CDTF">2026-09-17T11:02:38Z</dcterms:created>
  <dcterms:modified xsi:type="dcterms:W3CDTF">2026-09-17T18:06:25Z</dcterms:modified>
</cp:coreProperties>
</file>