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06" r:id="rId3"/>
    <p:sldId id="298" r:id="rId4"/>
    <p:sldId id="302" r:id="rId5"/>
    <p:sldId id="299" r:id="rId6"/>
    <p:sldId id="303" r:id="rId7"/>
    <p:sldId id="304" r:id="rId8"/>
    <p:sldId id="308" r:id="rId9"/>
    <p:sldId id="309" r:id="rId10"/>
    <p:sldId id="310" r:id="rId11"/>
    <p:sldId id="295" r:id="rId12"/>
    <p:sldId id="307" r:id="rId13"/>
    <p:sldId id="296" r:id="rId14"/>
    <p:sldId id="277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328C8D-D87D-41AC-BA18-8DF923ADF5C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A4B1F6-1C5B-47D3-BD7C-7F94856D75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475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A4B1F6-1C5B-47D3-BD7C-7F94856D75FC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3224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40F2AF-FAEA-CC91-2ECD-F1C1F3BA71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90B3783-EA59-4E62-E7AC-5C98538B7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77F9A71-7A5B-F502-F8BF-F8EF185EA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9A749F-D024-5237-5234-62A05AA77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6DAD748-D6F2-FBEB-C642-8E4F7E3F9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664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6D9F23-48FD-60A5-D31E-97905BF17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444BE6-419E-368F-1EC0-C01779706A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D5AEE6E-F8AE-C4D6-5DD4-3E993E40F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5B7C6F-0776-51B0-0F93-B946EF385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715E283-71EB-0FEA-6E7E-0958DD977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5082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08B773-738D-1F00-4810-4DA15240E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C26BFA5-A87D-799A-C32C-967A4CB767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AB39841-3F2E-7B3E-7E33-A778B22EB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549EB68-F08D-AF0D-29C6-7BFC1E740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5B07402-8F55-E3C5-F2E6-B2DCFE54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21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C75B66-7D96-D574-14DA-D7FEFE4D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681A1FA-3D9C-54A3-847A-BDAB77D09D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5028128-09B5-2BE6-FE7A-40D35406E3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96FF506-3B59-83B5-9577-B6936BE6B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43D86AC-A157-F6C8-0088-32C665A66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5546FE1-201B-83C4-4899-31CBFB56F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328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9A3AE9-404E-0CFC-D1E8-0BB353F77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1D5E5E5-B0C7-058E-0228-61DFF09E3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10D26BC-F1D5-3039-4144-368BEAFBBF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8510B58-B892-F738-CA2D-B49D1B8124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9EB7FF5-C826-CCF6-24D2-3E9345C0CF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89A442B-9A0B-4EFD-F11C-FC2385FA8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CDB47F1-FF40-3D5E-3AA3-B993AC4A0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459F710-B9C8-E7F4-193B-E755FDFFC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6594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CA907A-5CC0-CA81-44D5-F8E023E27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C59D181-ABBC-CDAE-5E92-16C654AEC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A13C16E-30E6-B73B-88F2-FD71C1A6D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50DB51F-6561-510B-B3B4-6AD51263C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460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09C0DFF-0BEE-0DAD-8B98-E5E7EE08B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7EA06BF-9D73-EC1C-832F-D516528FE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778501A-6FF6-6E43-A764-FA8CCBFC9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4544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6EF163-74E3-83BA-16C0-767E542B0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327CA23-7302-034E-6A8C-612BF7F5FA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1477B72-3BD9-94A7-4959-60BDABE97D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1075768-B5A8-B161-CAEE-BB52ACE2A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1006D5C-AF0F-AB77-7FCE-F2FC76B9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7CA79D7-A556-5EB6-5B7C-1819437F0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882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21D84A-7A32-8D19-00A0-1E5B5629E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1910083-6808-360A-CC61-EABE7671A4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718973B-38D8-DD1C-EF8A-0B4A5B7BE5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8E60ED4-45B7-EB97-27B1-558A0254C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324C5C7-908C-8CD9-B6F8-0EA94F7DB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50D413B-0C2A-CB3D-7D57-5ACC9FFD1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3487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7EAB9A0-3787-4CE2-F7D6-A17FBD1E1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F131E05-8607-89AB-0483-74AD7ED8E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88CA89-52EA-CE38-EB62-F4EC75E2D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C9A99D4-9B70-E4D5-BA93-CF73EC403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3BAAEB9-0E33-8C04-B0E9-56F2D0D84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8666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57906FE-391D-243E-9923-A037446F0D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7566BFF-CBE4-603B-5DBA-11B1896C8E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F9452F6-DD24-2F49-D0B3-718EDC01C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B26882-4DD5-C73E-2AE1-A09E4CBC2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78A4B09-5FB8-E652-D012-D50838632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3603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F14BDBD-6972-CE71-7AAE-A362AEC4C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8DB7441-9B04-11DC-0A8C-4EE56D670E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41F0E6E-921A-A555-12E6-916C028571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E2ADA-F71C-466C-BBE6-826D53003222}" type="datetimeFigureOut">
              <a:rPr lang="cs-CZ" smtClean="0"/>
              <a:t>02.05.2026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FA36F4-59BD-6ED1-87B6-8D88584616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C1E65BC-6176-2259-2CC3-C194EF35C2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D81AA-3A73-4771-A8F7-01C2F693FA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832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user/gymjev2006/video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Videa/Potenci&#225;ln&#237;%20energie%20a%20potenci&#225;l%20-%20fyzika%20S&#352;%20(480p).mp4" TargetMode="External"/><Relationship Id="rId4" Type="http://schemas.openxmlformats.org/officeDocument/2006/relationships/hyperlink" Target="Videa/Pr&#225;ce%20v%20elektrick&#233;m%20poli,%20elektrick&#233;%20nap&#283;t&#237;%20-%20fyzika%20S&#352;%20(480p).mp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6300C3-95CB-1BC4-7006-4A8C64E8EA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204" y="1657038"/>
            <a:ext cx="6097593" cy="2387600"/>
          </a:xfrm>
        </p:spPr>
        <p:txBody>
          <a:bodyPr/>
          <a:lstStyle/>
          <a:p>
            <a:r>
              <a:rPr lang="cs-CZ" dirty="0"/>
              <a:t>Elektrické pole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122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DB145C3-2023-5A67-21C3-99EC3EB532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9477" y="4167969"/>
            <a:ext cx="3313043" cy="900000"/>
          </a:xfrm>
        </p:spPr>
        <p:txBody>
          <a:bodyPr/>
          <a:lstStyle/>
          <a:p>
            <a:r>
              <a:rPr lang="cs-CZ" dirty="0"/>
              <a:t>Potenciální energie</a:t>
            </a:r>
          </a:p>
          <a:p>
            <a:r>
              <a:rPr lang="cs-CZ" dirty="0"/>
              <a:t>Potenciál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C9FA79-4B2F-8BAD-8E9C-5A7C99AC1876}"/>
              </a:ext>
            </a:extLst>
          </p:cNvPr>
          <p:cNvSpPr txBox="1"/>
          <p:nvPr/>
        </p:nvSpPr>
        <p:spPr>
          <a:xfrm>
            <a:off x="640080" y="5833872"/>
            <a:ext cx="1271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2.5. 2026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A3ED4F0-306F-067B-BCC9-0F7EA3B27A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392278"/>
            <a:ext cx="3602217" cy="900554"/>
          </a:xfrm>
          <a:prstGeom prst="rect">
            <a:avLst/>
          </a:prstGeom>
        </p:spPr>
      </p:pic>
      <p:sp>
        <p:nvSpPr>
          <p:cNvPr id="6" name="TextovéPole 4">
            <a:extLst>
              <a:ext uri="{FF2B5EF4-FFF2-40B4-BE49-F238E27FC236}">
                <a16:creationId xmlns:a16="http://schemas.microsoft.com/office/drawing/2014/main" id="{C395F9E5-67C6-FB41-1DAB-1EA822C2E978}"/>
              </a:ext>
            </a:extLst>
          </p:cNvPr>
          <p:cNvSpPr txBox="1"/>
          <p:nvPr/>
        </p:nvSpPr>
        <p:spPr>
          <a:xfrm>
            <a:off x="3179675" y="6385100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3"/>
              </a:rPr>
              <a:t>Petr Němec - YouTube</a:t>
            </a:r>
            <a:endParaRPr lang="cs-CZ" dirty="0"/>
          </a:p>
        </p:txBody>
      </p:sp>
      <p:sp>
        <p:nvSpPr>
          <p:cNvPr id="14" name="Ovál 13">
            <a:hlinkClick r:id="rId4" action="ppaction://hlinkfile"/>
            <a:extLst>
              <a:ext uri="{FF2B5EF4-FFF2-40B4-BE49-F238E27FC236}">
                <a16:creationId xmlns:a16="http://schemas.microsoft.com/office/drawing/2014/main" id="{3CEFE9AD-3E0A-B05D-D0C9-BCE3AAAD2870}"/>
              </a:ext>
            </a:extLst>
          </p:cNvPr>
          <p:cNvSpPr/>
          <p:nvPr/>
        </p:nvSpPr>
        <p:spPr>
          <a:xfrm>
            <a:off x="10865190" y="3999025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hlinkClick r:id="rId5" action="ppaction://hlinkfile"/>
            <a:extLst>
              <a:ext uri="{FF2B5EF4-FFF2-40B4-BE49-F238E27FC236}">
                <a16:creationId xmlns:a16="http://schemas.microsoft.com/office/drawing/2014/main" id="{3EA025EA-6AF4-366A-8EB9-DD619FCBFB27}"/>
              </a:ext>
            </a:extLst>
          </p:cNvPr>
          <p:cNvSpPr/>
          <p:nvPr/>
        </p:nvSpPr>
        <p:spPr>
          <a:xfrm>
            <a:off x="10928801" y="5275685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04B11E9-C7CE-D4AC-754B-9A3C181779CC}"/>
              </a:ext>
            </a:extLst>
          </p:cNvPr>
          <p:cNvSpPr txBox="1"/>
          <p:nvPr/>
        </p:nvSpPr>
        <p:spPr>
          <a:xfrm>
            <a:off x="10667999" y="3671276"/>
            <a:ext cx="131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/>
              <a:t>Práce v elektrickém poli</a:t>
            </a:r>
          </a:p>
          <a:p>
            <a:pPr algn="ctr"/>
            <a:r>
              <a:rPr lang="cs-CZ" sz="900" dirty="0"/>
              <a:t>Elektrické napětí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4DB4E8C-4BE5-7AFE-BCCA-94B9AA715327}"/>
              </a:ext>
            </a:extLst>
          </p:cNvPr>
          <p:cNvSpPr txBox="1"/>
          <p:nvPr/>
        </p:nvSpPr>
        <p:spPr>
          <a:xfrm>
            <a:off x="10663757" y="4906353"/>
            <a:ext cx="131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00" dirty="0"/>
              <a:t>Potenciální energie</a:t>
            </a:r>
          </a:p>
          <a:p>
            <a:pPr algn="ctr"/>
            <a:r>
              <a:rPr lang="cs-CZ" sz="900" dirty="0"/>
              <a:t>Potenciál</a:t>
            </a:r>
          </a:p>
        </p:txBody>
      </p:sp>
    </p:spTree>
    <p:extLst>
      <p:ext uri="{BB962C8B-B14F-4D97-AF65-F5344CB8AC3E}">
        <p14:creationId xmlns:p14="http://schemas.microsoft.com/office/powerpoint/2010/main" val="607947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FBF1D7-3675-C547-42DC-ED845EAAA0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558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936F004-2D23-5330-2EA6-86EC5BCE7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198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4195B-A37C-4197-7BF1-4FA551AF9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27F7A3-9736-DFAD-FAC3-CFE84776ABC4}"/>
              </a:ext>
            </a:extLst>
          </p:cNvPr>
          <p:cNvSpPr txBox="1"/>
          <p:nvPr/>
        </p:nvSpPr>
        <p:spPr>
          <a:xfrm>
            <a:off x="401445" y="390293"/>
            <a:ext cx="1025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E581CB2-2FFF-2937-4C7C-DC20F47FCA8C}"/>
                  </a:ext>
                </a:extLst>
              </p:cNvPr>
              <p:cNvSpPr txBox="1"/>
              <p:nvPr/>
            </p:nvSpPr>
            <p:spPr>
              <a:xfrm>
                <a:off x="501805" y="903249"/>
                <a:ext cx="10861288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Mezi deskami kondenzátoru je homogenní elektrické pole o intenzitě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=500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(tj. 500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N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. Do pole je vložen kladný náboj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μC</m:t>
                    </m:r>
                  </m:oMath>
                </a14:m>
                <a:r>
                  <a:rPr lang="cs-CZ" dirty="0"/>
                  <a:t> do vzdálenosti 0,2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od záporné desky. </a:t>
                </a:r>
              </a:p>
              <a:p>
                <a:r>
                  <a:rPr lang="cs-CZ" dirty="0"/>
                  <a:t>Urči potenciální energii náboje v tomto místě vzhledem k záporné desce.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=−2 </m:t>
                      </m:r>
                      <m:r>
                        <m:rPr>
                          <m:sty m:val="p"/>
                        </m:rPr>
                        <a:rPr lang="el-GR" b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μ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−6 </m:t>
                          </m:r>
                        </m:sup>
                      </m:sSup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C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V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,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E581CB2-2FFF-2937-4C7C-DC20F47FCA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805" y="903249"/>
                <a:ext cx="10861288" cy="1600438"/>
              </a:xfrm>
              <a:prstGeom prst="rect">
                <a:avLst/>
              </a:prstGeom>
              <a:blipFill>
                <a:blip r:embed="rId2"/>
                <a:stretch>
                  <a:fillRect l="-449" t="-1901" r="-112" b="-7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DC2FA351-0C01-7317-CB05-B453AE6C3248}"/>
              </a:ext>
            </a:extLst>
          </p:cNvPr>
          <p:cNvCxnSpPr>
            <a:cxnSpLocks/>
          </p:cNvCxnSpPr>
          <p:nvPr/>
        </p:nvCxnSpPr>
        <p:spPr>
          <a:xfrm>
            <a:off x="591015" y="2564776"/>
            <a:ext cx="654576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CE35CC0-1AA8-FBCB-2576-31FC148E63F0}"/>
                  </a:ext>
                </a:extLst>
              </p:cNvPr>
              <p:cNvSpPr txBox="1"/>
              <p:nvPr/>
            </p:nvSpPr>
            <p:spPr>
              <a:xfrm>
                <a:off x="591015" y="2832410"/>
                <a:ext cx="6646126" cy="20438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potenciální energii v homogenním elektrickém poli platí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𝑞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(−2 . 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) . 500 . 0,2</m:t>
                      </m:r>
                    </m:oMath>
                  </m:oMathPara>
                </a14:m>
                <a:endParaRPr lang="cs-CZ" b="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=−2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J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CE35CC0-1AA8-FBCB-2576-31FC148E63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015" y="2832410"/>
                <a:ext cx="6646126" cy="2043893"/>
              </a:xfrm>
              <a:prstGeom prst="rect">
                <a:avLst/>
              </a:prstGeom>
              <a:blipFill>
                <a:blip r:embed="rId3"/>
                <a:stretch>
                  <a:fillRect l="-826" t="-17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371C830B-DF49-0ACF-7E42-65B8BFB5729A}"/>
              </a:ext>
            </a:extLst>
          </p:cNvPr>
          <p:cNvSpPr txBox="1"/>
          <p:nvPr/>
        </p:nvSpPr>
        <p:spPr>
          <a:xfrm>
            <a:off x="537117" y="5143937"/>
            <a:ext cx="571871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Interpretace: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Záporný náboj má </a:t>
            </a:r>
            <a:r>
              <a:rPr lang="cs-CZ" b="1" dirty="0"/>
              <a:t>nižší (zápornou) potenciální energii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Pohybuje se opačně než siločáry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Nejnižší energii má u </a:t>
            </a:r>
            <a:r>
              <a:rPr lang="cs-CZ" b="1" dirty="0"/>
              <a:t>kladné desky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43A345FC-E457-4522-77F8-B8E90B087D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646" y="1343168"/>
            <a:ext cx="2578879" cy="264976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D941D3C-A54D-A086-24C5-3B443BFA86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" t="22602" r="35501" b="1463"/>
          <a:stretch>
            <a:fillRect/>
          </a:stretch>
        </p:blipFill>
        <p:spPr>
          <a:xfrm>
            <a:off x="8432651" y="4354314"/>
            <a:ext cx="2578879" cy="218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328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D0BD60F-3EF1-263D-2659-2300C0A45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" t="1300" r="751" b="1139"/>
          <a:stretch>
            <a:fillRect/>
          </a:stretch>
        </p:blipFill>
        <p:spPr>
          <a:xfrm>
            <a:off x="1037062" y="89210"/>
            <a:ext cx="10125309" cy="669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799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780614-EFBB-4B4E-B5E8-F15DCABC4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559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8F56D0-0BE1-F6BB-7133-1AA78871F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49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7AC8468-5B88-2B1F-1D2D-947A8CD23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338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88F966D-680D-0C39-B761-EDA8035875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810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9525E82A-3E6E-499E-6BA1-CB021C79F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700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E2006948-9590-6422-8AC3-673F65FBB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938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DE83E35-8E3B-E54F-A0F9-FA544E91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171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8E233086-3E80-CC03-AA57-5A4359C69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901" y="0"/>
            <a:ext cx="106861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98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ED4246F-03E1-2A79-75C9-4B71D6A80B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>
          <a:xfrm>
            <a:off x="-1033670" y="0"/>
            <a:ext cx="13225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0866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166</Words>
  <Application>Microsoft Office PowerPoint</Application>
  <PresentationFormat>Širokoúhlá obrazovka</PresentationFormat>
  <Paragraphs>29</Paragraphs>
  <Slides>14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Motiv Office</vt:lpstr>
      <vt:lpstr>Elektrické pole Fyz 122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7</cp:revision>
  <dcterms:created xsi:type="dcterms:W3CDTF">2026-04-28T18:35:19Z</dcterms:created>
  <dcterms:modified xsi:type="dcterms:W3CDTF">2026-05-02T09:22:42Z</dcterms:modified>
</cp:coreProperties>
</file>