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78AC-83CB-4F31-AC28-8A73AC11DD19}" type="datetimeFigureOut">
              <a:rPr lang="cs-CZ" smtClean="0"/>
              <a:t>12.09.2022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B2AC-B59C-46B4-AED0-F78C75F0F2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677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78AC-83CB-4F31-AC28-8A73AC11DD19}" type="datetimeFigureOut">
              <a:rPr lang="cs-CZ" smtClean="0"/>
              <a:t>12.09.2022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B2AC-B59C-46B4-AED0-F78C75F0F2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6749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78AC-83CB-4F31-AC28-8A73AC11DD19}" type="datetimeFigureOut">
              <a:rPr lang="cs-CZ" smtClean="0"/>
              <a:t>12.09.2022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B2AC-B59C-46B4-AED0-F78C75F0F2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9126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78AC-83CB-4F31-AC28-8A73AC11DD19}" type="datetimeFigureOut">
              <a:rPr lang="cs-CZ" smtClean="0"/>
              <a:t>12.09.2022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B2AC-B59C-46B4-AED0-F78C75F0F2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8401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78AC-83CB-4F31-AC28-8A73AC11DD19}" type="datetimeFigureOut">
              <a:rPr lang="cs-CZ" smtClean="0"/>
              <a:t>12.09.2022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B2AC-B59C-46B4-AED0-F78C75F0F2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9652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78AC-83CB-4F31-AC28-8A73AC11DD19}" type="datetimeFigureOut">
              <a:rPr lang="cs-CZ" smtClean="0"/>
              <a:t>12.09.2022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B2AC-B59C-46B4-AED0-F78C75F0F2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688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78AC-83CB-4F31-AC28-8A73AC11DD19}" type="datetimeFigureOut">
              <a:rPr lang="cs-CZ" smtClean="0"/>
              <a:t>12.09.2022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B2AC-B59C-46B4-AED0-F78C75F0F2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3094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78AC-83CB-4F31-AC28-8A73AC11DD19}" type="datetimeFigureOut">
              <a:rPr lang="cs-CZ" smtClean="0"/>
              <a:t>12.09.2022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B2AC-B59C-46B4-AED0-F78C75F0F2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6357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78AC-83CB-4F31-AC28-8A73AC11DD19}" type="datetimeFigureOut">
              <a:rPr lang="cs-CZ" smtClean="0"/>
              <a:t>12.09.2022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B2AC-B59C-46B4-AED0-F78C75F0F2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120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78AC-83CB-4F31-AC28-8A73AC11DD19}" type="datetimeFigureOut">
              <a:rPr lang="cs-CZ" smtClean="0"/>
              <a:t>12.09.2022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B2AC-B59C-46B4-AED0-F78C75F0F2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124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78AC-83CB-4F31-AC28-8A73AC11DD19}" type="datetimeFigureOut">
              <a:rPr lang="cs-CZ" smtClean="0"/>
              <a:t>12.09.2022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B2AC-B59C-46B4-AED0-F78C75F0F249}" type="slidenum">
              <a:rPr lang="cs-CZ" smtClean="0"/>
              <a:t>‹#›</a:t>
            </a:fld>
            <a:endParaRPr lang="cs-CZ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72695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78AC-83CB-4F31-AC28-8A73AC11DD19}" type="datetimeFigureOut">
              <a:rPr lang="cs-CZ" smtClean="0"/>
              <a:t>12.09.2022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B2AC-B59C-46B4-AED0-F78C75F0F2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76366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78AC-83CB-4F31-AC28-8A73AC11DD19}" type="datetimeFigureOut">
              <a:rPr lang="cs-CZ" smtClean="0"/>
              <a:t>12.09.2022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B2AC-B59C-46B4-AED0-F78C75F0F249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19282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78AC-83CB-4F31-AC28-8A73AC11DD19}" type="datetimeFigureOut">
              <a:rPr lang="cs-CZ" smtClean="0"/>
              <a:t>12.09.2022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B2AC-B59C-46B4-AED0-F78C75F0F2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26258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78AC-83CB-4F31-AC28-8A73AC11DD19}" type="datetimeFigureOut">
              <a:rPr lang="cs-CZ" smtClean="0"/>
              <a:t>12.09.2022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B2AC-B59C-46B4-AED0-F78C75F0F2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49954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78AC-83CB-4F31-AC28-8A73AC11DD19}" type="datetimeFigureOut">
              <a:rPr lang="cs-CZ" smtClean="0"/>
              <a:t>12.09.2022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B2AC-B59C-46B4-AED0-F78C75F0F2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8896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778AC-83CB-4F31-AC28-8A73AC11DD19}" type="datetimeFigureOut">
              <a:rPr lang="cs-CZ" smtClean="0"/>
              <a:t>12.09.2022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589B2AC-B59C-46B4-AED0-F78C75F0F2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1593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SOUDOBÝ SVĚT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59159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CIVILIZAČNÍ SFÉRA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Oblasti ve světě, které vznikly v průběhu vývoje lidstva</a:t>
            </a:r>
          </a:p>
          <a:p>
            <a:r>
              <a:rPr lang="cs-CZ" dirty="0" smtClean="0"/>
              <a:t>Liší se od sebe jiným způsobem života, náboženstvím, chováním, kulturou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7778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CIVILIZACE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Významy:</a:t>
            </a:r>
          </a:p>
          <a:p>
            <a:pPr lvl="1"/>
            <a:r>
              <a:rPr lang="cs-CZ" dirty="0" smtClean="0"/>
              <a:t>Nejvyšší stadium společenského vývoje</a:t>
            </a:r>
          </a:p>
          <a:p>
            <a:pPr lvl="1"/>
            <a:r>
              <a:rPr lang="cs-CZ" dirty="0" smtClean="0"/>
              <a:t>Jednotlivé globální společnosti, spojené stejnou kulturou, náboženstvím a životním stylem</a:t>
            </a:r>
          </a:p>
          <a:p>
            <a:pPr lvl="1"/>
            <a:r>
              <a:rPr lang="cs-CZ" dirty="0" smtClean="0"/>
              <a:t>Technologický vývoj společnosti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9234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CIVILIZAČNÍ SFÉRY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KŘESŤANSKÁ</a:t>
            </a:r>
          </a:p>
          <a:p>
            <a:r>
              <a:rPr lang="cs-CZ" dirty="0" smtClean="0"/>
              <a:t>2. PANISLÁMSKÁ</a:t>
            </a:r>
          </a:p>
          <a:p>
            <a:r>
              <a:rPr lang="cs-CZ" dirty="0" smtClean="0"/>
              <a:t>3. PANBUDDHISTICKÁ</a:t>
            </a:r>
          </a:p>
          <a:p>
            <a:r>
              <a:rPr lang="cs-CZ" dirty="0" smtClean="0"/>
              <a:t>4. HINDUISTICKÁ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4829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CIVILIZAČNÍ SFÉRY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81697" y="2187225"/>
            <a:ext cx="7520643" cy="286134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943497" y="-971839"/>
            <a:ext cx="8719586" cy="300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9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21" t="18500" r="14929" b="5083"/>
          <a:stretch>
            <a:fillRect/>
          </a:stretch>
        </p:blipFill>
        <p:spPr bwMode="auto">
          <a:xfrm>
            <a:off x="2943498" y="1451591"/>
            <a:ext cx="6392092" cy="5330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 flipV="1">
            <a:off x="2943497" y="-890146"/>
            <a:ext cx="8719586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cs-CZ" alt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793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KŘEŠŤANSKÁ CIVILIZAČNÍ SFÉRA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-vynikající ekonomické výsledky </a:t>
            </a:r>
          </a:p>
          <a:p>
            <a:r>
              <a:rPr lang="cs-CZ" dirty="0" smtClean="0"/>
              <a:t>-univerzální kultura, široce přijímaná v ostatních civilizačních sférách </a:t>
            </a:r>
          </a:p>
          <a:p>
            <a:r>
              <a:rPr lang="cs-CZ" dirty="0" smtClean="0"/>
              <a:t>-zasahuje do všech kontinentů </a:t>
            </a:r>
          </a:p>
          <a:p>
            <a:r>
              <a:rPr lang="cs-CZ" dirty="0" smtClean="0"/>
              <a:t>-šíří se díky univerzálnosti, úspěšnosti, ne jako ideologie v průběhu historie došlo k rozštěpení </a:t>
            </a:r>
          </a:p>
          <a:p>
            <a:r>
              <a:rPr lang="cs-CZ" dirty="0" smtClean="0"/>
              <a:t>– katolická, pravoslavná, protestanti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41870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KŘEŠŤANSKÁ CIVILIZAČNÍ SFÉRA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Západokřesťanská (</a:t>
            </a:r>
            <a:r>
              <a:rPr lang="cs-CZ" dirty="0" err="1" smtClean="0"/>
              <a:t>katolicko</a:t>
            </a:r>
            <a:r>
              <a:rPr lang="cs-CZ" dirty="0" smtClean="0"/>
              <a:t> – protestantská) civilizace</a:t>
            </a:r>
          </a:p>
          <a:p>
            <a:r>
              <a:rPr lang="cs-CZ" dirty="0" smtClean="0"/>
              <a:t>2. Latinskoamerická (katolická) civilizace</a:t>
            </a:r>
          </a:p>
          <a:p>
            <a:r>
              <a:rPr lang="cs-CZ" dirty="0" smtClean="0"/>
              <a:t>3. Oceánická (katolicko-protestantská) civilizace</a:t>
            </a:r>
          </a:p>
          <a:p>
            <a:r>
              <a:rPr lang="cs-CZ" dirty="0" smtClean="0"/>
              <a:t>4. Subsaharská (křesťansko-animistická) civilizace </a:t>
            </a:r>
          </a:p>
          <a:p>
            <a:r>
              <a:rPr lang="cs-CZ" dirty="0" smtClean="0"/>
              <a:t>5. Východokřesťanská (pravoslavná – ortodoxní) civilizace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9391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PANISLÁMSKÁ CIVILIZAČNÍ SFÉRA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-výrazné rozdíly mezi </a:t>
            </a:r>
            <a:r>
              <a:rPr lang="cs-CZ" dirty="0" err="1" smtClean="0"/>
              <a:t>šiitskou</a:t>
            </a:r>
            <a:r>
              <a:rPr lang="cs-CZ" dirty="0" smtClean="0"/>
              <a:t> a sunnitskou větví Islámu </a:t>
            </a:r>
          </a:p>
          <a:p>
            <a:r>
              <a:rPr lang="cs-CZ" dirty="0" smtClean="0"/>
              <a:t>-neproběhla reformace, zakonzervování učení, odmítání nového </a:t>
            </a:r>
          </a:p>
          <a:p>
            <a:r>
              <a:rPr lang="cs-CZ" dirty="0" smtClean="0"/>
              <a:t>- fundamentalismus </a:t>
            </a:r>
          </a:p>
          <a:p>
            <a:r>
              <a:rPr lang="cs-CZ" dirty="0" smtClean="0"/>
              <a:t>– další vývoj může směřovat k posilování islámské jednoty, spíše ale v rámci negativního vymezování vůči křesťanským civilizacím </a:t>
            </a:r>
          </a:p>
          <a:p>
            <a:r>
              <a:rPr lang="cs-CZ" dirty="0" smtClean="0"/>
              <a:t>-expanzivnost Islámu souvisí s koncepcí džihádu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30746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PANISLÁMSKÁ CIVILIZAČNÍ SFÉRA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Arabská sunitská civilizace </a:t>
            </a:r>
          </a:p>
          <a:p>
            <a:r>
              <a:rPr lang="cs-CZ" dirty="0" smtClean="0"/>
              <a:t>2. Turkická sunitská civilizace</a:t>
            </a:r>
          </a:p>
          <a:p>
            <a:r>
              <a:rPr lang="cs-CZ" dirty="0" smtClean="0"/>
              <a:t>3. Perská </a:t>
            </a:r>
            <a:r>
              <a:rPr lang="cs-CZ" dirty="0" err="1" smtClean="0"/>
              <a:t>šiitská</a:t>
            </a:r>
            <a:r>
              <a:rPr lang="cs-CZ" dirty="0" smtClean="0"/>
              <a:t> civilizace</a:t>
            </a:r>
          </a:p>
          <a:p>
            <a:r>
              <a:rPr lang="cs-CZ" dirty="0" smtClean="0"/>
              <a:t>4. </a:t>
            </a:r>
            <a:r>
              <a:rPr lang="cs-CZ" dirty="0" err="1" smtClean="0"/>
              <a:t>Indoárijská</a:t>
            </a:r>
            <a:r>
              <a:rPr lang="cs-CZ" dirty="0" smtClean="0"/>
              <a:t> sunitská civilizace</a:t>
            </a:r>
          </a:p>
          <a:p>
            <a:r>
              <a:rPr lang="cs-CZ" dirty="0" smtClean="0"/>
              <a:t>5. Indomalajská sunitská civilizace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9283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PANBUDDHISTICKÁ CIVILIZAČNÍ SFÉRA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-Buddhismus se dělí na </a:t>
            </a:r>
            <a:r>
              <a:rPr lang="cs-CZ" dirty="0" err="1" smtClean="0"/>
              <a:t>Hinajánu</a:t>
            </a:r>
            <a:r>
              <a:rPr lang="cs-CZ" dirty="0" smtClean="0"/>
              <a:t>-Theravádu, </a:t>
            </a:r>
            <a:r>
              <a:rPr lang="cs-CZ" dirty="0" err="1" smtClean="0"/>
              <a:t>Mahajánu</a:t>
            </a:r>
            <a:r>
              <a:rPr lang="cs-CZ" dirty="0" smtClean="0"/>
              <a:t> a Lamaismus </a:t>
            </a:r>
          </a:p>
          <a:p>
            <a:r>
              <a:rPr lang="cs-CZ" dirty="0" smtClean="0"/>
              <a:t>-vnitřní konflikty souvisí s rozpínavostí Číny </a:t>
            </a:r>
          </a:p>
          <a:p>
            <a:r>
              <a:rPr lang="cs-CZ" dirty="0" smtClean="0"/>
              <a:t>-mírumilovnost a tolerantnost, je proti expanzi </a:t>
            </a:r>
          </a:p>
          <a:p>
            <a:r>
              <a:rPr lang="cs-CZ" dirty="0" smtClean="0"/>
              <a:t>-přizpůsobivost modernímu světu vede k hospodářskému pokroku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2918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PANBUDDHISTICKÁ CIVILIZAČNÍ SFÉRA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Zadoindická </a:t>
            </a:r>
            <a:r>
              <a:rPr lang="cs-CZ" dirty="0" err="1" smtClean="0"/>
              <a:t>theravádová</a:t>
            </a:r>
            <a:r>
              <a:rPr lang="cs-CZ" dirty="0" smtClean="0"/>
              <a:t> civilizace</a:t>
            </a:r>
          </a:p>
          <a:p>
            <a:r>
              <a:rPr lang="cs-CZ" dirty="0" smtClean="0"/>
              <a:t>2. </a:t>
            </a:r>
            <a:r>
              <a:rPr lang="cs-CZ" dirty="0" err="1" smtClean="0"/>
              <a:t>Tibeto</a:t>
            </a:r>
            <a:r>
              <a:rPr lang="cs-CZ" dirty="0" smtClean="0"/>
              <a:t>-Mongolská lamaistická civilizace</a:t>
            </a:r>
          </a:p>
          <a:p>
            <a:r>
              <a:rPr lang="cs-CZ" dirty="0" smtClean="0"/>
              <a:t>3. Čínská taoisticko-konfuciánsko-</a:t>
            </a:r>
            <a:r>
              <a:rPr lang="cs-CZ" dirty="0" err="1" smtClean="0"/>
              <a:t>mahajánová</a:t>
            </a:r>
            <a:r>
              <a:rPr lang="cs-CZ" dirty="0" smtClean="0"/>
              <a:t> civilizace</a:t>
            </a:r>
          </a:p>
          <a:p>
            <a:r>
              <a:rPr lang="cs-CZ" dirty="0" smtClean="0"/>
              <a:t>4. Japonská šintoisticko-</a:t>
            </a:r>
            <a:r>
              <a:rPr lang="cs-CZ" dirty="0" err="1" smtClean="0"/>
              <a:t>mahajánová</a:t>
            </a:r>
            <a:r>
              <a:rPr lang="cs-CZ" dirty="0" smtClean="0"/>
              <a:t> civilizace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15050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HINDUISTICKÁ CIVILIZAČNÍ SFÉRA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dnešní hinduistická civilizační sféra je přes vysokou lidnatost považována za natolik homogenní, že ji nelze dále členit </a:t>
            </a:r>
          </a:p>
          <a:p>
            <a:r>
              <a:rPr lang="cs-CZ" dirty="0" smtClean="0"/>
              <a:t>- vyčleňuje se pouze muslimská menšina </a:t>
            </a:r>
          </a:p>
          <a:p>
            <a:r>
              <a:rPr lang="cs-CZ" dirty="0" smtClean="0"/>
              <a:t>- myšlenka nenásilí zajišťuje </a:t>
            </a:r>
            <a:r>
              <a:rPr lang="cs-CZ" dirty="0" err="1" smtClean="0"/>
              <a:t>neexpanzivnost</a:t>
            </a:r>
            <a:r>
              <a:rPr lang="cs-CZ" dirty="0" smtClean="0"/>
              <a:t> civilizace </a:t>
            </a:r>
          </a:p>
          <a:p>
            <a:r>
              <a:rPr lang="cs-CZ" dirty="0" smtClean="0"/>
              <a:t>- hinduistou je třeba se narodit </a:t>
            </a:r>
          </a:p>
          <a:p>
            <a:r>
              <a:rPr lang="cs-CZ" dirty="0" smtClean="0"/>
              <a:t>- rasa –bílá, jazyk – mnoho jazykových dialektů, společný historický vývoj, 2. fáze a po DR, </a:t>
            </a:r>
            <a:r>
              <a:rPr lang="cs-CZ" dirty="0" err="1" smtClean="0"/>
              <a:t>socio</a:t>
            </a:r>
            <a:r>
              <a:rPr lang="cs-CZ" dirty="0" smtClean="0"/>
              <a:t>-ekonomické ukazatele jsou průměrné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3882762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z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</TotalTime>
  <Words>354</Words>
  <Application>Microsoft Office PowerPoint</Application>
  <PresentationFormat>Širokoúhlá obrazovka</PresentationFormat>
  <Paragraphs>56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8" baseType="lpstr">
      <vt:lpstr>Arial</vt:lpstr>
      <vt:lpstr>Calibri</vt:lpstr>
      <vt:lpstr>Times New Roman</vt:lpstr>
      <vt:lpstr>Trebuchet MS</vt:lpstr>
      <vt:lpstr>Wingdings 3</vt:lpstr>
      <vt:lpstr>Fazeta</vt:lpstr>
      <vt:lpstr>SOUDOBÝ SVĚT</vt:lpstr>
      <vt:lpstr>CIVILIZAČNÍ SFÉRA</vt:lpstr>
      <vt:lpstr>CIVILIZACE</vt:lpstr>
      <vt:lpstr>CIVILIZAČNÍ SFÉRY</vt:lpstr>
      <vt:lpstr>CIVILIZAČNÍ SFÉRY</vt:lpstr>
      <vt:lpstr>KŘEŠŤANSKÁ CIVILIZAČNÍ SFÉRA</vt:lpstr>
      <vt:lpstr>KŘEŠŤANSKÁ CIVILIZAČNÍ SFÉRA</vt:lpstr>
      <vt:lpstr>PANISLÁMSKÁ CIVILIZAČNÍ SFÉRA</vt:lpstr>
      <vt:lpstr>PANISLÁMSKÁ CIVILIZAČNÍ SFÉRA</vt:lpstr>
      <vt:lpstr>PANBUDDHISTICKÁ CIVILIZAČNÍ SFÉRA</vt:lpstr>
      <vt:lpstr>PANBUDDHISTICKÁ CIVILIZAČNÍ SFÉRA</vt:lpstr>
      <vt:lpstr>HINDUISTICKÁ CIVILIZAČNÍ SFÉRA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SOUDOBÝ SVĚT</dc:title>
  <dc:creator>BLAŽKOVÁ</dc:creator>
  <cp:lastModifiedBy>BLAŽKOVÁ</cp:lastModifiedBy>
  <cp:revision>3</cp:revision>
  <dcterms:created xsi:type="dcterms:W3CDTF">2022-09-12T12:55:56Z</dcterms:created>
  <dcterms:modified xsi:type="dcterms:W3CDTF">2022-09-12T13:11:24Z</dcterms:modified>
</cp:coreProperties>
</file>