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5" r:id="rId5"/>
    <p:sldId id="259" r:id="rId6"/>
    <p:sldId id="266" r:id="rId7"/>
    <p:sldId id="260" r:id="rId8"/>
    <p:sldId id="267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10/7/2022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10/7/2022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C4B7E14-5167-4BD5-8EA6-776D06AE448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SPOLEČNOST A NÁRODY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D5242AF-97EF-FEC1-FD26-AD0CCA8FB9C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1815 - 1848</a:t>
            </a:r>
          </a:p>
        </p:txBody>
      </p:sp>
    </p:spTree>
    <p:extLst>
      <p:ext uri="{BB962C8B-B14F-4D97-AF65-F5344CB8AC3E}">
        <p14:creationId xmlns:p14="http://schemas.microsoft.com/office/powerpoint/2010/main" val="31751507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1F43DD1-C102-435B-910A-65EA6D8B1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VÍDEŇSKÝ KONGRES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47A5C49-0768-841F-8D9D-30B84524E1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1814 – 1815</a:t>
            </a:r>
          </a:p>
          <a:p>
            <a:r>
              <a:rPr lang="cs-CZ" dirty="0"/>
              <a:t>Uspořádání Evropy po napoleonských válkách</a:t>
            </a:r>
          </a:p>
          <a:p>
            <a:r>
              <a:rPr lang="cs-CZ" dirty="0"/>
              <a:t>Přerušen návratem Napoleona </a:t>
            </a:r>
          </a:p>
          <a:p>
            <a:r>
              <a:rPr lang="cs-CZ" dirty="0"/>
              <a:t>V čele ministr zahraničí Rakouska kníže </a:t>
            </a:r>
            <a:r>
              <a:rPr lang="cs-CZ" b="1" i="1" dirty="0"/>
              <a:t>Metternich</a:t>
            </a:r>
          </a:p>
        </p:txBody>
      </p:sp>
    </p:spTree>
    <p:extLst>
      <p:ext uri="{BB962C8B-B14F-4D97-AF65-F5344CB8AC3E}">
        <p14:creationId xmlns:p14="http://schemas.microsoft.com/office/powerpoint/2010/main" val="14061460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FB4FF01-C81F-B643-83FC-75CB70427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NOVÁ MAPA EVROPY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5512B1B-9595-572B-39C3-6B38F6911A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/>
              <a:t>Rusko</a:t>
            </a:r>
            <a:r>
              <a:rPr lang="cs-CZ" dirty="0"/>
              <a:t> – třetina Polska, Finsko</a:t>
            </a:r>
          </a:p>
          <a:p>
            <a:r>
              <a:rPr lang="cs-CZ" b="1" dirty="0"/>
              <a:t>Rakousko</a:t>
            </a:r>
            <a:r>
              <a:rPr lang="cs-CZ" dirty="0"/>
              <a:t> – severní Itálie, Benátsko, Dalmácie, Istrie, Solnohradsko; přišlo o Jižní Nizozemí</a:t>
            </a:r>
          </a:p>
          <a:p>
            <a:r>
              <a:rPr lang="cs-CZ" b="1" dirty="0"/>
              <a:t>Nizozemí</a:t>
            </a:r>
            <a:r>
              <a:rPr lang="cs-CZ" dirty="0"/>
              <a:t> – Jižní Nizozemí</a:t>
            </a:r>
          </a:p>
          <a:p>
            <a:r>
              <a:rPr lang="cs-CZ" b="1" dirty="0"/>
              <a:t>Prusko</a:t>
            </a:r>
            <a:r>
              <a:rPr lang="cs-CZ" dirty="0"/>
              <a:t> – Sasko, Sársko, Porýní, Vestfálsko</a:t>
            </a:r>
          </a:p>
          <a:p>
            <a:r>
              <a:rPr lang="cs-CZ" b="1" dirty="0"/>
              <a:t>Švédsko</a:t>
            </a:r>
            <a:r>
              <a:rPr lang="cs-CZ" dirty="0"/>
              <a:t> – Norsko</a:t>
            </a:r>
          </a:p>
          <a:p>
            <a:r>
              <a:rPr lang="cs-CZ" b="1" dirty="0"/>
              <a:t>Krakov</a:t>
            </a:r>
            <a:r>
              <a:rPr lang="cs-CZ" dirty="0"/>
              <a:t> – svobodné město pod patronací </a:t>
            </a:r>
            <a:r>
              <a:rPr lang="cs-CZ" dirty="0" err="1"/>
              <a:t>Ra</a:t>
            </a:r>
            <a:r>
              <a:rPr lang="cs-CZ" dirty="0"/>
              <a:t>, </a:t>
            </a:r>
            <a:r>
              <a:rPr lang="cs-CZ" dirty="0" err="1"/>
              <a:t>Ru</a:t>
            </a:r>
            <a:r>
              <a:rPr lang="cs-CZ" dirty="0"/>
              <a:t> a </a:t>
            </a:r>
            <a:r>
              <a:rPr lang="cs-CZ" dirty="0" err="1"/>
              <a:t>Pru</a:t>
            </a:r>
            <a:endParaRPr lang="cs-CZ" dirty="0"/>
          </a:p>
          <a:p>
            <a:r>
              <a:rPr lang="cs-CZ" b="1" dirty="0"/>
              <a:t>Velká Británie </a:t>
            </a:r>
            <a:r>
              <a:rPr lang="cs-CZ" dirty="0"/>
              <a:t>– Malta, část nizozemských kolonií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85066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E3CA890-5363-5993-50A2-F06AC44BD7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NOVÁ MAPA EVROPY</a:t>
            </a:r>
          </a:p>
        </p:txBody>
      </p:sp>
      <p:pic>
        <p:nvPicPr>
          <p:cNvPr id="1026" name="Picture 2" descr="Evropa po vídeňském kongresu 1815 - 1847 (120 x 90 cm) | Učebnice Vaníček">
            <a:extLst>
              <a:ext uri="{FF2B5EF4-FFF2-40B4-BE49-F238E27FC236}">
                <a16:creationId xmlns:a16="http://schemas.microsoft.com/office/drawing/2014/main" id="{1A526EC2-7840-3519-F509-B5C422DCC0B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8585" y="2557463"/>
            <a:ext cx="4674830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7486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8988AF2-2920-A6EC-A08A-E1D3A0CA1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NĚMECKÝ SPOLEK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9292687-5EFB-DCAC-804D-49B21ABAD0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1806 – zánik Svaté říše římské národa německého</a:t>
            </a:r>
          </a:p>
          <a:p>
            <a:r>
              <a:rPr lang="cs-CZ" b="1" dirty="0"/>
              <a:t>1815 – vytvoření německého spolku</a:t>
            </a:r>
          </a:p>
          <a:p>
            <a:r>
              <a:rPr lang="cs-CZ" dirty="0"/>
              <a:t>Celkem 35 monarchií + 4 svobodná města (Frankfurt, Brémy, Lübeck, Hamburk)</a:t>
            </a:r>
          </a:p>
          <a:p>
            <a:r>
              <a:rPr lang="cs-CZ" dirty="0"/>
              <a:t>V čele spolkový sněm</a:t>
            </a:r>
          </a:p>
        </p:txBody>
      </p:sp>
    </p:spTree>
    <p:extLst>
      <p:ext uri="{BB962C8B-B14F-4D97-AF65-F5344CB8AC3E}">
        <p14:creationId xmlns:p14="http://schemas.microsoft.com/office/powerpoint/2010/main" val="19666383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E52056-333B-3EDA-61A7-32C00D9A8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NĚMECKÝ SPOLEK</a:t>
            </a:r>
          </a:p>
        </p:txBody>
      </p:sp>
      <p:pic>
        <p:nvPicPr>
          <p:cNvPr id="2050" name="Picture 2" descr="Německý spolek 1815-1866">
            <a:extLst>
              <a:ext uri="{FF2B5EF4-FFF2-40B4-BE49-F238E27FC236}">
                <a16:creationId xmlns:a16="http://schemas.microsoft.com/office/drawing/2014/main" id="{4D1120FB-2AA1-31E7-412A-D0ADAF957AB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3488" y="2557463"/>
            <a:ext cx="3285024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77898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CA27D74-2D7F-0069-8308-E4F809DD3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SVATÁ ALIANCE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DCD63F1-86D5-817B-99DB-5BBF75A80B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1815</a:t>
            </a:r>
          </a:p>
          <a:p>
            <a:r>
              <a:rPr lang="cs-CZ" dirty="0"/>
              <a:t>Dohoda mezi ruským carem Alexandrem I., pruským králem Fridrichem Vilémem III. a rakouským císařem Františkem I.</a:t>
            </a:r>
          </a:p>
          <a:p>
            <a:r>
              <a:rPr lang="cs-CZ" dirty="0"/>
              <a:t>Spolupráce a snaha o udržení nového pořádku v Evropě</a:t>
            </a:r>
          </a:p>
        </p:txBody>
      </p:sp>
    </p:spTree>
    <p:extLst>
      <p:ext uri="{BB962C8B-B14F-4D97-AF65-F5344CB8AC3E}">
        <p14:creationId xmlns:p14="http://schemas.microsoft.com/office/powerpoint/2010/main" val="2289013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6FA8FCC-9D62-F347-5F81-5D8DC8934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SVATÁ ALIANCE</a:t>
            </a:r>
          </a:p>
        </p:txBody>
      </p:sp>
      <p:pic>
        <p:nvPicPr>
          <p:cNvPr id="3074" name="Picture 2" descr="Svatá aliance – Wikipedie">
            <a:extLst>
              <a:ext uri="{FF2B5EF4-FFF2-40B4-BE49-F238E27FC236}">
                <a16:creationId xmlns:a16="http://schemas.microsoft.com/office/drawing/2014/main" id="{D2E7770E-A8F9-C47E-C6D2-229A1C089E1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550" y="2690910"/>
            <a:ext cx="4105275" cy="3086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5722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2EE460-9967-3131-5380-E92C25F45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FRANCIE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D1597D0-141C-25D4-EDD4-80E02A63BF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Opět konstituční monarchie – v čele </a:t>
            </a:r>
            <a:r>
              <a:rPr lang="cs-CZ" b="1" i="1" dirty="0"/>
              <a:t>Ludvík XVIII., </a:t>
            </a:r>
            <a:r>
              <a:rPr lang="cs-CZ" dirty="0"/>
              <a:t>poté </a:t>
            </a:r>
            <a:r>
              <a:rPr lang="cs-CZ" b="1" i="1" dirty="0"/>
              <a:t>Karel X.</a:t>
            </a:r>
          </a:p>
          <a:p>
            <a:r>
              <a:rPr lang="cs-CZ" dirty="0"/>
              <a:t>Zachovaná politická svoboda a rovnost občanů</a:t>
            </a:r>
          </a:p>
          <a:p>
            <a:r>
              <a:rPr lang="cs-CZ" dirty="0"/>
              <a:t>1830 – červencová revoluce – Karel X. se pokouší rozpustit parlament=&gt;barikády a pouliční boje=&gt; Karel X. rezignuje=&gt; na trůn nastupuje Ludvík Filip</a:t>
            </a:r>
          </a:p>
        </p:txBody>
      </p:sp>
    </p:spTree>
    <p:extLst>
      <p:ext uri="{BB962C8B-B14F-4D97-AF65-F5344CB8AC3E}">
        <p14:creationId xmlns:p14="http://schemas.microsoft.com/office/powerpoint/2010/main" val="4795861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850B42-36A0-C612-B987-F7235B1D25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VZNIK BELGIE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A3B16AC-C290-D0AA-B80F-E0639E27F5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 kongresu je součástí Nizozemí</a:t>
            </a:r>
          </a:p>
          <a:p>
            <a:r>
              <a:rPr lang="cs-CZ" dirty="0"/>
              <a:t>Vlámské a francouzské obyvatelstvo nemá rádo protestantského holandského krále Viléma I. </a:t>
            </a:r>
          </a:p>
          <a:p>
            <a:r>
              <a:rPr lang="cs-CZ" b="1" u="sng" dirty="0"/>
              <a:t>1830 – lidové povstání v Bruselu=&gt; vznik samostatného Belgického království</a:t>
            </a:r>
          </a:p>
          <a:p>
            <a:r>
              <a:rPr lang="cs-CZ" b="1" i="1" dirty="0"/>
              <a:t>Leopold I. </a:t>
            </a:r>
            <a:r>
              <a:rPr lang="cs-CZ" dirty="0"/>
              <a:t>ze sasko-</a:t>
            </a:r>
            <a:r>
              <a:rPr lang="cs-CZ" dirty="0" err="1"/>
              <a:t>koburského</a:t>
            </a:r>
            <a:r>
              <a:rPr lang="cs-CZ" dirty="0"/>
              <a:t> rodu</a:t>
            </a:r>
          </a:p>
          <a:p>
            <a:r>
              <a:rPr lang="cs-CZ" dirty="0"/>
              <a:t>Rychlý ekonomický rozvoj a velká obliba panovníka</a:t>
            </a:r>
          </a:p>
        </p:txBody>
      </p:sp>
    </p:spTree>
    <p:extLst>
      <p:ext uri="{BB962C8B-B14F-4D97-AF65-F5344CB8AC3E}">
        <p14:creationId xmlns:p14="http://schemas.microsoft.com/office/powerpoint/2010/main" val="20417927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EE03E13-1D49-36E2-6794-4F6E63549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RUSKO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8F5349A-B37C-2ADB-0944-7883643077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Nová velmoc, ochránce pravoslavných a Slovanů</a:t>
            </a:r>
          </a:p>
          <a:p>
            <a:r>
              <a:rPr lang="cs-CZ" dirty="0"/>
              <a:t>Tuhý carský absolutismus</a:t>
            </a:r>
          </a:p>
          <a:p>
            <a:r>
              <a:rPr lang="cs-CZ" dirty="0"/>
              <a:t>Děkabristé se pokusili o převrat – neúspěšný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89503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EF7609-029E-00DA-4D5E-33E2AD420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ŘECKO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840BF24-263B-8060-A6C0-6D19907E0D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Pozvolný úpadek Osmanské říše=&gt; Turci postupně ovládli celý Balkán=&gt; utlačování pravoslavných a ortodoxních řeckých obyvatel=&gt; </a:t>
            </a:r>
            <a:r>
              <a:rPr lang="cs-CZ" b="1" dirty="0"/>
              <a:t>1822 povstání Řeků proti Turkům</a:t>
            </a:r>
          </a:p>
          <a:p>
            <a:r>
              <a:rPr lang="cs-CZ" dirty="0"/>
              <a:t>Pomoc ze západní Evropy, později i z Ruska</a:t>
            </a:r>
          </a:p>
          <a:p>
            <a:r>
              <a:rPr lang="cs-CZ" b="1" u="sng" dirty="0"/>
              <a:t>1830 – vznik nezávislého Řecka </a:t>
            </a:r>
            <a:r>
              <a:rPr lang="cs-CZ" dirty="0"/>
              <a:t>– v čele </a:t>
            </a:r>
            <a:r>
              <a:rPr lang="cs-CZ" b="1" i="1" dirty="0"/>
              <a:t>Ota Bavorský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04983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42</TotalTime>
  <Words>312</Words>
  <Application>Microsoft Office PowerPoint</Application>
  <PresentationFormat>Širokoúhlá obrazovka</PresentationFormat>
  <Paragraphs>45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5" baseType="lpstr">
      <vt:lpstr>Arial</vt:lpstr>
      <vt:lpstr>Garamond</vt:lpstr>
      <vt:lpstr>Organika</vt:lpstr>
      <vt:lpstr>SPOLEČNOST A NÁRODY</vt:lpstr>
      <vt:lpstr>VÍDEŇSKÝ KONGRES</vt:lpstr>
      <vt:lpstr>NOVÁ MAPA EVROPY</vt:lpstr>
      <vt:lpstr>NOVÁ MAPA EVROPY</vt:lpstr>
      <vt:lpstr>NĚMECKÝ SPOLEK</vt:lpstr>
      <vt:lpstr>NĚMECKÝ SPOLEK</vt:lpstr>
      <vt:lpstr>SVATÁ ALIANCE</vt:lpstr>
      <vt:lpstr>SVATÁ ALIANCE</vt:lpstr>
      <vt:lpstr>FRANCIE</vt:lpstr>
      <vt:lpstr>VZNIK BELGIE</vt:lpstr>
      <vt:lpstr>RUSKO</vt:lpstr>
      <vt:lpstr>ŘECKO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SPOLEČNOST A NÁRODY</dc:title>
  <dc:creator>Pc</dc:creator>
  <cp:lastModifiedBy>BLAŽKOVÁ</cp:lastModifiedBy>
  <cp:revision>1</cp:revision>
  <dcterms:created xsi:type="dcterms:W3CDTF">2022-10-06T15:52:19Z</dcterms:created>
  <dcterms:modified xsi:type="dcterms:W3CDTF">2022-10-07T05:18:26Z</dcterms:modified>
</cp:coreProperties>
</file>