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66" r:id="rId6"/>
    <p:sldId id="259" r:id="rId7"/>
    <p:sldId id="267" r:id="rId8"/>
    <p:sldId id="260" r:id="rId9"/>
    <p:sldId id="262" r:id="rId10"/>
    <p:sldId id="263" r:id="rId11"/>
    <p:sldId id="268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489DC2-2718-4E49-9E98-AF5AF1B2EA2E}" v="109" dt="2023-10-22T16:45:46.5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2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A0C9A7-5B62-8297-3D97-2A02A9875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C77CDCC-370B-AEE2-8DC9-D8E72F9F12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1D29609-B7A4-956F-DCF5-90C460191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A8DA945-A48E-4893-0445-C263A5060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B44FDC-E915-C941-C348-E75A85DB7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047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2061D4-79AF-AA81-A300-6E6548217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968533-67BA-0B74-500F-9AAFEA7E6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F87D775-7800-8F9F-EBE4-EB97249B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39E6B20-764F-E126-E4A8-296DC8A12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44E0FE-818C-CFCF-0A9E-B9A856C7F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00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D97104-A37A-B86C-196A-5F5DC1DFE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CDECE84-AF02-B5DC-5FD2-3EE79AE1B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B26B31-76A6-4B5D-9D45-C993627B9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4EB7BE-C56E-2E54-B87F-E6285E453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57F5FC-960B-352B-93F7-917D52BD7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049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2B78D8-B84A-F814-31BB-F4ED54657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8C27313-892B-01E1-1E8D-94A2EAC006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5C47647-5E51-EF9E-FD30-144D988C82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8C9603B-CA83-8FB1-88CB-2D96BBE39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56C1FE9-D2D5-D003-DB0C-4FDE2675A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04A12BC-33C3-D50C-EB37-2AD84B705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214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8556E4-4D02-9CC7-4687-140866532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32C013C-0342-CC92-348B-931328637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5FB3083-9392-3367-D378-CAD14B0F2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1FD6594-A08C-DAD2-7F40-1E42C039AD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4968813-40BD-FC80-7291-1CBEE5A2F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CB0C916-3E88-F94B-A426-C093A7BF3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24C4A7F-6E15-430A-A06B-0A23073473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5ACBEE1-B2B5-D315-CA33-B58F0028E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2289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1989DE-39CB-84AE-AD3A-636E85225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3C4E581-D96F-F1EE-30A5-FE559678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ED783D1-EE56-1EEF-6732-94CE2061A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1CE822B-E62E-81F5-F99E-65D92AF91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815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14C3E87-4E34-41DC-86D9-DF834458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8FC9C01-FFD9-7B33-DD2B-F2938BA38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F3A104A-3C59-54FB-E3CC-74F536F6D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65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5B58E0-2507-749F-4837-0B8C163AB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17A5274-2850-09E7-27D0-E2952AFBE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A0D08EE-02D5-BC85-6562-90DDE9481D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043CCDC-D350-28EB-6A52-4A857D0EF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CB0C6E3-22F9-0928-772B-E78678AC8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973BAE-E529-4436-E171-B09A5A6F2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768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75D5CA-7AEC-9047-B22F-CD7CA631B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826812D-1A62-43D2-56BF-D2FB3845A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76A6067-1A63-BD24-4245-F469409CC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E218DDA-2035-B08A-EDD1-68DA0E430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E642BD6-C595-AA5E-1A89-429971C98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3E65754-7429-1D44-CF61-6E167FBAF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06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1CA4F7-0209-1F64-42DA-4636B035C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943A8EE-15F0-EAC2-F092-9BC5AF113B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6EF19A-8BEC-EF58-6116-5BFE7BE66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07F715-D64E-73D0-523A-D3C7DEB6B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4FAFB2F-4E49-6F67-7506-1EBB75BDE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9733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4A78E84A-970F-258D-6281-4CEC42FD14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95F34E1-6069-F0A6-2EEB-E193E08553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58644A9-870E-96FF-E3DC-B23C9E0D9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D99E33E-8C27-8F94-24DA-6FA9C0044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23F773-224C-56F5-978E-593D195E7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457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DAF7A52-6FAA-8398-D8F3-A135104B1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D1300CD-1519-9631-1055-BF664DAC0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43D6018-EE87-00BD-D560-ED9055D393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10A34-7211-47B5-B51D-A9D26E4BFEF9}" type="datetimeFigureOut">
              <a:rPr lang="cs-CZ" smtClean="0"/>
              <a:t>26.12.2025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43196E3-585C-484C-3EA6-0F6E046DA8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F597665-F851-7621-7D65-16DC4C4514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382D0-8AA5-466B-933A-54A72DD51DE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564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7.png"/><Relationship Id="rId2" Type="http://schemas.openxmlformats.org/officeDocument/2006/relationships/image" Target="../media/image2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1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13" Type="http://schemas.openxmlformats.org/officeDocument/2006/relationships/image" Target="../media/image260.png"/><Relationship Id="rId3" Type="http://schemas.openxmlformats.org/officeDocument/2006/relationships/image" Target="../media/image160.png"/><Relationship Id="rId7" Type="http://schemas.openxmlformats.org/officeDocument/2006/relationships/image" Target="../media/image200.png"/><Relationship Id="rId12" Type="http://schemas.openxmlformats.org/officeDocument/2006/relationships/image" Target="../media/image250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0.png"/><Relationship Id="rId11" Type="http://schemas.openxmlformats.org/officeDocument/2006/relationships/image" Target="../media/image240.png"/><Relationship Id="rId5" Type="http://schemas.openxmlformats.org/officeDocument/2006/relationships/image" Target="../media/image180.png"/><Relationship Id="rId10" Type="http://schemas.openxmlformats.org/officeDocument/2006/relationships/image" Target="../media/image230.png"/><Relationship Id="rId4" Type="http://schemas.openxmlformats.org/officeDocument/2006/relationships/image" Target="../media/image170.png"/><Relationship Id="rId9" Type="http://schemas.openxmlformats.org/officeDocument/2006/relationships/image" Target="../media/image2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2" Type="http://schemas.openxmlformats.org/officeDocument/2006/relationships/image" Target="../media/image27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0.png"/><Relationship Id="rId7" Type="http://schemas.openxmlformats.org/officeDocument/2006/relationships/image" Target="../media/image33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765D0C-0CD6-A458-1091-C8A0C87857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092" y="2302905"/>
            <a:ext cx="7547811" cy="1544524"/>
          </a:xfrm>
        </p:spPr>
        <p:txBody>
          <a:bodyPr>
            <a:normAutofit/>
          </a:bodyPr>
          <a:lstStyle/>
          <a:p>
            <a:r>
              <a:rPr lang="cs-CZ" sz="4000" dirty="0"/>
              <a:t>MECHANIKA – kinematika</a:t>
            </a:r>
            <a:br>
              <a:rPr lang="cs-CZ" sz="4000" dirty="0"/>
            </a:br>
            <a:r>
              <a:rPr lang="cs-CZ" sz="4000" dirty="0"/>
              <a:t>(Fyz22)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BB3BAD0-6F11-318E-B939-8F42E46CD617}"/>
              </a:ext>
            </a:extLst>
          </p:cNvPr>
          <p:cNvSpPr txBox="1"/>
          <p:nvPr/>
        </p:nvSpPr>
        <p:spPr>
          <a:xfrm>
            <a:off x="4135602" y="4555095"/>
            <a:ext cx="3920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/>
              <a:t>Dráha rovnoměrně zrychleného pohybu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8E1BE05-934D-CB03-B001-27CB72A7B730}"/>
              </a:ext>
            </a:extLst>
          </p:cNvPr>
          <p:cNvSpPr txBox="1"/>
          <p:nvPr/>
        </p:nvSpPr>
        <p:spPr>
          <a:xfrm>
            <a:off x="770022" y="6071937"/>
            <a:ext cx="1339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16. 7. 2025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596754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28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7F61965-944E-87E5-FAB9-B964E2973AE5}"/>
                  </a:ext>
                </a:extLst>
              </p:cNvPr>
              <p:cNvSpPr txBox="1"/>
              <p:nvPr/>
            </p:nvSpPr>
            <p:spPr>
              <a:xfrm>
                <a:off x="168300" y="2146031"/>
                <a:ext cx="217857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V čase t = 0 s je dráha </a:t>
                </a:r>
                <a14:m>
                  <m:oMath xmlns:m="http://schemas.openxmlformats.org/officeDocument/2006/math">
                    <m:r>
                      <a:rPr lang="cs-CZ" sz="1200" i="1" dirty="0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sz="1200" i="1" dirty="0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cs-CZ" sz="1200" dirty="0"/>
                  <a:t> m</a:t>
                </a:r>
              </a:p>
              <a:p>
                <a:r>
                  <a:rPr lang="cs-CZ" sz="1200" dirty="0"/>
                  <a:t>okamžitá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=0 </m:t>
                    </m:r>
                    <m:r>
                      <m:rPr>
                        <m:sty m:val="p"/>
                      </m:rPr>
                      <a:rPr lang="cs-CZ" sz="12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2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sz="1200" dirty="0"/>
                  <a:t> 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7F61965-944E-87E5-FAB9-B964E2973A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300" y="2146031"/>
                <a:ext cx="2178574" cy="461665"/>
              </a:xfrm>
              <a:prstGeom prst="rect">
                <a:avLst/>
              </a:prstGeom>
              <a:blipFill>
                <a:blip r:embed="rId2"/>
                <a:stretch>
                  <a:fillRect l="-280" b="-105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58E5C02-453B-FEBE-72AE-1685FB2EE58B}"/>
                  </a:ext>
                </a:extLst>
              </p:cNvPr>
              <p:cNvSpPr txBox="1"/>
              <p:nvPr/>
            </p:nvSpPr>
            <p:spPr>
              <a:xfrm>
                <a:off x="3024583" y="2146031"/>
                <a:ext cx="22715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V čase t = 2 s je dráha </a:t>
                </a:r>
                <a14:m>
                  <m:oMath xmlns:m="http://schemas.openxmlformats.org/officeDocument/2006/math">
                    <m:r>
                      <a:rPr lang="cs-CZ" sz="1200" dirty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sz="1200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200" dirty="0"/>
                  <a:t>4 m</a:t>
                </a:r>
              </a:p>
              <a:p>
                <a:r>
                  <a:rPr lang="cs-CZ" sz="1200" dirty="0"/>
                  <a:t>okamžitá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=4 </m:t>
                    </m:r>
                    <m:r>
                      <m:rPr>
                        <m:sty m:val="p"/>
                      </m:rPr>
                      <a:rPr lang="cs-CZ" sz="12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2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2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58E5C02-453B-FEBE-72AE-1685FB2EE5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583" y="2146031"/>
                <a:ext cx="2271541" cy="461665"/>
              </a:xfrm>
              <a:prstGeom prst="rect">
                <a:avLst/>
              </a:prstGeom>
              <a:blipFill>
                <a:blip r:embed="rId3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A1EF3F3-6E73-CE75-84C4-75C9E6267600}"/>
                  </a:ext>
                </a:extLst>
              </p:cNvPr>
              <p:cNvSpPr txBox="1"/>
              <p:nvPr/>
            </p:nvSpPr>
            <p:spPr>
              <a:xfrm>
                <a:off x="1413552" y="2765141"/>
                <a:ext cx="21785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V čase t = 1 s je dráha </a:t>
                </a:r>
                <a14:m>
                  <m:oMath xmlns:m="http://schemas.openxmlformats.org/officeDocument/2006/math">
                    <m:r>
                      <a:rPr lang="cs-CZ" sz="1200" dirty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sz="1200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200" dirty="0"/>
                  <a:t>1 m</a:t>
                </a:r>
              </a:p>
              <a:p>
                <a:r>
                  <a:rPr lang="cs-CZ" sz="1200" dirty="0"/>
                  <a:t>okamžitá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sz="12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2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200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A1EF3F3-6E73-CE75-84C4-75C9E62676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3552" y="2765141"/>
                <a:ext cx="2178573" cy="461665"/>
              </a:xfrm>
              <a:prstGeom prst="rect">
                <a:avLst/>
              </a:prstGeom>
              <a:blipFill>
                <a:blip r:embed="rId4"/>
                <a:stretch>
                  <a:fillRect l="-280" t="-1333" b="-12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267DF1A-97F9-C678-6351-E775A2198E8A}"/>
                  </a:ext>
                </a:extLst>
              </p:cNvPr>
              <p:cNvSpPr txBox="1"/>
              <p:nvPr/>
            </p:nvSpPr>
            <p:spPr>
              <a:xfrm>
                <a:off x="4884016" y="2755698"/>
                <a:ext cx="22715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V čase t = 3 s je dráha </a:t>
                </a:r>
                <a14:m>
                  <m:oMath xmlns:m="http://schemas.openxmlformats.org/officeDocument/2006/math">
                    <m:r>
                      <a:rPr lang="cs-CZ" sz="1200" dirty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sz="1200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200" dirty="0"/>
                  <a:t>9 m</a:t>
                </a:r>
              </a:p>
              <a:p>
                <a:r>
                  <a:rPr lang="cs-CZ" sz="1200" dirty="0"/>
                  <a:t>okamžitá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200" b="0" i="1" smtClean="0">
                        <a:latin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sz="12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2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2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200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267DF1A-97F9-C678-6351-E775A2198E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4016" y="2755698"/>
                <a:ext cx="2271541" cy="461665"/>
              </a:xfrm>
              <a:prstGeom prst="rect">
                <a:avLst/>
              </a:prstGeom>
              <a:blipFill>
                <a:blip r:embed="rId5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C59EED5A-3352-DD4F-761F-F1B02F545329}"/>
              </a:ext>
            </a:extLst>
          </p:cNvPr>
          <p:cNvCxnSpPr>
            <a:cxnSpLocks/>
            <a:stCxn id="4" idx="2"/>
          </p:cNvCxnSpPr>
          <p:nvPr/>
        </p:nvCxnSpPr>
        <p:spPr>
          <a:xfrm flipH="1">
            <a:off x="700779" y="2607696"/>
            <a:ext cx="556808" cy="14696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39434014-9248-CCE8-862E-14D19AE8028C}"/>
              </a:ext>
            </a:extLst>
          </p:cNvPr>
          <p:cNvCxnSpPr>
            <a:cxnSpLocks/>
            <a:stCxn id="5" idx="2"/>
          </p:cNvCxnSpPr>
          <p:nvPr/>
        </p:nvCxnSpPr>
        <p:spPr>
          <a:xfrm flipH="1">
            <a:off x="3495316" y="2607696"/>
            <a:ext cx="665038" cy="1445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F16D4D52-A8FC-051F-8018-D19D20BDD985}"/>
              </a:ext>
            </a:extLst>
          </p:cNvPr>
          <p:cNvCxnSpPr>
            <a:cxnSpLocks/>
            <a:stCxn id="6" idx="2"/>
          </p:cNvCxnSpPr>
          <p:nvPr/>
        </p:nvCxnSpPr>
        <p:spPr>
          <a:xfrm flipH="1">
            <a:off x="1532218" y="3226806"/>
            <a:ext cx="970621" cy="8585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DC617E61-B560-DD72-7038-C329BB6DDC29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6019787" y="3217363"/>
            <a:ext cx="892599" cy="8434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65590639-C40C-85E4-8281-DB60B7F785A7}"/>
              </a:ext>
            </a:extLst>
          </p:cNvPr>
          <p:cNvCxnSpPr>
            <a:cxnSpLocks/>
          </p:cNvCxnSpPr>
          <p:nvPr/>
        </p:nvCxnSpPr>
        <p:spPr>
          <a:xfrm>
            <a:off x="9009692" y="794087"/>
            <a:ext cx="0" cy="18784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17F08D03-CD8D-68AB-A1C3-C862E47AF161}"/>
              </a:ext>
            </a:extLst>
          </p:cNvPr>
          <p:cNvCxnSpPr>
            <a:cxnSpLocks/>
          </p:cNvCxnSpPr>
          <p:nvPr/>
        </p:nvCxnSpPr>
        <p:spPr>
          <a:xfrm flipV="1">
            <a:off x="9022534" y="2660351"/>
            <a:ext cx="14689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>
            <a:extLst>
              <a:ext uri="{FF2B5EF4-FFF2-40B4-BE49-F238E27FC236}">
                <a16:creationId xmlns:a16="http://schemas.microsoft.com/office/drawing/2014/main" id="{6317FBD4-F9B9-3720-B914-62627EF098A9}"/>
              </a:ext>
            </a:extLst>
          </p:cNvPr>
          <p:cNvCxnSpPr>
            <a:cxnSpLocks/>
          </p:cNvCxnSpPr>
          <p:nvPr/>
        </p:nvCxnSpPr>
        <p:spPr>
          <a:xfrm flipV="1">
            <a:off x="9210455" y="2492855"/>
            <a:ext cx="0" cy="1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>
            <a:extLst>
              <a:ext uri="{FF2B5EF4-FFF2-40B4-BE49-F238E27FC236}">
                <a16:creationId xmlns:a16="http://schemas.microsoft.com/office/drawing/2014/main" id="{74D4EE34-C37B-DE0D-5580-B4401266175E}"/>
              </a:ext>
            </a:extLst>
          </p:cNvPr>
          <p:cNvCxnSpPr>
            <a:cxnSpLocks/>
          </p:cNvCxnSpPr>
          <p:nvPr/>
        </p:nvCxnSpPr>
        <p:spPr>
          <a:xfrm flipV="1">
            <a:off x="9578575" y="1040351"/>
            <a:ext cx="0" cy="16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>
            <a:extLst>
              <a:ext uri="{FF2B5EF4-FFF2-40B4-BE49-F238E27FC236}">
                <a16:creationId xmlns:a16="http://schemas.microsoft.com/office/drawing/2014/main" id="{F2B6AD49-4372-494C-23AD-41290CB30BF7}"/>
              </a:ext>
            </a:extLst>
          </p:cNvPr>
          <p:cNvCxnSpPr/>
          <p:nvPr/>
        </p:nvCxnSpPr>
        <p:spPr>
          <a:xfrm>
            <a:off x="9022534" y="2490543"/>
            <a:ext cx="18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>
            <a:extLst>
              <a:ext uri="{FF2B5EF4-FFF2-40B4-BE49-F238E27FC236}">
                <a16:creationId xmlns:a16="http://schemas.microsoft.com/office/drawing/2014/main" id="{292BA208-D762-9773-88B4-E5C576B1076B}"/>
              </a:ext>
            </a:extLst>
          </p:cNvPr>
          <p:cNvCxnSpPr/>
          <p:nvPr/>
        </p:nvCxnSpPr>
        <p:spPr>
          <a:xfrm>
            <a:off x="9022533" y="1952493"/>
            <a:ext cx="36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>
            <a:extLst>
              <a:ext uri="{FF2B5EF4-FFF2-40B4-BE49-F238E27FC236}">
                <a16:creationId xmlns:a16="http://schemas.microsoft.com/office/drawing/2014/main" id="{4967546C-D2BE-2E70-6030-4C450A361D33}"/>
              </a:ext>
            </a:extLst>
          </p:cNvPr>
          <p:cNvCxnSpPr/>
          <p:nvPr/>
        </p:nvCxnSpPr>
        <p:spPr>
          <a:xfrm>
            <a:off x="9022533" y="1040351"/>
            <a:ext cx="5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>
            <a:extLst>
              <a:ext uri="{FF2B5EF4-FFF2-40B4-BE49-F238E27FC236}">
                <a16:creationId xmlns:a16="http://schemas.microsoft.com/office/drawing/2014/main" id="{2DA84605-7E86-B9F1-CF0D-9161181F525E}"/>
              </a:ext>
            </a:extLst>
          </p:cNvPr>
          <p:cNvCxnSpPr>
            <a:cxnSpLocks/>
          </p:cNvCxnSpPr>
          <p:nvPr/>
        </p:nvCxnSpPr>
        <p:spPr>
          <a:xfrm flipV="1">
            <a:off x="9022534" y="2483748"/>
            <a:ext cx="187921" cy="18874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>
            <a:extLst>
              <a:ext uri="{FF2B5EF4-FFF2-40B4-BE49-F238E27FC236}">
                <a16:creationId xmlns:a16="http://schemas.microsoft.com/office/drawing/2014/main" id="{745C4CB9-DC71-AA3C-EE7E-BA159D8043AC}"/>
              </a:ext>
            </a:extLst>
          </p:cNvPr>
          <p:cNvCxnSpPr>
            <a:cxnSpLocks/>
          </p:cNvCxnSpPr>
          <p:nvPr/>
        </p:nvCxnSpPr>
        <p:spPr>
          <a:xfrm flipV="1">
            <a:off x="9193893" y="1965675"/>
            <a:ext cx="202978" cy="53977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>
            <a:extLst>
              <a:ext uri="{FF2B5EF4-FFF2-40B4-BE49-F238E27FC236}">
                <a16:creationId xmlns:a16="http://schemas.microsoft.com/office/drawing/2014/main" id="{6E3B5201-DE6F-6511-51AE-FBE20C98C95C}"/>
              </a:ext>
            </a:extLst>
          </p:cNvPr>
          <p:cNvCxnSpPr>
            <a:cxnSpLocks/>
          </p:cNvCxnSpPr>
          <p:nvPr/>
        </p:nvCxnSpPr>
        <p:spPr>
          <a:xfrm flipV="1">
            <a:off x="9401745" y="1040351"/>
            <a:ext cx="176830" cy="92110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3964486F-E8EF-5491-7231-3236EEBA6E3D}"/>
                  </a:ext>
                </a:extLst>
              </p:cNvPr>
              <p:cNvSpPr txBox="1"/>
              <p:nvPr/>
            </p:nvSpPr>
            <p:spPr>
              <a:xfrm>
                <a:off x="8762845" y="195191"/>
                <a:ext cx="493693" cy="4073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1" name="TextovéPole 60">
                <a:extLst>
                  <a:ext uri="{FF2B5EF4-FFF2-40B4-BE49-F238E27FC236}">
                    <a16:creationId xmlns:a16="http://schemas.microsoft.com/office/drawing/2014/main" id="{3964486F-E8EF-5491-7231-3236EEBA6E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2845" y="195191"/>
                <a:ext cx="493693" cy="40735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74402486-E01E-3563-309C-8B50293C2768}"/>
                  </a:ext>
                </a:extLst>
              </p:cNvPr>
              <p:cNvSpPr txBox="1"/>
              <p:nvPr/>
            </p:nvSpPr>
            <p:spPr>
              <a:xfrm>
                <a:off x="10389359" y="2447408"/>
                <a:ext cx="533399" cy="425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62" name="TextovéPole 61">
                <a:extLst>
                  <a:ext uri="{FF2B5EF4-FFF2-40B4-BE49-F238E27FC236}">
                    <a16:creationId xmlns:a16="http://schemas.microsoft.com/office/drawing/2014/main" id="{74402486-E01E-3563-309C-8B50293C27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9359" y="2447408"/>
                <a:ext cx="533399" cy="425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ovéPole 62">
            <a:extLst>
              <a:ext uri="{FF2B5EF4-FFF2-40B4-BE49-F238E27FC236}">
                <a16:creationId xmlns:a16="http://schemas.microsoft.com/office/drawing/2014/main" id="{C7795DF2-92FA-006C-4FE3-009F368D1F00}"/>
              </a:ext>
            </a:extLst>
          </p:cNvPr>
          <p:cNvSpPr txBox="1"/>
          <p:nvPr/>
        </p:nvSpPr>
        <p:spPr>
          <a:xfrm>
            <a:off x="8881019" y="2732414"/>
            <a:ext cx="3374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0</a:t>
            </a:r>
          </a:p>
        </p:txBody>
      </p:sp>
      <p:sp>
        <p:nvSpPr>
          <p:cNvPr id="64" name="TextovéPole 63">
            <a:extLst>
              <a:ext uri="{FF2B5EF4-FFF2-40B4-BE49-F238E27FC236}">
                <a16:creationId xmlns:a16="http://schemas.microsoft.com/office/drawing/2014/main" id="{F380B5B8-F835-BDF0-7F47-A4F47AA20DF4}"/>
              </a:ext>
            </a:extLst>
          </p:cNvPr>
          <p:cNvSpPr txBox="1"/>
          <p:nvPr/>
        </p:nvSpPr>
        <p:spPr>
          <a:xfrm>
            <a:off x="9076065" y="2719336"/>
            <a:ext cx="284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1</a:t>
            </a:r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608699BF-C566-5EA5-46A6-B212279A8809}"/>
              </a:ext>
            </a:extLst>
          </p:cNvPr>
          <p:cNvSpPr txBox="1"/>
          <p:nvPr/>
        </p:nvSpPr>
        <p:spPr>
          <a:xfrm>
            <a:off x="9269070" y="2718975"/>
            <a:ext cx="284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2</a:t>
            </a:r>
          </a:p>
        </p:txBody>
      </p:sp>
      <p:sp>
        <p:nvSpPr>
          <p:cNvPr id="66" name="TextovéPole 65">
            <a:extLst>
              <a:ext uri="{FF2B5EF4-FFF2-40B4-BE49-F238E27FC236}">
                <a16:creationId xmlns:a16="http://schemas.microsoft.com/office/drawing/2014/main" id="{A2CF14D3-9B9F-9BCF-FFA5-2ED4ACE1F737}"/>
              </a:ext>
            </a:extLst>
          </p:cNvPr>
          <p:cNvSpPr txBox="1"/>
          <p:nvPr/>
        </p:nvSpPr>
        <p:spPr>
          <a:xfrm>
            <a:off x="9457806" y="2732414"/>
            <a:ext cx="231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3</a:t>
            </a:r>
          </a:p>
        </p:txBody>
      </p:sp>
      <p:sp>
        <p:nvSpPr>
          <p:cNvPr id="67" name="TextovéPole 66">
            <a:extLst>
              <a:ext uri="{FF2B5EF4-FFF2-40B4-BE49-F238E27FC236}">
                <a16:creationId xmlns:a16="http://schemas.microsoft.com/office/drawing/2014/main" id="{DE3748A2-C109-B3FB-F893-B038F36DC75A}"/>
              </a:ext>
            </a:extLst>
          </p:cNvPr>
          <p:cNvSpPr txBox="1"/>
          <p:nvPr/>
        </p:nvSpPr>
        <p:spPr>
          <a:xfrm>
            <a:off x="8607785" y="2299082"/>
            <a:ext cx="2667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1</a:t>
            </a:r>
          </a:p>
        </p:txBody>
      </p:sp>
      <p:sp>
        <p:nvSpPr>
          <p:cNvPr id="68" name="TextovéPole 67">
            <a:extLst>
              <a:ext uri="{FF2B5EF4-FFF2-40B4-BE49-F238E27FC236}">
                <a16:creationId xmlns:a16="http://schemas.microsoft.com/office/drawing/2014/main" id="{4F517F57-5DCE-7F94-87C2-FCF1D25F8586}"/>
              </a:ext>
            </a:extLst>
          </p:cNvPr>
          <p:cNvSpPr txBox="1"/>
          <p:nvPr/>
        </p:nvSpPr>
        <p:spPr>
          <a:xfrm>
            <a:off x="8614319" y="1767827"/>
            <a:ext cx="2667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4</a:t>
            </a:r>
          </a:p>
        </p:txBody>
      </p:sp>
      <p:sp>
        <p:nvSpPr>
          <p:cNvPr id="69" name="TextovéPole 68">
            <a:extLst>
              <a:ext uri="{FF2B5EF4-FFF2-40B4-BE49-F238E27FC236}">
                <a16:creationId xmlns:a16="http://schemas.microsoft.com/office/drawing/2014/main" id="{7EC6C0B9-713F-C025-63A7-89A4D471D09F}"/>
              </a:ext>
            </a:extLst>
          </p:cNvPr>
          <p:cNvSpPr txBox="1"/>
          <p:nvPr/>
        </p:nvSpPr>
        <p:spPr>
          <a:xfrm>
            <a:off x="8614318" y="863017"/>
            <a:ext cx="266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>
                <a:extLst>
                  <a:ext uri="{FF2B5EF4-FFF2-40B4-BE49-F238E27FC236}">
                    <a16:creationId xmlns:a16="http://schemas.microsoft.com/office/drawing/2014/main" id="{4E212999-0895-DCE1-E650-4BBA28A56EFB}"/>
                  </a:ext>
                </a:extLst>
              </p:cNvPr>
              <p:cNvSpPr txBox="1"/>
              <p:nvPr/>
            </p:nvSpPr>
            <p:spPr>
              <a:xfrm>
                <a:off x="8477236" y="2953918"/>
                <a:ext cx="3320074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Grafem závislosti dráhy </a:t>
                </a:r>
                <a14:m>
                  <m:oMath xmlns:m="http://schemas.openxmlformats.org/officeDocument/2006/math">
                    <m:r>
                      <a:rPr lang="cs-CZ" sz="1200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sz="1200" dirty="0"/>
                  <a:t> na čase </a:t>
                </a:r>
                <a14:m>
                  <m:oMath xmlns:m="http://schemas.openxmlformats.org/officeDocument/2006/math">
                    <m:r>
                      <a:rPr lang="cs-CZ" sz="12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200" dirty="0"/>
                  <a:t>  rovnoměrně zrychleného pohybu je křivka, která se nazývá parabola. </a:t>
                </a:r>
              </a:p>
              <a:p>
                <a:r>
                  <a:rPr lang="cs-CZ" sz="1200" dirty="0"/>
                  <a:t>Na obrázku je parabola nahrazena lomenou čarou s body (1, 1), (2, 4) a (3, 9)</a:t>
                </a:r>
              </a:p>
            </p:txBody>
          </p:sp>
        </mc:Choice>
        <mc:Fallback xmlns="">
          <p:sp>
            <p:nvSpPr>
              <p:cNvPr id="78" name="TextovéPole 77">
                <a:extLst>
                  <a:ext uri="{FF2B5EF4-FFF2-40B4-BE49-F238E27FC236}">
                    <a16:creationId xmlns:a16="http://schemas.microsoft.com/office/drawing/2014/main" id="{4E212999-0895-DCE1-E650-4BBA28A56E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7236" y="2953918"/>
                <a:ext cx="3320074" cy="1015663"/>
              </a:xfrm>
              <a:prstGeom prst="rect">
                <a:avLst/>
              </a:prstGeom>
              <a:blipFill>
                <a:blip r:embed="rId8"/>
                <a:stretch>
                  <a:fillRect l="-184" t="-602" b="-42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106495EF-A367-42CA-2EEE-420BB4A70B73}"/>
              </a:ext>
            </a:extLst>
          </p:cNvPr>
          <p:cNvCxnSpPr/>
          <p:nvPr/>
        </p:nvCxnSpPr>
        <p:spPr>
          <a:xfrm flipV="1">
            <a:off x="246614" y="4604084"/>
            <a:ext cx="71167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Omalovánka, obrázek Osobní auto - Auta - k vytisknutí, pro děti k vybarvení zdarma, online ke stažení a vytištění">
            <a:extLst>
              <a:ext uri="{FF2B5EF4-FFF2-40B4-BE49-F238E27FC236}">
                <a16:creationId xmlns:a16="http://schemas.microsoft.com/office/drawing/2014/main" id="{60E46102-1516-7EEE-7B32-242F9D9CD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6032" y="4292004"/>
            <a:ext cx="495884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C492C870-4DBB-5C4F-E907-D29BD9823B4B}"/>
              </a:ext>
            </a:extLst>
          </p:cNvPr>
          <p:cNvCxnSpPr/>
          <p:nvPr/>
        </p:nvCxnSpPr>
        <p:spPr>
          <a:xfrm>
            <a:off x="842221" y="4451684"/>
            <a:ext cx="0" cy="312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D9221BE-EB4B-CD21-8232-C5037B8DBCD4}"/>
              </a:ext>
            </a:extLst>
          </p:cNvPr>
          <p:cNvSpPr txBox="1"/>
          <p:nvPr/>
        </p:nvSpPr>
        <p:spPr>
          <a:xfrm>
            <a:off x="298073" y="4748463"/>
            <a:ext cx="534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0 m</a:t>
            </a:r>
          </a:p>
        </p:txBody>
      </p: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3E19A99A-C906-47A6-366C-63276D74F049}"/>
              </a:ext>
            </a:extLst>
          </p:cNvPr>
          <p:cNvCxnSpPr/>
          <p:nvPr/>
        </p:nvCxnSpPr>
        <p:spPr>
          <a:xfrm>
            <a:off x="1596201" y="4452046"/>
            <a:ext cx="0" cy="312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CF392973-04C8-6846-D2C9-B50DE2CE372F}"/>
              </a:ext>
            </a:extLst>
          </p:cNvPr>
          <p:cNvSpPr txBox="1"/>
          <p:nvPr/>
        </p:nvSpPr>
        <p:spPr>
          <a:xfrm>
            <a:off x="1060272" y="4756484"/>
            <a:ext cx="537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 m</a:t>
            </a:r>
          </a:p>
        </p:txBody>
      </p:sp>
      <p:pic>
        <p:nvPicPr>
          <p:cNvPr id="19" name="Picture 2" descr="Omalovánka, obrázek Osobní auto - Auta - k vytisknutí, pro děti k vybarvení zdarma, online ke stažení a vytištění">
            <a:extLst>
              <a:ext uri="{FF2B5EF4-FFF2-40B4-BE49-F238E27FC236}">
                <a16:creationId xmlns:a16="http://schemas.microsoft.com/office/drawing/2014/main" id="{212163F5-3CC7-FE69-DC23-3BD6F7006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04199" y="4292366"/>
            <a:ext cx="495884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5300F4E3-37A9-CCBB-01C3-E97E5F8736FD}"/>
              </a:ext>
            </a:extLst>
          </p:cNvPr>
          <p:cNvCxnSpPr/>
          <p:nvPr/>
        </p:nvCxnSpPr>
        <p:spPr>
          <a:xfrm>
            <a:off x="3713843" y="4452046"/>
            <a:ext cx="0" cy="312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B24EFA36-6CDD-AA89-B902-93F391D6A2EE}"/>
              </a:ext>
            </a:extLst>
          </p:cNvPr>
          <p:cNvSpPr txBox="1"/>
          <p:nvPr/>
        </p:nvSpPr>
        <p:spPr>
          <a:xfrm>
            <a:off x="3179506" y="4756484"/>
            <a:ext cx="537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 m</a:t>
            </a:r>
          </a:p>
        </p:txBody>
      </p:sp>
      <p:pic>
        <p:nvPicPr>
          <p:cNvPr id="33" name="Picture 2" descr="Omalovánka, obrázek Osobní auto - Auta - k vytisknutí, pro děti k vybarvení zdarma, online ke stažení a vytištění">
            <a:extLst>
              <a:ext uri="{FF2B5EF4-FFF2-40B4-BE49-F238E27FC236}">
                <a16:creationId xmlns:a16="http://schemas.microsoft.com/office/drawing/2014/main" id="{1B9F33E9-59BA-3A09-5F6F-1B16AF7D4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14800" y="4304044"/>
            <a:ext cx="495884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" name="Přímá spojnice 40">
            <a:extLst>
              <a:ext uri="{FF2B5EF4-FFF2-40B4-BE49-F238E27FC236}">
                <a16:creationId xmlns:a16="http://schemas.microsoft.com/office/drawing/2014/main" id="{4FC02831-F574-4152-76A1-8C5710ED01E8}"/>
              </a:ext>
            </a:extLst>
          </p:cNvPr>
          <p:cNvCxnSpPr>
            <a:cxnSpLocks/>
          </p:cNvCxnSpPr>
          <p:nvPr/>
        </p:nvCxnSpPr>
        <p:spPr>
          <a:xfrm>
            <a:off x="646453" y="4077703"/>
            <a:ext cx="648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>
            <a:extLst>
              <a:ext uri="{FF2B5EF4-FFF2-40B4-BE49-F238E27FC236}">
                <a16:creationId xmlns:a16="http://schemas.microsoft.com/office/drawing/2014/main" id="{A2C75547-9943-84B1-A45F-4B2D771E2C1B}"/>
              </a:ext>
            </a:extLst>
          </p:cNvPr>
          <p:cNvCxnSpPr/>
          <p:nvPr/>
        </p:nvCxnSpPr>
        <p:spPr>
          <a:xfrm>
            <a:off x="7313991" y="4436004"/>
            <a:ext cx="0" cy="312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2" descr="Omalovánka, obrázek Osobní auto - Auta - k vytisknutí, pro děti k vybarvení zdarma, online ke stažení a vytištění">
            <a:extLst>
              <a:ext uri="{FF2B5EF4-FFF2-40B4-BE49-F238E27FC236}">
                <a16:creationId xmlns:a16="http://schemas.microsoft.com/office/drawing/2014/main" id="{1EB17CC5-A7BD-733A-2754-F6465E2CD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10183" y="4292004"/>
            <a:ext cx="495884" cy="2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ovéPole 44">
            <a:extLst>
              <a:ext uri="{FF2B5EF4-FFF2-40B4-BE49-F238E27FC236}">
                <a16:creationId xmlns:a16="http://schemas.microsoft.com/office/drawing/2014/main" id="{5D61C52F-3E68-91AB-7C2D-A2F48D058C9E}"/>
              </a:ext>
            </a:extLst>
          </p:cNvPr>
          <p:cNvSpPr txBox="1"/>
          <p:nvPr/>
        </p:nvSpPr>
        <p:spPr>
          <a:xfrm>
            <a:off x="6733101" y="4764505"/>
            <a:ext cx="58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9 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EEEDB3B2-C34E-8FB5-2738-6F93F1318944}"/>
                  </a:ext>
                </a:extLst>
              </p:cNvPr>
              <p:cNvSpPr txBox="1"/>
              <p:nvPr/>
            </p:nvSpPr>
            <p:spPr>
              <a:xfrm>
                <a:off x="346032" y="366170"/>
                <a:ext cx="7017294" cy="946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Automobil rozjíždějící se se zrychlením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 urazí ve stejných časových intervalech různě dlouhou dráhu a jeho okamžitá rychlost roste přímo úměrně s časem. </a:t>
                </a:r>
              </a:p>
            </p:txBody>
          </p:sp>
        </mc:Choice>
        <mc:Fallback xmlns="">
          <p:sp>
            <p:nvSpPr>
              <p:cNvPr id="50" name="TextovéPole 49">
                <a:extLst>
                  <a:ext uri="{FF2B5EF4-FFF2-40B4-BE49-F238E27FC236}">
                    <a16:creationId xmlns:a16="http://schemas.microsoft.com/office/drawing/2014/main" id="{EEEDB3B2-C34E-8FB5-2738-6F93F13189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032" y="366170"/>
                <a:ext cx="7017294" cy="946991"/>
              </a:xfrm>
              <a:prstGeom prst="rect">
                <a:avLst/>
              </a:prstGeom>
              <a:blipFill>
                <a:blip r:embed="rId10"/>
                <a:stretch>
                  <a:fillRect l="-782" t="-3226" r="-261" b="-70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1" name="Přímá spojnice 80">
            <a:extLst>
              <a:ext uri="{FF2B5EF4-FFF2-40B4-BE49-F238E27FC236}">
                <a16:creationId xmlns:a16="http://schemas.microsoft.com/office/drawing/2014/main" id="{D396904D-13A0-172E-E58D-FE9F40360149}"/>
              </a:ext>
            </a:extLst>
          </p:cNvPr>
          <p:cNvCxnSpPr/>
          <p:nvPr/>
        </p:nvCxnSpPr>
        <p:spPr>
          <a:xfrm>
            <a:off x="9396871" y="1940351"/>
            <a:ext cx="0" cy="7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>
            <a:extLst>
              <a:ext uri="{FF2B5EF4-FFF2-40B4-BE49-F238E27FC236}">
                <a16:creationId xmlns:a16="http://schemas.microsoft.com/office/drawing/2014/main" id="{DAD08529-08E7-8E6D-6BE3-28A7C167C4AB}"/>
              </a:ext>
            </a:extLst>
          </p:cNvPr>
          <p:cNvCxnSpPr/>
          <p:nvPr/>
        </p:nvCxnSpPr>
        <p:spPr>
          <a:xfrm>
            <a:off x="9009691" y="4483767"/>
            <a:ext cx="0" cy="1371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>
            <a:extLst>
              <a:ext uri="{FF2B5EF4-FFF2-40B4-BE49-F238E27FC236}">
                <a16:creationId xmlns:a16="http://schemas.microsoft.com/office/drawing/2014/main" id="{7E4B50F0-915F-5D03-BA53-502883C9C484}"/>
              </a:ext>
            </a:extLst>
          </p:cNvPr>
          <p:cNvCxnSpPr/>
          <p:nvPr/>
        </p:nvCxnSpPr>
        <p:spPr>
          <a:xfrm>
            <a:off x="9009691" y="5855367"/>
            <a:ext cx="21395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ovéPole 98">
                <a:extLst>
                  <a:ext uri="{FF2B5EF4-FFF2-40B4-BE49-F238E27FC236}">
                    <a16:creationId xmlns:a16="http://schemas.microsoft.com/office/drawing/2014/main" id="{707C3ACE-0F53-85BC-8E0C-E049D9751065}"/>
                  </a:ext>
                </a:extLst>
              </p:cNvPr>
              <p:cNvSpPr txBox="1"/>
              <p:nvPr/>
            </p:nvSpPr>
            <p:spPr>
              <a:xfrm>
                <a:off x="8622243" y="4009631"/>
                <a:ext cx="782553" cy="4088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12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num>
                        <m:den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sz="1200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sz="1200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99" name="TextovéPole 98">
                <a:extLst>
                  <a:ext uri="{FF2B5EF4-FFF2-40B4-BE49-F238E27FC236}">
                    <a16:creationId xmlns:a16="http://schemas.microsoft.com/office/drawing/2014/main" id="{707C3ACE-0F53-85BC-8E0C-E049D97510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2243" y="4009631"/>
                <a:ext cx="782553" cy="40889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ovéPole 99">
                <a:extLst>
                  <a:ext uri="{FF2B5EF4-FFF2-40B4-BE49-F238E27FC236}">
                    <a16:creationId xmlns:a16="http://schemas.microsoft.com/office/drawing/2014/main" id="{4303B33D-7266-FFA3-CE1E-6E6EEF864638}"/>
                  </a:ext>
                </a:extLst>
              </p:cNvPr>
              <p:cNvSpPr txBox="1"/>
              <p:nvPr/>
            </p:nvSpPr>
            <p:spPr>
              <a:xfrm>
                <a:off x="11149263" y="5642424"/>
                <a:ext cx="232610" cy="425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12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00" name="TextovéPole 99">
                <a:extLst>
                  <a:ext uri="{FF2B5EF4-FFF2-40B4-BE49-F238E27FC236}">
                    <a16:creationId xmlns:a16="http://schemas.microsoft.com/office/drawing/2014/main" id="{4303B33D-7266-FFA3-CE1E-6E6EEF8646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49263" y="5642424"/>
                <a:ext cx="232610" cy="425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2" name="Přímá spojnice 101">
            <a:extLst>
              <a:ext uri="{FF2B5EF4-FFF2-40B4-BE49-F238E27FC236}">
                <a16:creationId xmlns:a16="http://schemas.microsoft.com/office/drawing/2014/main" id="{4A1C9CDB-AB12-0183-441F-95DBF61B5DA3}"/>
              </a:ext>
            </a:extLst>
          </p:cNvPr>
          <p:cNvCxnSpPr/>
          <p:nvPr/>
        </p:nvCxnSpPr>
        <p:spPr>
          <a:xfrm>
            <a:off x="8992449" y="5498991"/>
            <a:ext cx="18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>
            <a:extLst>
              <a:ext uri="{FF2B5EF4-FFF2-40B4-BE49-F238E27FC236}">
                <a16:creationId xmlns:a16="http://schemas.microsoft.com/office/drawing/2014/main" id="{385BDE27-239C-6E31-C75B-08BCD45C4CC1}"/>
              </a:ext>
            </a:extLst>
          </p:cNvPr>
          <p:cNvCxnSpPr/>
          <p:nvPr/>
        </p:nvCxnSpPr>
        <p:spPr>
          <a:xfrm>
            <a:off x="9185872" y="5495367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Přímá spojnice 105">
            <a:extLst>
              <a:ext uri="{FF2B5EF4-FFF2-40B4-BE49-F238E27FC236}">
                <a16:creationId xmlns:a16="http://schemas.microsoft.com/office/drawing/2014/main" id="{3E7B7FA5-D2B3-8063-A868-37FBD65E8E6B}"/>
              </a:ext>
            </a:extLst>
          </p:cNvPr>
          <p:cNvCxnSpPr/>
          <p:nvPr/>
        </p:nvCxnSpPr>
        <p:spPr>
          <a:xfrm>
            <a:off x="9005872" y="5153525"/>
            <a:ext cx="36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Přímá spojnice 107">
            <a:extLst>
              <a:ext uri="{FF2B5EF4-FFF2-40B4-BE49-F238E27FC236}">
                <a16:creationId xmlns:a16="http://schemas.microsoft.com/office/drawing/2014/main" id="{F3D4DDEA-99AC-786C-7623-5DF70ABB2E04}"/>
              </a:ext>
            </a:extLst>
          </p:cNvPr>
          <p:cNvCxnSpPr/>
          <p:nvPr/>
        </p:nvCxnSpPr>
        <p:spPr>
          <a:xfrm>
            <a:off x="9360886" y="5135367"/>
            <a:ext cx="0" cy="7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Přímá spojnice 109">
            <a:extLst>
              <a:ext uri="{FF2B5EF4-FFF2-40B4-BE49-F238E27FC236}">
                <a16:creationId xmlns:a16="http://schemas.microsoft.com/office/drawing/2014/main" id="{2B96C4C1-5B79-4C41-FCB7-1BAA13514825}"/>
              </a:ext>
            </a:extLst>
          </p:cNvPr>
          <p:cNvCxnSpPr>
            <a:cxnSpLocks/>
          </p:cNvCxnSpPr>
          <p:nvPr/>
        </p:nvCxnSpPr>
        <p:spPr>
          <a:xfrm flipV="1">
            <a:off x="9005872" y="4379857"/>
            <a:ext cx="751161" cy="1475510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3" name="Přímá spojnice 112">
            <a:extLst>
              <a:ext uri="{FF2B5EF4-FFF2-40B4-BE49-F238E27FC236}">
                <a16:creationId xmlns:a16="http://schemas.microsoft.com/office/drawing/2014/main" id="{9A46FA64-B1A4-F5AF-D592-8C41B83E83BB}"/>
              </a:ext>
            </a:extLst>
          </p:cNvPr>
          <p:cNvCxnSpPr/>
          <p:nvPr/>
        </p:nvCxnSpPr>
        <p:spPr>
          <a:xfrm>
            <a:off x="9013519" y="4755786"/>
            <a:ext cx="5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114">
            <a:extLst>
              <a:ext uri="{FF2B5EF4-FFF2-40B4-BE49-F238E27FC236}">
                <a16:creationId xmlns:a16="http://schemas.microsoft.com/office/drawing/2014/main" id="{4D0483B8-7DE9-96E3-A19D-0B5E1E4B40A6}"/>
              </a:ext>
            </a:extLst>
          </p:cNvPr>
          <p:cNvCxnSpPr/>
          <p:nvPr/>
        </p:nvCxnSpPr>
        <p:spPr>
          <a:xfrm>
            <a:off x="9562533" y="4775367"/>
            <a:ext cx="0" cy="10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ovéPole 115">
            <a:extLst>
              <a:ext uri="{FF2B5EF4-FFF2-40B4-BE49-F238E27FC236}">
                <a16:creationId xmlns:a16="http://schemas.microsoft.com/office/drawing/2014/main" id="{C17BB9A1-5E65-277E-6C78-6916D1E83941}"/>
              </a:ext>
            </a:extLst>
          </p:cNvPr>
          <p:cNvSpPr txBox="1"/>
          <p:nvPr/>
        </p:nvSpPr>
        <p:spPr>
          <a:xfrm>
            <a:off x="8919081" y="5941993"/>
            <a:ext cx="3374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0</a:t>
            </a:r>
          </a:p>
        </p:txBody>
      </p:sp>
      <p:sp>
        <p:nvSpPr>
          <p:cNvPr id="117" name="TextovéPole 116">
            <a:extLst>
              <a:ext uri="{FF2B5EF4-FFF2-40B4-BE49-F238E27FC236}">
                <a16:creationId xmlns:a16="http://schemas.microsoft.com/office/drawing/2014/main" id="{2E59D57A-B054-173E-38AB-F3571F7B4775}"/>
              </a:ext>
            </a:extLst>
          </p:cNvPr>
          <p:cNvSpPr txBox="1"/>
          <p:nvPr/>
        </p:nvSpPr>
        <p:spPr>
          <a:xfrm>
            <a:off x="9307132" y="5928554"/>
            <a:ext cx="284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2</a:t>
            </a:r>
          </a:p>
        </p:txBody>
      </p:sp>
      <p:sp>
        <p:nvSpPr>
          <p:cNvPr id="118" name="TextovéPole 117">
            <a:extLst>
              <a:ext uri="{FF2B5EF4-FFF2-40B4-BE49-F238E27FC236}">
                <a16:creationId xmlns:a16="http://schemas.microsoft.com/office/drawing/2014/main" id="{93EB1598-2C05-8960-808E-A3016EDF6FA5}"/>
              </a:ext>
            </a:extLst>
          </p:cNvPr>
          <p:cNvSpPr txBox="1"/>
          <p:nvPr/>
        </p:nvSpPr>
        <p:spPr>
          <a:xfrm>
            <a:off x="9495868" y="5941993"/>
            <a:ext cx="231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3</a:t>
            </a:r>
          </a:p>
        </p:txBody>
      </p:sp>
      <p:sp>
        <p:nvSpPr>
          <p:cNvPr id="119" name="TextovéPole 118">
            <a:extLst>
              <a:ext uri="{FF2B5EF4-FFF2-40B4-BE49-F238E27FC236}">
                <a16:creationId xmlns:a16="http://schemas.microsoft.com/office/drawing/2014/main" id="{4B549016-9BB1-2A3F-3C16-018AA4DB3C36}"/>
              </a:ext>
            </a:extLst>
          </p:cNvPr>
          <p:cNvSpPr txBox="1"/>
          <p:nvPr/>
        </p:nvSpPr>
        <p:spPr>
          <a:xfrm>
            <a:off x="9068044" y="5928553"/>
            <a:ext cx="284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1</a:t>
            </a:r>
          </a:p>
        </p:txBody>
      </p:sp>
      <p:sp>
        <p:nvSpPr>
          <p:cNvPr id="120" name="TextovéPole 119">
            <a:extLst>
              <a:ext uri="{FF2B5EF4-FFF2-40B4-BE49-F238E27FC236}">
                <a16:creationId xmlns:a16="http://schemas.microsoft.com/office/drawing/2014/main" id="{25E4C008-94FF-141D-A19E-57E45D53904F}"/>
              </a:ext>
            </a:extLst>
          </p:cNvPr>
          <p:cNvSpPr txBox="1"/>
          <p:nvPr/>
        </p:nvSpPr>
        <p:spPr>
          <a:xfrm>
            <a:off x="8632961" y="5365425"/>
            <a:ext cx="284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2</a:t>
            </a:r>
          </a:p>
        </p:txBody>
      </p:sp>
      <p:sp>
        <p:nvSpPr>
          <p:cNvPr id="121" name="TextovéPole 120">
            <a:extLst>
              <a:ext uri="{FF2B5EF4-FFF2-40B4-BE49-F238E27FC236}">
                <a16:creationId xmlns:a16="http://schemas.microsoft.com/office/drawing/2014/main" id="{F0783B77-7D06-E118-EE4C-5450232A4A06}"/>
              </a:ext>
            </a:extLst>
          </p:cNvPr>
          <p:cNvSpPr txBox="1"/>
          <p:nvPr/>
        </p:nvSpPr>
        <p:spPr>
          <a:xfrm>
            <a:off x="8633544" y="5015025"/>
            <a:ext cx="284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4</a:t>
            </a:r>
          </a:p>
        </p:txBody>
      </p:sp>
      <p:sp>
        <p:nvSpPr>
          <p:cNvPr id="122" name="TextovéPole 121">
            <a:extLst>
              <a:ext uri="{FF2B5EF4-FFF2-40B4-BE49-F238E27FC236}">
                <a16:creationId xmlns:a16="http://schemas.microsoft.com/office/drawing/2014/main" id="{26259351-E08A-0750-944E-1BB047012652}"/>
              </a:ext>
            </a:extLst>
          </p:cNvPr>
          <p:cNvSpPr txBox="1"/>
          <p:nvPr/>
        </p:nvSpPr>
        <p:spPr>
          <a:xfrm>
            <a:off x="8646113" y="4636867"/>
            <a:ext cx="2848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TextovéPole 123">
                <a:extLst>
                  <a:ext uri="{FF2B5EF4-FFF2-40B4-BE49-F238E27FC236}">
                    <a16:creationId xmlns:a16="http://schemas.microsoft.com/office/drawing/2014/main" id="{7861E604-DC6A-14F6-2532-19C2BEBF0F76}"/>
                  </a:ext>
                </a:extLst>
              </p:cNvPr>
              <p:cNvSpPr txBox="1"/>
              <p:nvPr/>
            </p:nvSpPr>
            <p:spPr>
              <a:xfrm>
                <a:off x="8614318" y="6155522"/>
                <a:ext cx="2839453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sz="1200" dirty="0"/>
                  <a:t>Grafem závislosti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2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200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200" b="0" i="1" dirty="0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sz="1200" dirty="0"/>
                  <a:t> na čase </a:t>
                </a:r>
                <a14:m>
                  <m:oMath xmlns:m="http://schemas.openxmlformats.org/officeDocument/2006/math">
                    <m:r>
                      <a:rPr lang="cs-CZ" sz="12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200" dirty="0"/>
                  <a:t>  rovnoměrně zrychleného pohybu je přímka. </a:t>
                </a:r>
              </a:p>
            </p:txBody>
          </p:sp>
        </mc:Choice>
        <mc:Fallback xmlns="">
          <p:sp>
            <p:nvSpPr>
              <p:cNvPr id="124" name="TextovéPole 123">
                <a:extLst>
                  <a:ext uri="{FF2B5EF4-FFF2-40B4-BE49-F238E27FC236}">
                    <a16:creationId xmlns:a16="http://schemas.microsoft.com/office/drawing/2014/main" id="{7861E604-DC6A-14F6-2532-19C2BEBF0F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14318" y="6155522"/>
                <a:ext cx="2839453" cy="646331"/>
              </a:xfrm>
              <a:prstGeom prst="rect">
                <a:avLst/>
              </a:prstGeom>
              <a:blipFill>
                <a:blip r:embed="rId13"/>
                <a:stretch>
                  <a:fillRect t="-943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3401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ABB1430-5A73-4BA6-92A5-2B43245E77D1}"/>
                  </a:ext>
                </a:extLst>
              </p:cNvPr>
              <p:cNvSpPr txBox="1"/>
              <p:nvPr/>
            </p:nvSpPr>
            <p:spPr>
              <a:xfrm>
                <a:off x="657725" y="311410"/>
                <a:ext cx="70089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Odvození vztahu pro výpočet dráhy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𝒔</m:t>
                    </m:r>
                  </m:oMath>
                </a14:m>
                <a:r>
                  <a:rPr lang="cs-CZ" b="1" dirty="0"/>
                  <a:t> rovnoměrně zrychleného pohybu I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2ABB1430-5A73-4BA6-92A5-2B43245E77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725" y="311410"/>
                <a:ext cx="7008919" cy="369332"/>
              </a:xfrm>
              <a:prstGeom prst="rect">
                <a:avLst/>
              </a:prstGeom>
              <a:blipFill>
                <a:blip r:embed="rId2"/>
                <a:stretch>
                  <a:fillRect l="-783" t="-8197" r="-261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26F0C665-E21B-9EF9-573A-ECCFFD889E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215"/>
          <a:stretch/>
        </p:blipFill>
        <p:spPr>
          <a:xfrm>
            <a:off x="441798" y="709305"/>
            <a:ext cx="2862875" cy="271969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6892AB8-A7D0-7F4C-D637-9DEBA249D0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215"/>
          <a:stretch/>
        </p:blipFill>
        <p:spPr>
          <a:xfrm>
            <a:off x="441798" y="4027421"/>
            <a:ext cx="2862875" cy="27196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8C3D145-C18C-9747-F398-5963405C37BA}"/>
                  </a:ext>
                </a:extLst>
              </p:cNvPr>
              <p:cNvSpPr txBox="1"/>
              <p:nvPr/>
            </p:nvSpPr>
            <p:spPr>
              <a:xfrm>
                <a:off x="3479655" y="745958"/>
                <a:ext cx="8373978" cy="38164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obrázku a) je nakreslen graf závislosti velikosti okamžité rychlosti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na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pro nulovou počáteční rychlost a při daném zrychlení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Předpokládejme, že se čas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postupně zvětšuje z počáteční hodnoty 0 vždy o velmi malé přírůstky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tak, že velikost okamžité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 …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v každém intervalu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lze považovat za konstantní.</a:t>
                </a:r>
              </a:p>
              <a:p>
                <a:r>
                  <a:rPr lang="cs-CZ" dirty="0"/>
                  <a:t>Potom délky dráhy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 …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odpovídající jednotlivým intervalům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můžeme vyjádřit vztahy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…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a součet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 …+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udává celkovou dráhu, kterou hmotný bod ujel za celkový čas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Přesnost výpočtu můžeme zvýšit volbou kratšího intervalu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(tj. časový interval rozdělíme na větší počet intervalů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ideálně pro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8C3D145-C18C-9747-F398-5963405C37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9655" y="745958"/>
                <a:ext cx="8373978" cy="3816429"/>
              </a:xfrm>
              <a:prstGeom prst="rect">
                <a:avLst/>
              </a:prstGeom>
              <a:blipFill>
                <a:blip r:embed="rId5"/>
                <a:stretch>
                  <a:fillRect l="-655" t="-799" r="-437" b="-159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8E97235-A4D2-58C3-2020-F93FA3C0ECA6}"/>
                  </a:ext>
                </a:extLst>
              </p:cNvPr>
              <p:cNvSpPr txBox="1"/>
              <p:nvPr/>
            </p:nvSpPr>
            <p:spPr>
              <a:xfrm>
                <a:off x="593558" y="3489158"/>
                <a:ext cx="2582779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Dráhu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cs-CZ" sz="10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0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cs-CZ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∙∆</m:t>
                    </m:r>
                    <m:r>
                      <a:rPr lang="cs-CZ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000" dirty="0"/>
                  <a:t>, kterou hmotný bod urazí za čas </a:t>
                </a:r>
                <a14:m>
                  <m:oMath xmlns:m="http://schemas.openxmlformats.org/officeDocument/2006/math">
                    <m:r>
                      <a:rPr lang="cs-CZ" sz="1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000" dirty="0"/>
                  <a:t> znázorňuje obsah barevného obdélníku.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8E97235-A4D2-58C3-2020-F93FA3C0EC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558" y="3489158"/>
                <a:ext cx="2582779" cy="553998"/>
              </a:xfrm>
              <a:prstGeom prst="rect">
                <a:avLst/>
              </a:prstGeom>
              <a:blipFill>
                <a:blip r:embed="rId6"/>
                <a:stretch>
                  <a:fillRect b="-6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9922F76-A41F-6FB3-F137-46DF42628549}"/>
                  </a:ext>
                </a:extLst>
              </p:cNvPr>
              <p:cNvSpPr txBox="1"/>
              <p:nvPr/>
            </p:nvSpPr>
            <p:spPr>
              <a:xfrm>
                <a:off x="3561347" y="4716379"/>
                <a:ext cx="8188855" cy="18420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Celková dráha je dána součtem obsahů všech obdélníků, tedy obsahem plochy pod „zubatou křivkou“. Rozdělíme-li celkový čas na větší a větší počet kratších intervalů, splyne „zubatá křivka“ s přímkou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a celkový obsah plochy pod touto přímkou se číselně rovná ujeté dráze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. Obsah trojúhelníku OAB (viz obrázek b) je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9922F76-A41F-6FB3-F137-46DF426285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1347" y="4716379"/>
                <a:ext cx="8188855" cy="1842043"/>
              </a:xfrm>
              <a:prstGeom prst="rect">
                <a:avLst/>
              </a:prstGeom>
              <a:blipFill>
                <a:blip r:embed="rId7"/>
                <a:stretch>
                  <a:fillRect l="-595" t="-19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7117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AA04C655-F8CA-CAC8-A485-21FE7426138B}"/>
              </a:ext>
            </a:extLst>
          </p:cNvPr>
          <p:cNvSpPr txBox="1"/>
          <p:nvPr/>
        </p:nvSpPr>
        <p:spPr>
          <a:xfrm>
            <a:off x="1784684" y="777330"/>
            <a:ext cx="2013284" cy="368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Pohyb rovnoměrný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B70AAA5-C8D3-DAA7-9CAC-15069CFE5D8E}"/>
              </a:ext>
            </a:extLst>
          </p:cNvPr>
          <p:cNvSpPr txBox="1"/>
          <p:nvPr/>
        </p:nvSpPr>
        <p:spPr>
          <a:xfrm>
            <a:off x="7788435" y="778665"/>
            <a:ext cx="2955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Pohyb rovnoměrně zrychlený</a:t>
            </a:r>
          </a:p>
        </p:txBody>
      </p:sp>
      <p:sp>
        <p:nvSpPr>
          <p:cNvPr id="8" name="Sedmiúhelník 7">
            <a:extLst>
              <a:ext uri="{FF2B5EF4-FFF2-40B4-BE49-F238E27FC236}">
                <a16:creationId xmlns:a16="http://schemas.microsoft.com/office/drawing/2014/main" id="{6F1F749C-7E22-E588-1533-760581532452}"/>
              </a:ext>
            </a:extLst>
          </p:cNvPr>
          <p:cNvSpPr/>
          <p:nvPr/>
        </p:nvSpPr>
        <p:spPr>
          <a:xfrm>
            <a:off x="2578768" y="1171243"/>
            <a:ext cx="425116" cy="425116"/>
          </a:xfrm>
          <a:prstGeom prst="hep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1</a:t>
            </a:r>
          </a:p>
        </p:txBody>
      </p:sp>
      <p:sp>
        <p:nvSpPr>
          <p:cNvPr id="9" name="Sedmiúhelník 8">
            <a:extLst>
              <a:ext uri="{FF2B5EF4-FFF2-40B4-BE49-F238E27FC236}">
                <a16:creationId xmlns:a16="http://schemas.microsoft.com/office/drawing/2014/main" id="{EE826696-B7E9-9D6A-0F9E-989C096956C8}"/>
              </a:ext>
            </a:extLst>
          </p:cNvPr>
          <p:cNvSpPr/>
          <p:nvPr/>
        </p:nvSpPr>
        <p:spPr>
          <a:xfrm>
            <a:off x="9053756" y="1151260"/>
            <a:ext cx="425116" cy="425116"/>
          </a:xfrm>
          <a:prstGeom prst="hept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24F8C2-7AE4-D8FD-B2D4-CD8069F23396}"/>
                  </a:ext>
                </a:extLst>
              </p:cNvPr>
              <p:cNvSpPr txBox="1"/>
              <p:nvPr/>
            </p:nvSpPr>
            <p:spPr>
              <a:xfrm>
                <a:off x="950495" y="4432670"/>
                <a:ext cx="3681663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U rovnoměrného pohybu se délka dráhy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sz="1600" dirty="0"/>
                  <a:t> rovná obsahu plochy modře vybarveného obdélníku o stranách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 a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A24F8C2-7AE4-D8FD-B2D4-CD8069F233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0495" y="4432670"/>
                <a:ext cx="3681663" cy="1323439"/>
              </a:xfrm>
              <a:prstGeom prst="rect">
                <a:avLst/>
              </a:prstGeom>
              <a:blipFill>
                <a:blip r:embed="rId2"/>
                <a:stretch>
                  <a:fillRect l="-993" t="-13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7452E2CD-25D1-8D8E-CAC9-74D26E30021F}"/>
                  </a:ext>
                </a:extLst>
              </p:cNvPr>
              <p:cNvSpPr txBox="1"/>
              <p:nvPr/>
            </p:nvSpPr>
            <p:spPr>
              <a:xfrm>
                <a:off x="7473599" y="5451023"/>
                <a:ext cx="3168316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cs-CZ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b="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7452E2CD-25D1-8D8E-CAC9-74D26E3002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3599" y="5451023"/>
                <a:ext cx="3168316" cy="7838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99FEF5D-1507-924F-37C9-609E20BC7E90}"/>
                  </a:ext>
                </a:extLst>
              </p:cNvPr>
              <p:cNvSpPr txBox="1"/>
              <p:nvPr/>
            </p:nvSpPr>
            <p:spPr>
              <a:xfrm>
                <a:off x="657725" y="311410"/>
                <a:ext cx="713071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Odvození vztahu pro výpočet dráhy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𝒔</m:t>
                    </m:r>
                  </m:oMath>
                </a14:m>
                <a:r>
                  <a:rPr lang="cs-CZ" b="1" dirty="0"/>
                  <a:t> rovnoměrně zrychleného pohybu II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99FEF5D-1507-924F-37C9-609E20BC7E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725" y="311410"/>
                <a:ext cx="7130710" cy="369332"/>
              </a:xfrm>
              <a:prstGeom prst="rect">
                <a:avLst/>
              </a:prstGeom>
              <a:blipFill>
                <a:blip r:embed="rId4"/>
                <a:stretch>
                  <a:fillRect l="-76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9" name="Skupina 58">
            <a:extLst>
              <a:ext uri="{FF2B5EF4-FFF2-40B4-BE49-F238E27FC236}">
                <a16:creationId xmlns:a16="http://schemas.microsoft.com/office/drawing/2014/main" id="{AD395293-4355-ECC1-A37A-CEFC2BF14448}"/>
              </a:ext>
            </a:extLst>
          </p:cNvPr>
          <p:cNvGrpSpPr/>
          <p:nvPr/>
        </p:nvGrpSpPr>
        <p:grpSpPr>
          <a:xfrm>
            <a:off x="7420469" y="1723478"/>
            <a:ext cx="3691690" cy="2493624"/>
            <a:chOff x="6910134" y="1723478"/>
            <a:chExt cx="3691690" cy="2493624"/>
          </a:xfrm>
        </p:grpSpPr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F43CB965-E1AF-D3D2-BE20-162707B6DD13}"/>
                </a:ext>
              </a:extLst>
            </p:cNvPr>
            <p:cNvCxnSpPr/>
            <p:nvPr/>
          </p:nvCxnSpPr>
          <p:spPr>
            <a:xfrm>
              <a:off x="7186863" y="2125579"/>
              <a:ext cx="0" cy="1780674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14">
              <a:extLst>
                <a:ext uri="{FF2B5EF4-FFF2-40B4-BE49-F238E27FC236}">
                  <a16:creationId xmlns:a16="http://schemas.microsoft.com/office/drawing/2014/main" id="{59E77BC2-0EA8-A194-C7B8-14A826196117}"/>
                </a:ext>
              </a:extLst>
            </p:cNvPr>
            <p:cNvCxnSpPr/>
            <p:nvPr/>
          </p:nvCxnSpPr>
          <p:spPr>
            <a:xfrm>
              <a:off x="7186863" y="3938337"/>
              <a:ext cx="30961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CE1308F6-EFCA-51FE-0CD1-D299D546EA7B}"/>
                </a:ext>
              </a:extLst>
            </p:cNvPr>
            <p:cNvCxnSpPr/>
            <p:nvPr/>
          </p:nvCxnSpPr>
          <p:spPr>
            <a:xfrm flipV="1">
              <a:off x="7186863" y="2261937"/>
              <a:ext cx="1576135" cy="167640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Pravoúhlý trojúhelník 20">
              <a:extLst>
                <a:ext uri="{FF2B5EF4-FFF2-40B4-BE49-F238E27FC236}">
                  <a16:creationId xmlns:a16="http://schemas.microsoft.com/office/drawing/2014/main" id="{A22FBE2A-4843-5608-D564-282E2EC2C0B1}"/>
                </a:ext>
              </a:extLst>
            </p:cNvPr>
            <p:cNvSpPr/>
            <p:nvPr/>
          </p:nvSpPr>
          <p:spPr>
            <a:xfrm flipH="1">
              <a:off x="7192355" y="2494547"/>
              <a:ext cx="1350061" cy="1443789"/>
            </a:xfrm>
            <a:prstGeom prst="rtTriangl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>
              <a:extLst>
                <a:ext uri="{FF2B5EF4-FFF2-40B4-BE49-F238E27FC236}">
                  <a16:creationId xmlns:a16="http://schemas.microsoft.com/office/drawing/2014/main" id="{375A71FB-72E2-EB65-B03A-1B630B9AE093}"/>
                </a:ext>
              </a:extLst>
            </p:cNvPr>
            <p:cNvSpPr txBox="1"/>
            <p:nvPr/>
          </p:nvSpPr>
          <p:spPr>
            <a:xfrm>
              <a:off x="6911619" y="3847770"/>
              <a:ext cx="2807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0</a:t>
              </a:r>
            </a:p>
          </p:txBody>
        </p:sp>
        <p:cxnSp>
          <p:nvCxnSpPr>
            <p:cNvPr id="24" name="Přímá spojnice 23">
              <a:extLst>
                <a:ext uri="{FF2B5EF4-FFF2-40B4-BE49-F238E27FC236}">
                  <a16:creationId xmlns:a16="http://schemas.microsoft.com/office/drawing/2014/main" id="{5CD604AF-7B28-583A-199F-B63BB18E783C}"/>
                </a:ext>
              </a:extLst>
            </p:cNvPr>
            <p:cNvCxnSpPr>
              <a:stCxn id="21" idx="2"/>
            </p:cNvCxnSpPr>
            <p:nvPr/>
          </p:nvCxnSpPr>
          <p:spPr>
            <a:xfrm>
              <a:off x="8542416" y="3938336"/>
              <a:ext cx="8024" cy="2165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>
              <a:extLst>
                <a:ext uri="{FF2B5EF4-FFF2-40B4-BE49-F238E27FC236}">
                  <a16:creationId xmlns:a16="http://schemas.microsoft.com/office/drawing/2014/main" id="{9A8EB808-FDE6-D6D7-2ACF-924323AD8094}"/>
                </a:ext>
              </a:extLst>
            </p:cNvPr>
            <p:cNvCxnSpPr/>
            <p:nvPr/>
          </p:nvCxnSpPr>
          <p:spPr>
            <a:xfrm>
              <a:off x="7186858" y="3956715"/>
              <a:ext cx="8024" cy="2165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>
              <a:extLst>
                <a:ext uri="{FF2B5EF4-FFF2-40B4-BE49-F238E27FC236}">
                  <a16:creationId xmlns:a16="http://schemas.microsoft.com/office/drawing/2014/main" id="{F776E3D3-20F2-BD00-B5C2-A96D1783A756}"/>
                </a:ext>
              </a:extLst>
            </p:cNvPr>
            <p:cNvCxnSpPr/>
            <p:nvPr/>
          </p:nvCxnSpPr>
          <p:spPr>
            <a:xfrm>
              <a:off x="7186858" y="4154896"/>
              <a:ext cx="1363582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ovéPole 27">
              <a:extLst>
                <a:ext uri="{FF2B5EF4-FFF2-40B4-BE49-F238E27FC236}">
                  <a16:creationId xmlns:a16="http://schemas.microsoft.com/office/drawing/2014/main" id="{25ACCDE3-830E-C44D-F7AA-75D5F5501725}"/>
                </a:ext>
              </a:extLst>
            </p:cNvPr>
            <p:cNvSpPr txBox="1"/>
            <p:nvPr/>
          </p:nvSpPr>
          <p:spPr>
            <a:xfrm>
              <a:off x="7664109" y="3899550"/>
              <a:ext cx="2165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t</a:t>
              </a:r>
            </a:p>
          </p:txBody>
        </p:sp>
        <p:cxnSp>
          <p:nvCxnSpPr>
            <p:cNvPr id="30" name="Přímá spojnice 29">
              <a:extLst>
                <a:ext uri="{FF2B5EF4-FFF2-40B4-BE49-F238E27FC236}">
                  <a16:creationId xmlns:a16="http://schemas.microsoft.com/office/drawing/2014/main" id="{FB9EEB80-1E4A-B725-6710-5682C22E7908}"/>
                </a:ext>
              </a:extLst>
            </p:cNvPr>
            <p:cNvCxnSpPr>
              <a:cxnSpLocks/>
            </p:cNvCxnSpPr>
            <p:nvPr/>
          </p:nvCxnSpPr>
          <p:spPr>
            <a:xfrm>
              <a:off x="7186858" y="2494547"/>
              <a:ext cx="165234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se šipkou 32">
              <a:extLst>
                <a:ext uri="{FF2B5EF4-FFF2-40B4-BE49-F238E27FC236}">
                  <a16:creationId xmlns:a16="http://schemas.microsoft.com/office/drawing/2014/main" id="{BE81410D-E790-0960-F71F-D2A0BB5B6F2E}"/>
                </a:ext>
              </a:extLst>
            </p:cNvPr>
            <p:cNvCxnSpPr/>
            <p:nvPr/>
          </p:nvCxnSpPr>
          <p:spPr>
            <a:xfrm>
              <a:off x="8839200" y="2494547"/>
              <a:ext cx="0" cy="1443789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ovéPole 33">
                  <a:extLst>
                    <a:ext uri="{FF2B5EF4-FFF2-40B4-BE49-F238E27FC236}">
                      <a16:creationId xmlns:a16="http://schemas.microsoft.com/office/drawing/2014/main" id="{FD8D2418-947F-216D-2B21-BD7A0B27FF2D}"/>
                    </a:ext>
                  </a:extLst>
                </p:cNvPr>
                <p:cNvSpPr txBox="1"/>
                <p:nvPr/>
              </p:nvSpPr>
              <p:spPr>
                <a:xfrm>
                  <a:off x="8821673" y="3107457"/>
                  <a:ext cx="43313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34" name="TextovéPole 33">
                  <a:extLst>
                    <a:ext uri="{FF2B5EF4-FFF2-40B4-BE49-F238E27FC236}">
                      <a16:creationId xmlns:a16="http://schemas.microsoft.com/office/drawing/2014/main" id="{FD8D2418-947F-216D-2B21-BD7A0B27FF2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21673" y="3107457"/>
                  <a:ext cx="433137" cy="27699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ovéPole 34">
                  <a:extLst>
                    <a:ext uri="{FF2B5EF4-FFF2-40B4-BE49-F238E27FC236}">
                      <a16:creationId xmlns:a16="http://schemas.microsoft.com/office/drawing/2014/main" id="{85997A59-19D9-0AE4-9B64-FDA4E37ED340}"/>
                    </a:ext>
                  </a:extLst>
                </p:cNvPr>
                <p:cNvSpPr txBox="1"/>
                <p:nvPr/>
              </p:nvSpPr>
              <p:spPr>
                <a:xfrm>
                  <a:off x="10252915" y="3710111"/>
                  <a:ext cx="348909" cy="425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sz="1200" b="0" i="0" smtClean="0">
                                <a:latin typeface="Cambria Math" panose="02040503050406030204" pitchFamily="18" charset="0"/>
                              </a:rPr>
                              <m:t>s</m:t>
                            </m:r>
                          </m:den>
                        </m:f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35" name="TextovéPole 34">
                  <a:extLst>
                    <a:ext uri="{FF2B5EF4-FFF2-40B4-BE49-F238E27FC236}">
                      <a16:creationId xmlns:a16="http://schemas.microsoft.com/office/drawing/2014/main" id="{85997A59-19D9-0AE4-9B64-FDA4E37ED34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252915" y="3710111"/>
                  <a:ext cx="348909" cy="425886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993CE598-4AB0-8FBB-1310-276AE09375D2}"/>
                    </a:ext>
                  </a:extLst>
                </p:cNvPr>
                <p:cNvSpPr txBox="1"/>
                <p:nvPr/>
              </p:nvSpPr>
              <p:spPr>
                <a:xfrm>
                  <a:off x="6910134" y="1723478"/>
                  <a:ext cx="553448" cy="40889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cs-CZ" sz="120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𝑜</m:t>
                                </m:r>
                              </m:sub>
                            </m:sSub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sz="1200" b="0" i="0" smtClean="0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 sz="1200" b="0" i="0" smtClean="0">
                                <a:latin typeface="Cambria Math" panose="02040503050406030204" pitchFamily="18" charset="0"/>
                              </a:rPr>
                              <m:t>.</m:t>
                            </m:r>
                            <m:sSup>
                              <m:sSupPr>
                                <m:ctrlP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 sz="12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e>
                              <m:sup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p>
                            </m:sSup>
                          </m:den>
                        </m:f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993CE598-4AB0-8FBB-1310-276AE0937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10134" y="1723478"/>
                  <a:ext cx="553448" cy="408894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TextovéPole 36">
                  <a:extLst>
                    <a:ext uri="{FF2B5EF4-FFF2-40B4-BE49-F238E27FC236}">
                      <a16:creationId xmlns:a16="http://schemas.microsoft.com/office/drawing/2014/main" id="{F7089043-079D-7BF0-D282-9541903EFEBF}"/>
                    </a:ext>
                  </a:extLst>
                </p:cNvPr>
                <p:cNvSpPr txBox="1"/>
                <p:nvPr/>
              </p:nvSpPr>
              <p:spPr>
                <a:xfrm>
                  <a:off x="8690324" y="2049799"/>
                  <a:ext cx="81461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2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200" b="0" i="1" dirty="0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sz="1200" b="0" i="1" dirty="0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  <m:r>
                          <a:rPr lang="cs-CZ" sz="1200" i="1" dirty="0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sz="120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sz="1200" i="1" dirty="0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sz="120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37" name="TextovéPole 36">
                  <a:extLst>
                    <a:ext uri="{FF2B5EF4-FFF2-40B4-BE49-F238E27FC236}">
                      <a16:creationId xmlns:a16="http://schemas.microsoft.com/office/drawing/2014/main" id="{F7089043-079D-7BF0-D282-9541903EFEB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690324" y="2049799"/>
                  <a:ext cx="814617" cy="276999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ovéPole 37">
                  <a:extLst>
                    <a:ext uri="{FF2B5EF4-FFF2-40B4-BE49-F238E27FC236}">
                      <a16:creationId xmlns:a16="http://schemas.microsoft.com/office/drawing/2014/main" id="{CA2F45A2-FC73-D517-5960-F9C4095315C0}"/>
                    </a:ext>
                  </a:extLst>
                </p:cNvPr>
                <p:cNvSpPr txBox="1"/>
                <p:nvPr/>
              </p:nvSpPr>
              <p:spPr>
                <a:xfrm>
                  <a:off x="7580933" y="3347432"/>
                  <a:ext cx="961483" cy="4380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sSup>
                          <m:sSupPr>
                            <m:ctrlP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38" name="TextovéPole 37">
                  <a:extLst>
                    <a:ext uri="{FF2B5EF4-FFF2-40B4-BE49-F238E27FC236}">
                      <a16:creationId xmlns:a16="http://schemas.microsoft.com/office/drawing/2014/main" id="{CA2F45A2-FC73-D517-5960-F9C4095315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80933" y="3347432"/>
                  <a:ext cx="961483" cy="438005"/>
                </a:xfrm>
                <a:prstGeom prst="rect">
                  <a:avLst/>
                </a:prstGeom>
                <a:blipFill>
                  <a:blip r:embed="rId9"/>
                  <a:stretch>
                    <a:fillRect b="-138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0" name="Skupina 59">
            <a:extLst>
              <a:ext uri="{FF2B5EF4-FFF2-40B4-BE49-F238E27FC236}">
                <a16:creationId xmlns:a16="http://schemas.microsoft.com/office/drawing/2014/main" id="{40F33C81-3601-F46D-E0B3-C8FA4FFA3BEA}"/>
              </a:ext>
            </a:extLst>
          </p:cNvPr>
          <p:cNvGrpSpPr/>
          <p:nvPr/>
        </p:nvGrpSpPr>
        <p:grpSpPr>
          <a:xfrm>
            <a:off x="1157517" y="1732310"/>
            <a:ext cx="3267618" cy="2440965"/>
            <a:chOff x="1157517" y="1732310"/>
            <a:chExt cx="3267618" cy="2440965"/>
          </a:xfrm>
        </p:grpSpPr>
        <p:cxnSp>
          <p:nvCxnSpPr>
            <p:cNvPr id="40" name="Přímá spojnice 39">
              <a:extLst>
                <a:ext uri="{FF2B5EF4-FFF2-40B4-BE49-F238E27FC236}">
                  <a16:creationId xmlns:a16="http://schemas.microsoft.com/office/drawing/2014/main" id="{5A20E3A1-59EB-1BE5-3763-7A63D4AE6FBE}"/>
                </a:ext>
              </a:extLst>
            </p:cNvPr>
            <p:cNvCxnSpPr/>
            <p:nvPr/>
          </p:nvCxnSpPr>
          <p:spPr>
            <a:xfrm>
              <a:off x="1532127" y="2169696"/>
              <a:ext cx="0" cy="1764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>
              <a:extLst>
                <a:ext uri="{FF2B5EF4-FFF2-40B4-BE49-F238E27FC236}">
                  <a16:creationId xmlns:a16="http://schemas.microsoft.com/office/drawing/2014/main" id="{AAE8D9A2-D4A1-2B4C-6636-8193B606E193}"/>
                </a:ext>
              </a:extLst>
            </p:cNvPr>
            <p:cNvCxnSpPr/>
            <p:nvPr/>
          </p:nvCxnSpPr>
          <p:spPr>
            <a:xfrm flipV="1">
              <a:off x="1532127" y="3945440"/>
              <a:ext cx="244973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ovéPole 42">
                  <a:extLst>
                    <a:ext uri="{FF2B5EF4-FFF2-40B4-BE49-F238E27FC236}">
                      <a16:creationId xmlns:a16="http://schemas.microsoft.com/office/drawing/2014/main" id="{EB4F2339-D9B3-0BEB-35FB-5A32C4269F7E}"/>
                    </a:ext>
                  </a:extLst>
                </p:cNvPr>
                <p:cNvSpPr txBox="1"/>
                <p:nvPr/>
              </p:nvSpPr>
              <p:spPr>
                <a:xfrm>
                  <a:off x="4003926" y="3726294"/>
                  <a:ext cx="348909" cy="4258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sz="1200" b="0" i="0" smtClean="0">
                                <a:latin typeface="Cambria Math" panose="02040503050406030204" pitchFamily="18" charset="0"/>
                              </a:rPr>
                              <m:t>s</m:t>
                            </m:r>
                          </m:den>
                        </m:f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43" name="TextovéPole 42">
                  <a:extLst>
                    <a:ext uri="{FF2B5EF4-FFF2-40B4-BE49-F238E27FC236}">
                      <a16:creationId xmlns:a16="http://schemas.microsoft.com/office/drawing/2014/main" id="{EB4F2339-D9B3-0BEB-35FB-5A32C4269F7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03926" y="3726294"/>
                  <a:ext cx="348909" cy="425886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ovéPole 43">
                  <a:extLst>
                    <a:ext uri="{FF2B5EF4-FFF2-40B4-BE49-F238E27FC236}">
                      <a16:creationId xmlns:a16="http://schemas.microsoft.com/office/drawing/2014/main" id="{9E32A369-AC8C-B1E6-B0E7-B8FD90D15131}"/>
                    </a:ext>
                  </a:extLst>
                </p:cNvPr>
                <p:cNvSpPr txBox="1"/>
                <p:nvPr/>
              </p:nvSpPr>
              <p:spPr>
                <a:xfrm>
                  <a:off x="1255403" y="1732310"/>
                  <a:ext cx="553448" cy="40889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cs-CZ" sz="12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20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sz="1200" b="0" i="0" smtClean="0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cs-CZ" sz="1200" b="0" i="0" smtClean="0">
                                <a:latin typeface="Cambria Math" panose="02040503050406030204" pitchFamily="18" charset="0"/>
                              </a:rPr>
                              <m:t>.</m:t>
                            </m:r>
                            <m:sSup>
                              <m:sSupPr>
                                <m:ctrlP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m:rPr>
                                    <m:sty m:val="p"/>
                                  </m:rPr>
                                  <a:rPr lang="cs-CZ" sz="1200" b="0" i="0" smtClean="0">
                                    <a:latin typeface="Cambria Math" panose="02040503050406030204" pitchFamily="18" charset="0"/>
                                  </a:rPr>
                                  <m:t>s</m:t>
                                </m:r>
                              </m:e>
                              <m:sup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cs-CZ" sz="1200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p>
                            </m:sSup>
                          </m:den>
                        </m:f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44" name="TextovéPole 43">
                  <a:extLst>
                    <a:ext uri="{FF2B5EF4-FFF2-40B4-BE49-F238E27FC236}">
                      <a16:creationId xmlns:a16="http://schemas.microsoft.com/office/drawing/2014/main" id="{9E32A369-AC8C-B1E6-B0E7-B8FD90D151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55403" y="1732310"/>
                  <a:ext cx="553448" cy="408894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6" name="Přímá spojnice 45">
              <a:extLst>
                <a:ext uri="{FF2B5EF4-FFF2-40B4-BE49-F238E27FC236}">
                  <a16:creationId xmlns:a16="http://schemas.microsoft.com/office/drawing/2014/main" id="{F8311241-7D74-9504-D5B4-C94CE9F16A1D}"/>
                </a:ext>
              </a:extLst>
            </p:cNvPr>
            <p:cNvCxnSpPr/>
            <p:nvPr/>
          </p:nvCxnSpPr>
          <p:spPr>
            <a:xfrm flipV="1">
              <a:off x="1532127" y="2901374"/>
              <a:ext cx="2350484" cy="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nice 46">
              <a:extLst>
                <a:ext uri="{FF2B5EF4-FFF2-40B4-BE49-F238E27FC236}">
                  <a16:creationId xmlns:a16="http://schemas.microsoft.com/office/drawing/2014/main" id="{81F52F57-6F83-9CD1-C30B-F1B57B5EEDC1}"/>
                </a:ext>
              </a:extLst>
            </p:cNvPr>
            <p:cNvCxnSpPr/>
            <p:nvPr/>
          </p:nvCxnSpPr>
          <p:spPr>
            <a:xfrm>
              <a:off x="2879920" y="3935062"/>
              <a:ext cx="8024" cy="2165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>
              <a:extLst>
                <a:ext uri="{FF2B5EF4-FFF2-40B4-BE49-F238E27FC236}">
                  <a16:creationId xmlns:a16="http://schemas.microsoft.com/office/drawing/2014/main" id="{44B82CF1-EDDF-F800-AB75-5946F8B7CDBC}"/>
                </a:ext>
              </a:extLst>
            </p:cNvPr>
            <p:cNvCxnSpPr/>
            <p:nvPr/>
          </p:nvCxnSpPr>
          <p:spPr>
            <a:xfrm>
              <a:off x="1524362" y="3953441"/>
              <a:ext cx="8024" cy="2165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se šipkou 48">
              <a:extLst>
                <a:ext uri="{FF2B5EF4-FFF2-40B4-BE49-F238E27FC236}">
                  <a16:creationId xmlns:a16="http://schemas.microsoft.com/office/drawing/2014/main" id="{263C4343-A2F3-D583-0C28-866C12025A4D}"/>
                </a:ext>
              </a:extLst>
            </p:cNvPr>
            <p:cNvCxnSpPr/>
            <p:nvPr/>
          </p:nvCxnSpPr>
          <p:spPr>
            <a:xfrm>
              <a:off x="1524362" y="4151622"/>
              <a:ext cx="1363582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B9049D92-66E5-2691-8FC9-C836266FE256}"/>
                </a:ext>
              </a:extLst>
            </p:cNvPr>
            <p:cNvSpPr txBox="1"/>
            <p:nvPr/>
          </p:nvSpPr>
          <p:spPr>
            <a:xfrm>
              <a:off x="2001613" y="3896276"/>
              <a:ext cx="21656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t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TextovéPole 52">
                  <a:extLst>
                    <a:ext uri="{FF2B5EF4-FFF2-40B4-BE49-F238E27FC236}">
                      <a16:creationId xmlns:a16="http://schemas.microsoft.com/office/drawing/2014/main" id="{708743C3-6D76-2B97-3F42-CEB726433B01}"/>
                    </a:ext>
                  </a:extLst>
                </p:cNvPr>
                <p:cNvSpPr txBox="1"/>
                <p:nvPr/>
              </p:nvSpPr>
              <p:spPr>
                <a:xfrm>
                  <a:off x="3755697" y="2683813"/>
                  <a:ext cx="669438" cy="40729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num>
                          <m:den>
                            <m:r>
                              <a:rPr lang="cs-CZ" sz="1200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den>
                        </m:f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53" name="TextovéPole 52">
                  <a:extLst>
                    <a:ext uri="{FF2B5EF4-FFF2-40B4-BE49-F238E27FC236}">
                      <a16:creationId xmlns:a16="http://schemas.microsoft.com/office/drawing/2014/main" id="{708743C3-6D76-2B97-3F42-CEB726433B0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55697" y="2683813"/>
                  <a:ext cx="669438" cy="407291"/>
                </a:xfrm>
                <a:prstGeom prst="rect">
                  <a:avLst/>
                </a:prstGeom>
                <a:blipFill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4" name="Obdélník 53">
              <a:extLst>
                <a:ext uri="{FF2B5EF4-FFF2-40B4-BE49-F238E27FC236}">
                  <a16:creationId xmlns:a16="http://schemas.microsoft.com/office/drawing/2014/main" id="{98DFCF65-A037-7CBE-5F12-904DC8987CC7}"/>
                </a:ext>
              </a:extLst>
            </p:cNvPr>
            <p:cNvSpPr/>
            <p:nvPr/>
          </p:nvSpPr>
          <p:spPr>
            <a:xfrm>
              <a:off x="1532383" y="2909375"/>
              <a:ext cx="1355558" cy="103606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ovéPole 54">
                  <a:extLst>
                    <a:ext uri="{FF2B5EF4-FFF2-40B4-BE49-F238E27FC236}">
                      <a16:creationId xmlns:a16="http://schemas.microsoft.com/office/drawing/2014/main" id="{5F50FC0B-D630-EF4F-A914-A0C02D2FCB45}"/>
                    </a:ext>
                  </a:extLst>
                </p:cNvPr>
                <p:cNvSpPr txBox="1"/>
                <p:nvPr/>
              </p:nvSpPr>
              <p:spPr>
                <a:xfrm>
                  <a:off x="1808851" y="3374932"/>
                  <a:ext cx="742009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55" name="TextovéPole 54">
                  <a:extLst>
                    <a:ext uri="{FF2B5EF4-FFF2-40B4-BE49-F238E27FC236}">
                      <a16:creationId xmlns:a16="http://schemas.microsoft.com/office/drawing/2014/main" id="{5F50FC0B-D630-EF4F-A914-A0C02D2FCB4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08851" y="3374932"/>
                  <a:ext cx="742009" cy="276999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TextovéPole 55">
                  <a:extLst>
                    <a:ext uri="{FF2B5EF4-FFF2-40B4-BE49-F238E27FC236}">
                      <a16:creationId xmlns:a16="http://schemas.microsoft.com/office/drawing/2014/main" id="{EB27E8DE-5E98-3211-B52E-187BF4BA3622}"/>
                    </a:ext>
                  </a:extLst>
                </p:cNvPr>
                <p:cNvSpPr txBox="1"/>
                <p:nvPr/>
              </p:nvSpPr>
              <p:spPr>
                <a:xfrm>
                  <a:off x="1157517" y="2762874"/>
                  <a:ext cx="296778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12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oMath>
                    </m:oMathPara>
                  </a14:m>
                  <a:endParaRPr lang="cs-CZ" sz="1200" dirty="0"/>
                </a:p>
              </p:txBody>
            </p:sp>
          </mc:Choice>
          <mc:Fallback xmlns="">
            <p:sp>
              <p:nvSpPr>
                <p:cNvPr id="56" name="TextovéPole 55">
                  <a:extLst>
                    <a:ext uri="{FF2B5EF4-FFF2-40B4-BE49-F238E27FC236}">
                      <a16:creationId xmlns:a16="http://schemas.microsoft.com/office/drawing/2014/main" id="{EB27E8DE-5E98-3211-B52E-187BF4BA362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57517" y="2762874"/>
                  <a:ext cx="296778" cy="276999"/>
                </a:xfrm>
                <a:prstGeom prst="rect">
                  <a:avLst/>
                </a:prstGeom>
                <a:blipFill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0728F508-38EF-75EA-8EA8-B777C8A6000E}"/>
                  </a:ext>
                </a:extLst>
              </p:cNvPr>
              <p:cNvSpPr txBox="1"/>
              <p:nvPr/>
            </p:nvSpPr>
            <p:spPr>
              <a:xfrm>
                <a:off x="7014540" y="4427328"/>
                <a:ext cx="450354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U rovnoměrně zrychleného pohybu se délka dráhy s rovná obsahu plochy modře vybarveného trojúhelníku o základně t a výšce rovné součinu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58" name="TextovéPole 57">
                <a:extLst>
                  <a:ext uri="{FF2B5EF4-FFF2-40B4-BE49-F238E27FC236}">
                    <a16:creationId xmlns:a16="http://schemas.microsoft.com/office/drawing/2014/main" id="{0728F508-38EF-75EA-8EA8-B777C8A600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4540" y="4427328"/>
                <a:ext cx="4503549" cy="830997"/>
              </a:xfrm>
              <a:prstGeom prst="rect">
                <a:avLst/>
              </a:prstGeom>
              <a:blipFill>
                <a:blip r:embed="rId15"/>
                <a:stretch>
                  <a:fillRect l="-813" t="-2190" r="-678" b="-80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2114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AC0AD8E-B65B-4A4A-3078-8BD9B904C3CA}"/>
                  </a:ext>
                </a:extLst>
              </p:cNvPr>
              <p:cNvSpPr txBox="1"/>
              <p:nvPr/>
            </p:nvSpPr>
            <p:spPr>
              <a:xfrm>
                <a:off x="1126958" y="136036"/>
                <a:ext cx="99380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Odvození vztahu pro výpočet dráhy rovnoměrně zrychleného pohybu s nenulovou počáteční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4AC0AD8E-B65B-4A4A-3078-8BD9B904C3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6958" y="136036"/>
                <a:ext cx="9938084" cy="369332"/>
              </a:xfrm>
              <a:prstGeom prst="rect">
                <a:avLst/>
              </a:prstGeom>
              <a:blipFill>
                <a:blip r:embed="rId2"/>
                <a:stretch>
                  <a:fillRect l="-55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22877B27-E84C-40B5-D982-A46ADFBAE621}"/>
              </a:ext>
            </a:extLst>
          </p:cNvPr>
          <p:cNvCxnSpPr/>
          <p:nvPr/>
        </p:nvCxnSpPr>
        <p:spPr>
          <a:xfrm>
            <a:off x="1606717" y="1229728"/>
            <a:ext cx="0" cy="464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B733B13E-0794-489D-03AC-C7044B65D57B}"/>
              </a:ext>
            </a:extLst>
          </p:cNvPr>
          <p:cNvCxnSpPr/>
          <p:nvPr/>
        </p:nvCxnSpPr>
        <p:spPr>
          <a:xfrm flipV="1">
            <a:off x="1606717" y="5863389"/>
            <a:ext cx="5564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>
            <a:extLst>
              <a:ext uri="{FF2B5EF4-FFF2-40B4-BE49-F238E27FC236}">
                <a16:creationId xmlns:a16="http://schemas.microsoft.com/office/drawing/2014/main" id="{FF275A59-A372-A68A-F717-0D3249FA6B30}"/>
              </a:ext>
            </a:extLst>
          </p:cNvPr>
          <p:cNvSpPr/>
          <p:nvPr/>
        </p:nvSpPr>
        <p:spPr>
          <a:xfrm>
            <a:off x="1606717" y="4764504"/>
            <a:ext cx="4756483" cy="10908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>
            <a:extLst>
              <a:ext uri="{FF2B5EF4-FFF2-40B4-BE49-F238E27FC236}">
                <a16:creationId xmlns:a16="http://schemas.microsoft.com/office/drawing/2014/main" id="{5D061727-16C0-0B01-F681-C18275CF77F5}"/>
              </a:ext>
            </a:extLst>
          </p:cNvPr>
          <p:cNvSpPr/>
          <p:nvPr/>
        </p:nvSpPr>
        <p:spPr>
          <a:xfrm>
            <a:off x="1606717" y="1873335"/>
            <a:ext cx="4756480" cy="2880831"/>
          </a:xfrm>
          <a:prstGeom prst="triangle">
            <a:avLst>
              <a:gd name="adj" fmla="val 10000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7B0B544-3353-6CC2-6C37-20C0E295D7A0}"/>
              </a:ext>
            </a:extLst>
          </p:cNvPr>
          <p:cNvSpPr txBox="1"/>
          <p:nvPr/>
        </p:nvSpPr>
        <p:spPr>
          <a:xfrm>
            <a:off x="1438275" y="5863389"/>
            <a:ext cx="336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0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83CA964-9530-FAB6-2B21-73912B1C71DE}"/>
              </a:ext>
            </a:extLst>
          </p:cNvPr>
          <p:cNvSpPr txBox="1"/>
          <p:nvPr/>
        </p:nvSpPr>
        <p:spPr>
          <a:xfrm>
            <a:off x="2085473" y="5863389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A782FF52-2D62-20B1-27C6-C22C57B97C10}"/>
              </a:ext>
            </a:extLst>
          </p:cNvPr>
          <p:cNvSpPr txBox="1"/>
          <p:nvPr/>
        </p:nvSpPr>
        <p:spPr>
          <a:xfrm>
            <a:off x="2721640" y="5871413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F1C643C4-E5E4-44C1-21CC-F54B1343463C}"/>
              </a:ext>
            </a:extLst>
          </p:cNvPr>
          <p:cNvSpPr txBox="1"/>
          <p:nvPr/>
        </p:nvSpPr>
        <p:spPr>
          <a:xfrm>
            <a:off x="3304670" y="5863389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8C13C450-F0A8-F60F-0384-DCFBB4A6A0EF}"/>
              </a:ext>
            </a:extLst>
          </p:cNvPr>
          <p:cNvSpPr txBox="1"/>
          <p:nvPr/>
        </p:nvSpPr>
        <p:spPr>
          <a:xfrm>
            <a:off x="3880682" y="5855366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A2B83955-F4C3-CD78-A9BF-508107AC3EE9}"/>
              </a:ext>
            </a:extLst>
          </p:cNvPr>
          <p:cNvSpPr txBox="1"/>
          <p:nvPr/>
        </p:nvSpPr>
        <p:spPr>
          <a:xfrm>
            <a:off x="4506325" y="5853051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5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0F47A33A-F3FB-A695-4AB1-46BA246EA2B1}"/>
              </a:ext>
            </a:extLst>
          </p:cNvPr>
          <p:cNvSpPr txBox="1"/>
          <p:nvPr/>
        </p:nvSpPr>
        <p:spPr>
          <a:xfrm>
            <a:off x="5131962" y="5855366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6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0016A326-269D-5A26-3DBF-4F11DF260DCF}"/>
              </a:ext>
            </a:extLst>
          </p:cNvPr>
          <p:cNvSpPr txBox="1"/>
          <p:nvPr/>
        </p:nvSpPr>
        <p:spPr>
          <a:xfrm>
            <a:off x="1273844" y="4569500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4EA9A9A4-4F8C-6E80-A76D-116D67E9186D}"/>
              </a:ext>
            </a:extLst>
          </p:cNvPr>
          <p:cNvSpPr txBox="1"/>
          <p:nvPr/>
        </p:nvSpPr>
        <p:spPr>
          <a:xfrm>
            <a:off x="1249781" y="3551728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FD21A0D0-58C4-A3A2-2460-036B08AA6B74}"/>
              </a:ext>
            </a:extLst>
          </p:cNvPr>
          <p:cNvSpPr txBox="1"/>
          <p:nvPr/>
        </p:nvSpPr>
        <p:spPr>
          <a:xfrm>
            <a:off x="1236246" y="2531644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6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029FC53B-4F38-6C9E-EEC1-C70D4E18F0BA}"/>
              </a:ext>
            </a:extLst>
          </p:cNvPr>
          <p:cNvSpPr txBox="1"/>
          <p:nvPr/>
        </p:nvSpPr>
        <p:spPr>
          <a:xfrm>
            <a:off x="1228224" y="1492730"/>
            <a:ext cx="272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8</a:t>
            </a:r>
          </a:p>
        </p:txBody>
      </p: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C97F59C7-1E9A-B3DD-07D3-5E903E525E99}"/>
              </a:ext>
            </a:extLst>
          </p:cNvPr>
          <p:cNvCxnSpPr>
            <a:cxnSpLocks/>
          </p:cNvCxnSpPr>
          <p:nvPr/>
        </p:nvCxnSpPr>
        <p:spPr>
          <a:xfrm flipH="1" flipV="1">
            <a:off x="1606717" y="3313750"/>
            <a:ext cx="51149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>
            <a:extLst>
              <a:ext uri="{FF2B5EF4-FFF2-40B4-BE49-F238E27FC236}">
                <a16:creationId xmlns:a16="http://schemas.microsoft.com/office/drawing/2014/main" id="{404D17C6-4397-A767-415A-2B93C4B9D59F}"/>
              </a:ext>
            </a:extLst>
          </p:cNvPr>
          <p:cNvCxnSpPr>
            <a:stCxn id="11" idx="3"/>
          </p:cNvCxnSpPr>
          <p:nvPr/>
        </p:nvCxnSpPr>
        <p:spPr>
          <a:xfrm>
            <a:off x="6363197" y="4754166"/>
            <a:ext cx="3584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>
            <a:extLst>
              <a:ext uri="{FF2B5EF4-FFF2-40B4-BE49-F238E27FC236}">
                <a16:creationId xmlns:a16="http://schemas.microsoft.com/office/drawing/2014/main" id="{142BD680-AE77-F2C2-4E94-7D896BA1911E}"/>
              </a:ext>
            </a:extLst>
          </p:cNvPr>
          <p:cNvCxnSpPr>
            <a:cxnSpLocks/>
          </p:cNvCxnSpPr>
          <p:nvPr/>
        </p:nvCxnSpPr>
        <p:spPr>
          <a:xfrm flipH="1" flipV="1">
            <a:off x="1602707" y="1886003"/>
            <a:ext cx="51149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9A1C0B91-6C61-7665-13C0-08DBA8886508}"/>
                  </a:ext>
                </a:extLst>
              </p:cNvPr>
              <p:cNvSpPr txBox="1"/>
              <p:nvPr/>
            </p:nvSpPr>
            <p:spPr>
              <a:xfrm>
                <a:off x="6755731" y="1688669"/>
                <a:ext cx="14117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TextovéPole 37">
                <a:extLst>
                  <a:ext uri="{FF2B5EF4-FFF2-40B4-BE49-F238E27FC236}">
                    <a16:creationId xmlns:a16="http://schemas.microsoft.com/office/drawing/2014/main" id="{9A1C0B91-6C61-7665-13C0-08DBA88865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5731" y="1688669"/>
                <a:ext cx="141170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BF752C4C-5EB2-2867-AC82-D51C066B0952}"/>
                  </a:ext>
                </a:extLst>
              </p:cNvPr>
              <p:cNvSpPr txBox="1"/>
              <p:nvPr/>
            </p:nvSpPr>
            <p:spPr>
              <a:xfrm>
                <a:off x="6717632" y="3050427"/>
                <a:ext cx="601579" cy="390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>
                <a:extLst>
                  <a:ext uri="{FF2B5EF4-FFF2-40B4-BE49-F238E27FC236}">
                    <a16:creationId xmlns:a16="http://schemas.microsoft.com/office/drawing/2014/main" id="{BF752C4C-5EB2-2867-AC82-D51C066B09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7632" y="3050427"/>
                <a:ext cx="601579" cy="390748"/>
              </a:xfrm>
              <a:prstGeom prst="rect">
                <a:avLst/>
              </a:prstGeom>
              <a:blipFill>
                <a:blip r:embed="rId4"/>
                <a:stretch>
                  <a:fillRect b="-46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B1EED979-8A48-5E28-77F9-7D788F366718}"/>
                  </a:ext>
                </a:extLst>
              </p:cNvPr>
              <p:cNvSpPr txBox="1"/>
              <p:nvPr/>
            </p:nvSpPr>
            <p:spPr>
              <a:xfrm>
                <a:off x="6711365" y="4546123"/>
                <a:ext cx="60157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>
                <a:extLst>
                  <a:ext uri="{FF2B5EF4-FFF2-40B4-BE49-F238E27FC236}">
                    <a16:creationId xmlns:a16="http://schemas.microsoft.com/office/drawing/2014/main" id="{B1EED979-8A48-5E28-77F9-7D788F3667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1365" y="4546123"/>
                <a:ext cx="601579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CB8574F2-EA16-7393-48B2-546AB4EE7F57}"/>
                  </a:ext>
                </a:extLst>
              </p:cNvPr>
              <p:cNvSpPr txBox="1"/>
              <p:nvPr/>
            </p:nvSpPr>
            <p:spPr>
              <a:xfrm>
                <a:off x="1311192" y="641711"/>
                <a:ext cx="583029" cy="5840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>
                <a:extLst>
                  <a:ext uri="{FF2B5EF4-FFF2-40B4-BE49-F238E27FC236}">
                    <a16:creationId xmlns:a16="http://schemas.microsoft.com/office/drawing/2014/main" id="{CB8574F2-EA16-7393-48B2-546AB4EE7F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1192" y="641711"/>
                <a:ext cx="583029" cy="584006"/>
              </a:xfrm>
              <a:prstGeom prst="rect">
                <a:avLst/>
              </a:prstGeom>
              <a:blipFill>
                <a:blip r:embed="rId6"/>
                <a:stretch>
                  <a:fillRect r="-208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9E4843A4-F96C-26EC-17A8-ECDCF86C93B3}"/>
                  </a:ext>
                </a:extLst>
              </p:cNvPr>
              <p:cNvSpPr txBox="1"/>
              <p:nvPr/>
            </p:nvSpPr>
            <p:spPr>
              <a:xfrm>
                <a:off x="7280099" y="5556960"/>
                <a:ext cx="272716" cy="590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>
                <a:extLst>
                  <a:ext uri="{FF2B5EF4-FFF2-40B4-BE49-F238E27FC236}">
                    <a16:creationId xmlns:a16="http://schemas.microsoft.com/office/drawing/2014/main" id="{9E4843A4-F96C-26EC-17A8-ECDCF86C93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0099" y="5556960"/>
                <a:ext cx="272716" cy="59086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7F0546E6-9130-7D2D-E87D-D069F26BBE4B}"/>
                  </a:ext>
                </a:extLst>
              </p:cNvPr>
              <p:cNvSpPr txBox="1"/>
              <p:nvPr/>
            </p:nvSpPr>
            <p:spPr>
              <a:xfrm>
                <a:off x="4129331" y="5115730"/>
                <a:ext cx="9931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>
                <a:extLst>
                  <a:ext uri="{FF2B5EF4-FFF2-40B4-BE49-F238E27FC236}">
                    <a16:creationId xmlns:a16="http://schemas.microsoft.com/office/drawing/2014/main" id="{7F0546E6-9130-7D2D-E87D-D069F26BBE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9331" y="5115730"/>
                <a:ext cx="993103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5B4B879E-4B56-3059-FDF9-BEE8D6533415}"/>
                  </a:ext>
                </a:extLst>
              </p:cNvPr>
              <p:cNvSpPr txBox="1"/>
              <p:nvPr/>
            </p:nvSpPr>
            <p:spPr>
              <a:xfrm>
                <a:off x="3880682" y="3551728"/>
                <a:ext cx="1523994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>
                <a:extLst>
                  <a:ext uri="{FF2B5EF4-FFF2-40B4-BE49-F238E27FC236}">
                    <a16:creationId xmlns:a16="http://schemas.microsoft.com/office/drawing/2014/main" id="{5B4B879E-4B56-3059-FDF9-BEE8D65334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0682" y="3551728"/>
                <a:ext cx="1523994" cy="6347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AE9E4E0F-8121-1A7E-5001-97255A83B701}"/>
                  </a:ext>
                </a:extLst>
              </p:cNvPr>
              <p:cNvSpPr txBox="1"/>
              <p:nvPr/>
            </p:nvSpPr>
            <p:spPr>
              <a:xfrm>
                <a:off x="7945846" y="4687356"/>
                <a:ext cx="327985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solidFill>
                      <a:schemeClr val="accent2">
                        <a:lumMod val="75000"/>
                      </a:schemeClr>
                    </a:solidFill>
                  </a:rPr>
                  <a:t>Velikost obdélníku je číselně rovna velikosti dráhy, kterou by hmotný bod urazil rovnoměrným pohybem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>
                    <a:solidFill>
                      <a:schemeClr val="accent2">
                        <a:lumMod val="75000"/>
                      </a:schemeClr>
                    </a:solidFill>
                  </a:rPr>
                  <a:t>. </a:t>
                </a:r>
              </a:p>
            </p:txBody>
          </p:sp>
        </mc:Choice>
        <mc:Fallback xmlns="">
          <p:sp>
            <p:nvSpPr>
              <p:cNvPr id="45" name="TextovéPole 44">
                <a:extLst>
                  <a:ext uri="{FF2B5EF4-FFF2-40B4-BE49-F238E27FC236}">
                    <a16:creationId xmlns:a16="http://schemas.microsoft.com/office/drawing/2014/main" id="{AE9E4E0F-8121-1A7E-5001-97255A83B7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5846" y="4687356"/>
                <a:ext cx="3279858" cy="1200329"/>
              </a:xfrm>
              <a:prstGeom prst="rect">
                <a:avLst/>
              </a:prstGeom>
              <a:blipFill>
                <a:blip r:embed="rId10"/>
                <a:stretch>
                  <a:fillRect l="-1487" t="-3046" r="-2045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F54DB2D4-5FB4-F695-8071-C75765502AF8}"/>
                  </a:ext>
                </a:extLst>
              </p:cNvPr>
              <p:cNvSpPr txBox="1"/>
              <p:nvPr/>
            </p:nvSpPr>
            <p:spPr>
              <a:xfrm>
                <a:off x="7945846" y="2628398"/>
                <a:ext cx="327985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Velikost trojúhelníku je číselně rovna velikosti dráhy, kterou by hmotný bod urazil rovnoměrně zrychleným pohybem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. </a:t>
                </a:r>
              </a:p>
            </p:txBody>
          </p:sp>
        </mc:Choice>
        <mc:Fallback xmlns="">
          <p:sp>
            <p:nvSpPr>
              <p:cNvPr id="46" name="TextovéPole 45">
                <a:extLst>
                  <a:ext uri="{FF2B5EF4-FFF2-40B4-BE49-F238E27FC236}">
                    <a16:creationId xmlns:a16="http://schemas.microsoft.com/office/drawing/2014/main" id="{F54DB2D4-5FB4-F695-8071-C75765502A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45846" y="2628398"/>
                <a:ext cx="3279858" cy="1200329"/>
              </a:xfrm>
              <a:prstGeom prst="rect">
                <a:avLst/>
              </a:prstGeom>
              <a:blipFill>
                <a:blip r:embed="rId11"/>
                <a:stretch>
                  <a:fillRect l="-1487" t="-2538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9544CA7B-0363-6082-59F5-C66B101E04FB}"/>
                  </a:ext>
                </a:extLst>
              </p:cNvPr>
              <p:cNvSpPr txBox="1"/>
              <p:nvPr/>
            </p:nvSpPr>
            <p:spPr>
              <a:xfrm>
                <a:off x="118804" y="6286032"/>
                <a:ext cx="11896733" cy="768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Součet velikostí obdélníku a trojúhelníku je číselně roven délce dráhy uražené hmotným bodem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: </a:t>
                </a:r>
                <a14:m>
                  <m:oMath xmlns:m="http://schemas.openxmlformats.org/officeDocument/2006/math"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𝒔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𝒕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𝒂</m:t>
                    </m:r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p>
                        <m:r>
                          <a:rPr lang="cs-CZ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>
                  <a:solidFill>
                    <a:srgbClr val="FF0000"/>
                  </a:solidFill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47" name="TextovéPole 46">
                <a:extLst>
                  <a:ext uri="{FF2B5EF4-FFF2-40B4-BE49-F238E27FC236}">
                    <a16:creationId xmlns:a16="http://schemas.microsoft.com/office/drawing/2014/main" id="{9544CA7B-0363-6082-59F5-C66B101E04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804" y="6286032"/>
                <a:ext cx="11896733" cy="768095"/>
              </a:xfrm>
              <a:prstGeom prst="rect">
                <a:avLst/>
              </a:prstGeom>
              <a:blipFill>
                <a:blip r:embed="rId12"/>
                <a:stretch>
                  <a:fillRect l="-41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3C9D8EF2-9055-9680-1A4A-36375D8D6C6F}"/>
                  </a:ext>
                </a:extLst>
              </p:cNvPr>
              <p:cNvSpPr txBox="1"/>
              <p:nvPr/>
            </p:nvSpPr>
            <p:spPr>
              <a:xfrm>
                <a:off x="4976310" y="456297"/>
                <a:ext cx="2773774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𝒔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𝒕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cs-CZ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𝒕</m:t>
                          </m:r>
                        </m:e>
                        <m:sup>
                          <m:r>
                            <a:rPr lang="cs-CZ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8" name="TextovéPole 47">
                <a:extLst>
                  <a:ext uri="{FF2B5EF4-FFF2-40B4-BE49-F238E27FC236}">
                    <a16:creationId xmlns:a16="http://schemas.microsoft.com/office/drawing/2014/main" id="{3C9D8EF2-9055-9680-1A4A-36375D8D6C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6310" y="456297"/>
                <a:ext cx="2773774" cy="783804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48877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2428A92-B43A-8814-A51B-3AA6B9E2F1EB}"/>
                  </a:ext>
                </a:extLst>
              </p:cNvPr>
              <p:cNvSpPr txBox="1"/>
              <p:nvPr/>
            </p:nvSpPr>
            <p:spPr>
              <a:xfrm>
                <a:off x="1969168" y="1379615"/>
                <a:ext cx="8253664" cy="1337802"/>
              </a:xfrm>
              <a:prstGeom prst="rect">
                <a:avLst/>
              </a:prstGeom>
              <a:noFill/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Dráha rovnoměrně zrychleného pohybu s nulovou počáteční rychlostí je dána vztahem</a:t>
                </a:r>
              </a:p>
              <a:p>
                <a:endParaRPr lang="cs-CZ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2428A92-B43A-8814-A51B-3AA6B9E2F1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9168" y="1379615"/>
                <a:ext cx="8253664" cy="1337802"/>
              </a:xfrm>
              <a:prstGeom prst="rect">
                <a:avLst/>
              </a:prstGeom>
              <a:blipFill>
                <a:blip r:embed="rId2"/>
                <a:stretch>
                  <a:fillRect l="-221" t="-1333" r="-147"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CB89F7F-99AB-9E5F-DE9F-6A4CDE622FD9}"/>
                  </a:ext>
                </a:extLst>
              </p:cNvPr>
              <p:cNvSpPr txBox="1"/>
              <p:nvPr/>
            </p:nvSpPr>
            <p:spPr>
              <a:xfrm>
                <a:off x="1969168" y="3104141"/>
                <a:ext cx="8253664" cy="1614801"/>
              </a:xfrm>
              <a:prstGeom prst="rect">
                <a:avLst/>
              </a:prstGeom>
              <a:noFill/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Dráha rovnoměrně zrychleného pohybu se zrychlením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:r>
                  <a:rPr lang="cs-CZ" dirty="0" err="1">
                    <a:solidFill>
                      <a:schemeClr val="accent1">
                        <a:lumMod val="75000"/>
                      </a:schemeClr>
                    </a:solidFill>
                  </a:rPr>
                  <a:t>a</a:t>
                </a:r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 s počáteční rychlostí o velikosti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 závisí na čase vztahem</a:t>
                </a:r>
              </a:p>
              <a:p>
                <a:endParaRPr lang="cs-CZ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CB89F7F-99AB-9E5F-DE9F-6A4CDE622F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9168" y="3104141"/>
                <a:ext cx="8253664" cy="1614801"/>
              </a:xfrm>
              <a:prstGeom prst="rect">
                <a:avLst/>
              </a:prstGeom>
              <a:blipFill>
                <a:blip r:embed="rId3"/>
                <a:stretch>
                  <a:fillRect t="-1111"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9613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0962F5B-262B-0376-4476-970FF2F3E7E9}"/>
                  </a:ext>
                </a:extLst>
              </p:cNvPr>
              <p:cNvSpPr txBox="1"/>
              <p:nvPr/>
            </p:nvSpPr>
            <p:spPr>
              <a:xfrm>
                <a:off x="1126958" y="136036"/>
                <a:ext cx="99380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Odvození vztahu pro výpočet dráhy rovnoměrně zpomaleného pohybu s počáteční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B0962F5B-262B-0376-4476-970FF2F3E7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6958" y="136036"/>
                <a:ext cx="9938084" cy="369332"/>
              </a:xfrm>
              <a:prstGeom prst="rect">
                <a:avLst/>
              </a:prstGeom>
              <a:blipFill>
                <a:blip r:embed="rId2"/>
                <a:stretch>
                  <a:fillRect l="-55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BA748608-910D-4320-884D-97F081EDB549}"/>
              </a:ext>
            </a:extLst>
          </p:cNvPr>
          <p:cNvCxnSpPr/>
          <p:nvPr/>
        </p:nvCxnSpPr>
        <p:spPr>
          <a:xfrm>
            <a:off x="1892960" y="1259305"/>
            <a:ext cx="0" cy="33287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B5838619-E637-F2C2-5063-51CD6C2C7031}"/>
              </a:ext>
            </a:extLst>
          </p:cNvPr>
          <p:cNvCxnSpPr/>
          <p:nvPr/>
        </p:nvCxnSpPr>
        <p:spPr>
          <a:xfrm>
            <a:off x="1892960" y="4596063"/>
            <a:ext cx="3657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2E4BD60-D42B-452C-8E5B-5C2F3CAAC094}"/>
                  </a:ext>
                </a:extLst>
              </p:cNvPr>
              <p:cNvSpPr txBox="1"/>
              <p:nvPr/>
            </p:nvSpPr>
            <p:spPr>
              <a:xfrm>
                <a:off x="1503938" y="667278"/>
                <a:ext cx="778043" cy="5840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2E4BD60-D42B-452C-8E5B-5C2F3CAAC0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3938" y="667278"/>
                <a:ext cx="778043" cy="58400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74D6D85-9632-C2BB-8934-B55890380DE6}"/>
                  </a:ext>
                </a:extLst>
              </p:cNvPr>
              <p:cNvSpPr txBox="1"/>
              <p:nvPr/>
            </p:nvSpPr>
            <p:spPr>
              <a:xfrm>
                <a:off x="5462328" y="4292608"/>
                <a:ext cx="697831" cy="590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74D6D85-9632-C2BB-8934-B55890380D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2328" y="4292608"/>
                <a:ext cx="697831" cy="59086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7A45258-CCF0-75BB-8FD3-3ECC2A0DA578}"/>
                  </a:ext>
                </a:extLst>
              </p:cNvPr>
              <p:cNvSpPr txBox="1"/>
              <p:nvPr/>
            </p:nvSpPr>
            <p:spPr>
              <a:xfrm>
                <a:off x="1503938" y="1852680"/>
                <a:ext cx="3890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7A45258-CCF0-75BB-8FD3-3ECC2A0DA5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3938" y="1852680"/>
                <a:ext cx="389020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>
            <a:extLst>
              <a:ext uri="{FF2B5EF4-FFF2-40B4-BE49-F238E27FC236}">
                <a16:creationId xmlns:a16="http://schemas.microsoft.com/office/drawing/2014/main" id="{413FFDCA-4DE5-797F-648D-23CED67CA590}"/>
              </a:ext>
            </a:extLst>
          </p:cNvPr>
          <p:cNvSpPr txBox="1"/>
          <p:nvPr/>
        </p:nvSpPr>
        <p:spPr>
          <a:xfrm>
            <a:off x="1754592" y="4604085"/>
            <a:ext cx="23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0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DE91510-67FF-F151-D7ED-34C6D4AA8F77}"/>
              </a:ext>
            </a:extLst>
          </p:cNvPr>
          <p:cNvSpPr txBox="1"/>
          <p:nvPr/>
        </p:nvSpPr>
        <p:spPr>
          <a:xfrm>
            <a:off x="4612096" y="4604085"/>
            <a:ext cx="232609" cy="369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</a:p>
        </p:txBody>
      </p: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0D1D41DC-1229-83EC-4A56-10487872439D}"/>
              </a:ext>
            </a:extLst>
          </p:cNvPr>
          <p:cNvCxnSpPr>
            <a:stCxn id="11" idx="3"/>
          </p:cNvCxnSpPr>
          <p:nvPr/>
        </p:nvCxnSpPr>
        <p:spPr>
          <a:xfrm>
            <a:off x="1892958" y="2037346"/>
            <a:ext cx="3569370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C2E99B71-58A4-E86F-0122-AC2A9433CEA3}"/>
              </a:ext>
            </a:extLst>
          </p:cNvPr>
          <p:cNvCxnSpPr>
            <a:stCxn id="13" idx="0"/>
          </p:cNvCxnSpPr>
          <p:nvPr/>
        </p:nvCxnSpPr>
        <p:spPr>
          <a:xfrm flipH="1" flipV="1">
            <a:off x="4728400" y="1724526"/>
            <a:ext cx="1" cy="2879559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E99B4773-B277-3C23-1E86-48A264788F04}"/>
                  </a:ext>
                </a:extLst>
              </p:cNvPr>
              <p:cNvSpPr txBox="1"/>
              <p:nvPr/>
            </p:nvSpPr>
            <p:spPr>
              <a:xfrm>
                <a:off x="3451050" y="2560727"/>
                <a:ext cx="898357" cy="6109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E99B4773-B277-3C23-1E86-48A264788F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1050" y="2560727"/>
                <a:ext cx="898357" cy="61093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62569E8C-7415-D80F-E034-CFED5903A4A7}"/>
                  </a:ext>
                </a:extLst>
              </p:cNvPr>
              <p:cNvSpPr txBox="1"/>
              <p:nvPr/>
            </p:nvSpPr>
            <p:spPr>
              <a:xfrm>
                <a:off x="4612096" y="1676398"/>
                <a:ext cx="69783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62569E8C-7415-D80F-E034-CFED5903A4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2096" y="1676398"/>
                <a:ext cx="697830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ovnoramenný trojúhelník 22">
            <a:extLst>
              <a:ext uri="{FF2B5EF4-FFF2-40B4-BE49-F238E27FC236}">
                <a16:creationId xmlns:a16="http://schemas.microsoft.com/office/drawing/2014/main" id="{A75D0C97-A5A6-34F8-9555-404B2494356F}"/>
              </a:ext>
            </a:extLst>
          </p:cNvPr>
          <p:cNvSpPr/>
          <p:nvPr/>
        </p:nvSpPr>
        <p:spPr>
          <a:xfrm>
            <a:off x="1892958" y="2053389"/>
            <a:ext cx="2823407" cy="2534275"/>
          </a:xfrm>
          <a:prstGeom prst="triangle">
            <a:avLst>
              <a:gd name="adj" fmla="val 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D17220E-F58A-6200-7AD9-EB42E29C34C3}"/>
                  </a:ext>
                </a:extLst>
              </p:cNvPr>
              <p:cNvSpPr txBox="1"/>
              <p:nvPr/>
            </p:nvSpPr>
            <p:spPr>
              <a:xfrm>
                <a:off x="2009265" y="3846758"/>
                <a:ext cx="1933074" cy="61093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18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8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AD17220E-F58A-6200-7AD9-EB42E29C34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9265" y="3846758"/>
                <a:ext cx="1933074" cy="61093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1E16C37-2D25-FBEA-B6FD-71A965A91EC7}"/>
                  </a:ext>
                </a:extLst>
              </p:cNvPr>
              <p:cNvSpPr txBox="1"/>
              <p:nvPr/>
            </p:nvSpPr>
            <p:spPr>
              <a:xfrm>
                <a:off x="2009265" y="5181602"/>
                <a:ext cx="8253664" cy="1337802"/>
              </a:xfrm>
              <a:prstGeom prst="rect">
                <a:avLst/>
              </a:prstGeom>
              <a:noFill/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dirty="0">
                    <a:solidFill>
                      <a:schemeClr val="accent1">
                        <a:lumMod val="75000"/>
                      </a:schemeClr>
                    </a:solidFill>
                  </a:rPr>
                  <a:t>Závislost dráhy rovnoměrně zpomaleného pohybu na čase je dána vztahem</a:t>
                </a:r>
              </a:p>
              <a:p>
                <a:endParaRPr lang="cs-CZ" dirty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2400" b="0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2400" b="0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1E16C37-2D25-FBEA-B6FD-71A965A91E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9265" y="5181602"/>
                <a:ext cx="8253664" cy="1337802"/>
              </a:xfrm>
              <a:prstGeom prst="rect">
                <a:avLst/>
              </a:prstGeom>
              <a:blipFill>
                <a:blip r:embed="rId9"/>
                <a:stretch>
                  <a:fillRect t="-1339"/>
                </a:stretch>
              </a:blipFill>
              <a:ln w="28575">
                <a:solidFill>
                  <a:schemeClr val="accent1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28152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Obsah obrázku text, diagram, řada/pruh, Paralelní&#10;&#10;Popis byl vytvořen automaticky">
            <a:extLst>
              <a:ext uri="{FF2B5EF4-FFF2-40B4-BE49-F238E27FC236}">
                <a16:creationId xmlns:a16="http://schemas.microsoft.com/office/drawing/2014/main" id="{69EA444E-469E-2066-67A7-EF8467789B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0" r="42308"/>
          <a:stretch/>
        </p:blipFill>
        <p:spPr>
          <a:xfrm>
            <a:off x="834189" y="240008"/>
            <a:ext cx="4042611" cy="5148410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17BA6CBC-967B-AF11-F2ED-EFD8AF35FBD1}"/>
              </a:ext>
            </a:extLst>
          </p:cNvPr>
          <p:cNvSpPr txBox="1"/>
          <p:nvPr/>
        </p:nvSpPr>
        <p:spPr>
          <a:xfrm>
            <a:off x="1780675" y="5388418"/>
            <a:ext cx="29116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Graf dráhy rovnoměrně zrychleného pohybu s nulovou počáteční rychlostí</a:t>
            </a:r>
          </a:p>
        </p:txBody>
      </p:sp>
      <p:pic>
        <p:nvPicPr>
          <p:cNvPr id="10" name="Obrázek 9" descr="Obsah obrázku text, řada/pruh, diagram, Vykreslený graf&#10;&#10;Popis byl vytvořen automaticky">
            <a:extLst>
              <a:ext uri="{FF2B5EF4-FFF2-40B4-BE49-F238E27FC236}">
                <a16:creationId xmlns:a16="http://schemas.microsoft.com/office/drawing/2014/main" id="{34AD5447-DD58-8938-0719-E08340DE40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490" y="117062"/>
            <a:ext cx="4042610" cy="5035418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815B720C-FC2E-CD44-BB7A-3BAEB6C3724F}"/>
              </a:ext>
            </a:extLst>
          </p:cNvPr>
          <p:cNvSpPr txBox="1"/>
          <p:nvPr/>
        </p:nvSpPr>
        <p:spPr>
          <a:xfrm>
            <a:off x="7896725" y="5388418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Graf dráhy rovnoměrně zpomaleného pohybu</a:t>
            </a:r>
          </a:p>
        </p:txBody>
      </p:sp>
    </p:spTree>
    <p:extLst>
      <p:ext uri="{BB962C8B-B14F-4D97-AF65-F5344CB8AC3E}">
        <p14:creationId xmlns:p14="http://schemas.microsoft.com/office/powerpoint/2010/main" val="4060589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296091" y="252548"/>
                <a:ext cx="10380617" cy="1723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Raketa dosáhla z klidu za dobu 10 s okamžité rychlosti o velikosti 0,25 km.s</a:t>
                </a:r>
                <a:r>
                  <a:rPr lang="cs-CZ" baseline="30000" dirty="0"/>
                  <a:t>-1</a:t>
                </a:r>
                <a:r>
                  <a:rPr lang="cs-CZ" dirty="0"/>
                  <a:t>. Vypočtěte velikost zrychlení a dráhu, kterou za danou dobu urazila, považujeme-li její počáteční pohyb za rovnoměrně zrychlený.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10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250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091" y="252548"/>
                <a:ext cx="10380617" cy="1723549"/>
              </a:xfrm>
              <a:prstGeom prst="rect">
                <a:avLst/>
              </a:prstGeom>
              <a:blipFill>
                <a:blip r:embed="rId2"/>
                <a:stretch>
                  <a:fillRect l="-529" t="-17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38556" y="2053512"/>
                <a:ext cx="10502537" cy="47141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pro výpočet rychlosti rovnoměrně zrychleného pohybu vyjádříme zrychlení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→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vypočteme zrychlení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250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e>
                            <m:sup>
                              <m: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25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Dráhu rakety vypočteme ze vztahu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zrychlení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a čas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vypočteme dráhu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25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10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125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Raketa měla velikost zrychlení a 25 m.s</a:t>
                </a:r>
                <a:r>
                  <a:rPr lang="cs-CZ" b="1" baseline="30000" dirty="0"/>
                  <a:t>-2</a:t>
                </a:r>
                <a:r>
                  <a:rPr lang="cs-CZ" b="1" dirty="0"/>
                  <a:t> a za 10 s urazila dráhu 125 m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556" y="2053512"/>
                <a:ext cx="10502537" cy="4714111"/>
              </a:xfrm>
              <a:prstGeom prst="rect">
                <a:avLst/>
              </a:prstGeom>
              <a:blipFill>
                <a:blip r:embed="rId3"/>
                <a:stretch>
                  <a:fillRect l="-464" t="-776" b="-11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>
            <a:extLst>
              <a:ext uri="{FF2B5EF4-FFF2-40B4-BE49-F238E27FC236}">
                <a16:creationId xmlns:a16="http://schemas.microsoft.com/office/drawing/2014/main" id="{A73C1A9E-7E8F-CE10-96C4-0473B15CFEE7}"/>
              </a:ext>
            </a:extLst>
          </p:cNvPr>
          <p:cNvCxnSpPr/>
          <p:nvPr/>
        </p:nvCxnSpPr>
        <p:spPr>
          <a:xfrm flipV="1">
            <a:off x="296091" y="1976097"/>
            <a:ext cx="10406743" cy="1741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3629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F97229D-8EA4-C3D9-B9F3-48762D453736}"/>
                  </a:ext>
                </a:extLst>
              </p:cNvPr>
              <p:cNvSpPr txBox="1"/>
              <p:nvPr/>
            </p:nvSpPr>
            <p:spPr>
              <a:xfrm>
                <a:off x="336884" y="320842"/>
                <a:ext cx="11470105" cy="17903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Super vlak Pendolino jedoucí rychlostí 140 km.h</a:t>
                </a:r>
                <a:r>
                  <a:rPr lang="cs-CZ" baseline="30000" dirty="0"/>
                  <a:t>-1</a:t>
                </a:r>
                <a:r>
                  <a:rPr lang="cs-CZ" dirty="0"/>
                  <a:t> začal brzdit a za 38,5 s zastavil. Určete velikost zrychlení („zpomalení“) vlaku při brzdění a brzdnou dráhu.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=140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=38,8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39 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=38,5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=?.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1F97229D-8EA4-C3D9-B9F3-48762D4537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84" y="320842"/>
                <a:ext cx="11470105" cy="1790362"/>
              </a:xfrm>
              <a:prstGeom prst="rect">
                <a:avLst/>
              </a:prstGeom>
              <a:blipFill>
                <a:blip r:embed="rId2"/>
                <a:stretch>
                  <a:fillRect l="-425" t="-20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85BA21E3-C6E3-154C-3805-598D17C77A12}"/>
              </a:ext>
            </a:extLst>
          </p:cNvPr>
          <p:cNvCxnSpPr/>
          <p:nvPr/>
        </p:nvCxnSpPr>
        <p:spPr>
          <a:xfrm>
            <a:off x="425116" y="2029328"/>
            <a:ext cx="11494169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DFF97F2-E2A3-64B2-C47D-CA15E5890563}"/>
                  </a:ext>
                </a:extLst>
              </p:cNvPr>
              <p:cNvSpPr txBox="1"/>
              <p:nvPr/>
            </p:nvSpPr>
            <p:spPr>
              <a:xfrm>
                <a:off x="336884" y="2212510"/>
                <a:ext cx="11381874" cy="21103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pro výpočet rychlosti při rovnoměrně zrychleném pohybu vypočítáme zrychlení.</a:t>
                </a:r>
              </a:p>
              <a:p>
                <a:r>
                  <a:rPr lang="cs-CZ" dirty="0"/>
                  <a:t>1. Výpočet zrychlení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0−39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38,5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=−1,01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2. Výpočet brzdné dráhy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 </m:t>
                    </m:r>
                  </m:oMath>
                </a14:m>
                <a:r>
                  <a:rPr lang="cs-CZ" dirty="0"/>
                  <a:t> po dosazení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=39.38,5+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−1,01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38,5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1501,5−748,5</m:t>
                        </m:r>
                      </m:e>
                    </m:d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=753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DFF97F2-E2A3-64B2-C47D-CA15E58905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884" y="2212510"/>
                <a:ext cx="11381874" cy="2110386"/>
              </a:xfrm>
              <a:prstGeom prst="rect">
                <a:avLst/>
              </a:prstGeom>
              <a:blipFill>
                <a:blip r:embed="rId3"/>
                <a:stretch>
                  <a:fillRect l="-428" t="-1734" b="-11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1A38A7A2-0E15-652E-59F5-7FD883AC6211}"/>
              </a:ext>
            </a:extLst>
          </p:cNvPr>
          <p:cNvSpPr txBox="1"/>
          <p:nvPr/>
        </p:nvSpPr>
        <p:spPr>
          <a:xfrm>
            <a:off x="336884" y="6015790"/>
            <a:ext cx="1139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Velikost zrychlení („zpomalení“) je  -1,01 m.s</a:t>
            </a:r>
            <a:r>
              <a:rPr lang="cs-CZ" b="1" baseline="30000" dirty="0"/>
              <a:t>-2</a:t>
            </a:r>
            <a:r>
              <a:rPr lang="cs-CZ" b="1" dirty="0"/>
              <a:t>, a délka dráhy do zastavení vlaku je 753 m.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B35E52B-BE18-A637-33D4-3FC344D1E75F}"/>
                  </a:ext>
                </a:extLst>
              </p:cNvPr>
              <p:cNvSpPr txBox="1"/>
              <p:nvPr/>
            </p:nvSpPr>
            <p:spPr>
              <a:xfrm>
                <a:off x="397042" y="4459342"/>
                <a:ext cx="11397916" cy="145514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Poznámka:</a:t>
                </a:r>
              </a:p>
              <a:p>
                <a:r>
                  <a:rPr lang="cs-CZ" dirty="0"/>
                  <a:t>Znaménko + ve vztahu pro výpočet dráhy zpomaleného pohybu se po dosazení </a:t>
                </a:r>
                <a:r>
                  <a:rPr lang="cs-CZ" b="1" dirty="0"/>
                  <a:t>záporné hodnoty zrychlení </a:t>
                </a:r>
                <a:r>
                  <a:rPr lang="cs-CZ" dirty="0"/>
                  <a:t>změní na – ve shodě se vztahem uvedeným v učebnici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. V případě použití vztahu z učebnice musíme výpočet zrychlení provést podle vztahu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d>
                          <m:dPr>
                            <m:begChr m:val="["/>
                            <m:endChr m:val="]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cs-CZ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cs-CZ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d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dirty="0"/>
                  <a:t>  kde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dirty="0"/>
                  <a:t> a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&gt;0.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B35E52B-BE18-A637-33D4-3FC344D1E7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042" y="4459342"/>
                <a:ext cx="11397916" cy="1455142"/>
              </a:xfrm>
              <a:prstGeom prst="rect">
                <a:avLst/>
              </a:prstGeom>
              <a:blipFill>
                <a:blip r:embed="rId4"/>
                <a:stretch>
                  <a:fillRect l="-374" t="-2075" r="-534" b="-1245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5113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5ED7CFD-1FB7-3041-AE69-80E3A27133F7}"/>
              </a:ext>
            </a:extLst>
          </p:cNvPr>
          <p:cNvSpPr txBox="1"/>
          <p:nvPr/>
        </p:nvSpPr>
        <p:spPr>
          <a:xfrm>
            <a:off x="481263" y="312821"/>
            <a:ext cx="1604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Opakování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57CE8BD-27CC-D83D-27F9-DE22EE3305D3}"/>
              </a:ext>
            </a:extLst>
          </p:cNvPr>
          <p:cNvSpPr txBox="1"/>
          <p:nvPr/>
        </p:nvSpPr>
        <p:spPr>
          <a:xfrm>
            <a:off x="617621" y="994611"/>
            <a:ext cx="110610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Klasifikace pohybů:</a:t>
            </a:r>
          </a:p>
          <a:p>
            <a:endParaRPr lang="cs-CZ" dirty="0"/>
          </a:p>
          <a:p>
            <a:pPr marL="342900" indent="-342900">
              <a:buAutoNum type="alphaLcParenR"/>
            </a:pPr>
            <a:r>
              <a:rPr lang="cs-CZ" dirty="0"/>
              <a:t>Podle tvaru trajektorie pohyby dělíme na:</a:t>
            </a:r>
          </a:p>
          <a:p>
            <a:r>
              <a:rPr lang="cs-CZ" dirty="0"/>
              <a:t>	- </a:t>
            </a:r>
            <a:r>
              <a:rPr lang="cs-CZ" b="1" dirty="0"/>
              <a:t>přímočaré</a:t>
            </a:r>
            <a:r>
              <a:rPr lang="cs-CZ" dirty="0"/>
              <a:t>, kde trajektorií je přímka</a:t>
            </a:r>
          </a:p>
          <a:p>
            <a:r>
              <a:rPr lang="cs-CZ" dirty="0"/>
              <a:t>	- </a:t>
            </a:r>
            <a:r>
              <a:rPr lang="cs-CZ" b="1" dirty="0"/>
              <a:t>křivočaré</a:t>
            </a:r>
            <a:r>
              <a:rPr lang="cs-CZ" dirty="0"/>
              <a:t>, kde trajektorií je libovolná křivka</a:t>
            </a:r>
          </a:p>
          <a:p>
            <a:pPr marL="342900" indent="-342900">
              <a:buFont typeface="+mj-lt"/>
              <a:buAutoNum type="alphaLcParenR" startAt="2"/>
            </a:pPr>
            <a:r>
              <a:rPr lang="cs-CZ" dirty="0"/>
              <a:t>Podle dimenze ve které se pohyb děje na:</a:t>
            </a:r>
          </a:p>
          <a:p>
            <a:r>
              <a:rPr lang="cs-CZ" dirty="0"/>
              <a:t>	- </a:t>
            </a:r>
            <a:r>
              <a:rPr lang="cs-CZ" b="1" dirty="0"/>
              <a:t>lineární</a:t>
            </a:r>
            <a:r>
              <a:rPr lang="cs-CZ" dirty="0"/>
              <a:t>, kdy se všechny body pohybujícího se tělesa pohybují po rovnoběžných přímkách</a:t>
            </a:r>
          </a:p>
          <a:p>
            <a:r>
              <a:rPr lang="cs-CZ" dirty="0"/>
              <a:t>	- </a:t>
            </a:r>
            <a:r>
              <a:rPr lang="cs-CZ" b="1" dirty="0"/>
              <a:t>rovinný</a:t>
            </a:r>
            <a:r>
              <a:rPr lang="cs-CZ" dirty="0"/>
              <a:t>, kdy všechny body tělesa se pohybují ve vzájemně rovnoběžných rovinách</a:t>
            </a:r>
          </a:p>
          <a:p>
            <a:r>
              <a:rPr lang="cs-CZ" dirty="0"/>
              <a:t>	- </a:t>
            </a:r>
            <a:r>
              <a:rPr lang="cs-CZ" b="1" dirty="0"/>
              <a:t>prostorový</a:t>
            </a:r>
            <a:r>
              <a:rPr lang="cs-CZ" dirty="0"/>
              <a:t>, kde jednotlivé body pohybujícího se tělesa vytvářejí prostorové křivky</a:t>
            </a:r>
          </a:p>
          <a:p>
            <a:pPr marL="342900" indent="-342900">
              <a:buFont typeface="+mj-lt"/>
              <a:buAutoNum type="alphaLcParenR" startAt="3"/>
            </a:pPr>
            <a:r>
              <a:rPr lang="cs-CZ" dirty="0"/>
              <a:t>Podle velikosti rychlosti pohyby dělíme na:</a:t>
            </a:r>
          </a:p>
          <a:p>
            <a:r>
              <a:rPr lang="cs-CZ" dirty="0"/>
              <a:t>	- </a:t>
            </a:r>
            <a:r>
              <a:rPr lang="cs-CZ" b="1" dirty="0"/>
              <a:t>rovnoměrné</a:t>
            </a:r>
            <a:r>
              <a:rPr lang="cs-CZ" dirty="0"/>
              <a:t>, kdy se těleso pohybuje konstantní rychlostí. Pohyb může být rovnoměrně přímočarý nebo     	  pohyb po kružnici</a:t>
            </a:r>
          </a:p>
          <a:p>
            <a:r>
              <a:rPr lang="cs-CZ" dirty="0"/>
              <a:t>	- </a:t>
            </a:r>
            <a:r>
              <a:rPr lang="cs-CZ" b="1" dirty="0"/>
              <a:t>nerovnoměrné</a:t>
            </a:r>
            <a:r>
              <a:rPr lang="cs-CZ" dirty="0"/>
              <a:t>, kdy se rychlost tělesa mění. </a:t>
            </a:r>
          </a:p>
          <a:p>
            <a:r>
              <a:rPr lang="cs-CZ" dirty="0"/>
              <a:t>                   Těleso koná zrychlený nebo zpomalený pohyb a </a:t>
            </a:r>
            <a:r>
              <a:rPr lang="cs-CZ" b="1" dirty="0"/>
              <a:t>zrychlení 	  může být rovnoměrné</a:t>
            </a:r>
            <a:r>
              <a:rPr lang="cs-CZ" dirty="0"/>
              <a:t> (zrychlení má </a:t>
            </a:r>
          </a:p>
          <a:p>
            <a:r>
              <a:rPr lang="cs-CZ" dirty="0"/>
              <a:t>                    konstantní hodnotu) nebo </a:t>
            </a:r>
            <a:r>
              <a:rPr lang="cs-CZ" b="1" dirty="0"/>
              <a:t>nerovnoměrné</a:t>
            </a:r>
            <a:r>
              <a:rPr lang="cs-CZ" dirty="0"/>
              <a:t> (zrychlení se během pohybu mění)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A72B2F7-CA25-C205-09BE-68823F39880E}"/>
              </a:ext>
            </a:extLst>
          </p:cNvPr>
          <p:cNvSpPr txBox="1"/>
          <p:nvPr/>
        </p:nvSpPr>
        <p:spPr>
          <a:xfrm>
            <a:off x="5490411" y="5571001"/>
            <a:ext cx="12111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455150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1245</TotalTime>
  <Words>1325</Words>
  <Application>Microsoft Office PowerPoint</Application>
  <PresentationFormat>Širokoúhlá obrazovka</PresentationFormat>
  <Paragraphs>170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Motiv Office</vt:lpstr>
      <vt:lpstr>MECHANIKA – kinematika (Fyz22)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Dráha rovnoměrně zrychleného a rovnoměrně zpomaleného pohybu</dc:title>
  <dc:creator>Karel Sixl</dc:creator>
  <cp:lastModifiedBy>Karel Sixl</cp:lastModifiedBy>
  <cp:revision>54</cp:revision>
  <dcterms:created xsi:type="dcterms:W3CDTF">2023-10-01T11:23:59Z</dcterms:created>
  <dcterms:modified xsi:type="dcterms:W3CDTF">2025-12-26T15:21:43Z</dcterms:modified>
</cp:coreProperties>
</file>