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1" r:id="rId4"/>
    <p:sldId id="258" r:id="rId5"/>
    <p:sldId id="259" r:id="rId6"/>
    <p:sldId id="262" r:id="rId7"/>
    <p:sldId id="272" r:id="rId8"/>
    <p:sldId id="263" r:id="rId9"/>
    <p:sldId id="268" r:id="rId10"/>
    <p:sldId id="260" r:id="rId11"/>
    <p:sldId id="269" r:id="rId12"/>
    <p:sldId id="270" r:id="rId13"/>
    <p:sldId id="264" r:id="rId14"/>
    <p:sldId id="266" r:id="rId15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AA1610C-7A9F-816D-4C1C-1A187845EE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8AF53E8B-A6E2-9E98-C65E-AF77F95E470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D6D8F833-F5FE-CCD0-7F29-E8E354861E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2DDBA89-70E4-0D3B-7DBF-D557869229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1ADA5004-5960-B35F-8601-3AEFE38B52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9500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A6ED7E-5B26-6900-7B97-89C10A0B3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5270D1C-C042-A21F-F105-548203C48F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D864783-C674-2A4D-9553-9CD8F7DE51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846BB48-36C9-6C5A-885A-2B9EAE3C15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5128C73F-6BFF-FCD7-7117-A7359260DA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323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42A923D-A38F-4FB1-90D6-404827E35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F1E58773-BFB1-24E1-096E-50CDB17E1A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F2E914F-87F0-70A6-854E-98CC3F9A4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90C06B0B-0BEF-D3D2-1177-B34A04DD3D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F6C9065-5E7D-4E47-B2F6-3D0D010ABF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4449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7913AA-D6AF-10C1-99FA-CE304129EE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9282F8E-F94E-0919-CACB-2730B59AA5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AFF2EC5A-488A-6C24-9870-E04BDB8C86C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966C74B2-8430-BD94-1B87-560B8C5FAE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7FFD1A7-C699-D3FB-46F7-810B99FA2F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A5F3A73F-A967-4593-15DE-F1AFECA87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13032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9F39AAA-79D3-D639-FABA-315AC8FB0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0FBE98C3-51DC-932C-9969-EFB545AA21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5542744E-DE64-A78D-758E-EE3D9F04765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087291C4-AC87-0025-42CD-DFFC7477A83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CB2D3688-AA83-1EFA-2C2D-A53C1E2578E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9138C6F8-197A-4B1F-C1BF-DFB3259F31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B9EB6D2F-565D-408C-72AA-C826541C4B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FD97206D-5E86-2241-C9B7-5BBBF79850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443584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BC5AAFD-4E6A-1600-BEAC-0616946F6B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10A83BEE-935B-410E-DC52-F5FEAD260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CD1FB22C-3D79-9D50-FF54-B42EE0DADA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862EADAA-8860-B920-CE09-1D134C676D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760474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7321EED6-94C9-37DD-DA39-BE68011685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A40C489D-5D1A-3EF9-8257-727795AD8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3A49B2B4-9C3E-4265-A3BA-BE2200DD7B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92824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2096A9-B927-23FB-87FC-3E18BD910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9D56FDA7-6278-C711-9D03-2B1BCB8F22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E3D02B4C-D32C-3CAD-9B0A-F18173918C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03F8C6B6-7B0E-8289-80D3-71F4F0FC6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7897BAD-F39D-7812-AA33-74E70F5A45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43BF9524-4248-79F9-1E4C-361B73C2D2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51461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3844023-CBA5-A834-F572-20414D2EA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E16C7118-C694-3EB5-62A4-9E5EFE32F8B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D70087E-C79B-493B-2675-B1F3E3BDF7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C90C7602-6872-B77E-FFA1-FD9F8D3DE9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DB8B3724-C8E4-80F3-0CA2-4495A008F8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F648A20B-AC33-9EBF-B1DE-05D7C8E0DA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0551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9A45F4-C024-1F81-54CA-CD0F4C06E0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ED755015-C089-76E4-79B1-DBC7EBD7532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65961A3-F315-321F-1C3A-F2E02A750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A9C872D-95A8-22F4-DE6D-DB5E6103C2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2BA5DA1A-5891-0C23-E7B7-BE0E4C55C4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62769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8A2DF751-D5E8-1ECE-6E86-EB3791B0C8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529586A-C499-6A39-E974-A65CF609F9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405106-D562-2CFC-AD05-C921864F8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FE0FCB-59CB-8680-5071-DE82AC1E13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4E26336A-19AE-DA7E-1FED-CC9151B9D6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0101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CA43A57B-A235-6129-C1D0-1CCC4BB1CA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3C70D97F-BBAD-0311-1A02-0F532E912B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43C7B8AC-231A-11D3-4C5D-445EBD16653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55553A-0ED2-49E0-B668-3AC65578CEFC}" type="datetimeFigureOut">
              <a:rPr lang="cs-CZ" smtClean="0"/>
              <a:t>01.10.2026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BA47F0A-E434-0A8F-1BD7-8FC37AF7245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7C071FA3-8B4D-8CD3-5CF6-3D1241CC73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76E6C6-CA12-4DB4-960C-24F9CB1189F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7326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uoou.gov.cz/pravni-ramec/ochrana-osobnich-udaju?utm_source=chatgpt.com" TargetMode="Externa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E0109B-8F58-7FA1-1991-B9E12B104D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82887" y="1971468"/>
            <a:ext cx="4426226" cy="1574814"/>
          </a:xfrm>
        </p:spPr>
        <p:txBody>
          <a:bodyPr>
            <a:normAutofit/>
          </a:bodyPr>
          <a:lstStyle/>
          <a:p>
            <a:r>
              <a:rPr lang="cs-CZ" sz="4000" dirty="0"/>
              <a:t>Informační systémy</a:t>
            </a:r>
            <a:br>
              <a:rPr lang="cs-CZ" sz="4000" dirty="0"/>
            </a:br>
            <a:r>
              <a:rPr lang="cs-CZ" sz="4000" dirty="0"/>
              <a:t>INV 200</a:t>
            </a:r>
            <a:br>
              <a:rPr lang="cs-CZ" sz="4000" dirty="0"/>
            </a:br>
            <a:r>
              <a:rPr lang="cs-CZ" sz="2000" dirty="0"/>
              <a:t>2. ročník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ECB5898D-48E7-7CCB-78B1-71459B6B8C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857168" y="3694966"/>
            <a:ext cx="6477663" cy="2407256"/>
          </a:xfrm>
        </p:spPr>
        <p:txBody>
          <a:bodyPr>
            <a:normAutofit fontScale="55000" lnSpcReduction="20000"/>
          </a:bodyPr>
          <a:lstStyle/>
          <a:p>
            <a:r>
              <a:rPr lang="cs-CZ" dirty="0"/>
              <a:t>Účel a charakteristika informačního systému</a:t>
            </a:r>
          </a:p>
          <a:p>
            <a:r>
              <a:rPr lang="cs-CZ" dirty="0"/>
              <a:t>Informační systém x portál</a:t>
            </a:r>
          </a:p>
          <a:p>
            <a:r>
              <a:rPr lang="cs-CZ" dirty="0"/>
              <a:t>Z čeho se informační systém skládá</a:t>
            </a:r>
          </a:p>
          <a:p>
            <a:r>
              <a:rPr lang="cs-CZ" dirty="0"/>
              <a:t>Proč informační systém používáme</a:t>
            </a:r>
          </a:p>
          <a:p>
            <a:r>
              <a:rPr lang="cs-CZ" dirty="0"/>
              <a:t>Ochrana osobních údajů</a:t>
            </a:r>
          </a:p>
          <a:p>
            <a:r>
              <a:rPr lang="cs-CZ" dirty="0"/>
              <a:t>Veřejné a oborové informační systémy</a:t>
            </a:r>
          </a:p>
          <a:p>
            <a:r>
              <a:rPr lang="cs-CZ" dirty="0"/>
              <a:t>Ověření totožnosti</a:t>
            </a:r>
          </a:p>
          <a:p>
            <a:r>
              <a:rPr lang="cs-CZ" dirty="0"/>
              <a:t>Mobilní klíč eGovernmentu</a:t>
            </a:r>
          </a:p>
          <a:p>
            <a:r>
              <a:rPr lang="cs-CZ" dirty="0"/>
              <a:t>Bankovní identita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51CD43E1-7AC1-0814-F74C-6F4B06769C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  <p:sp>
        <p:nvSpPr>
          <p:cNvPr id="6" name="TextovéPole 5">
            <a:extLst>
              <a:ext uri="{FF2B5EF4-FFF2-40B4-BE49-F238E27FC236}">
                <a16:creationId xmlns:a16="http://schemas.microsoft.com/office/drawing/2014/main" id="{967885ED-CD40-AC04-2949-F08DF520FB1E}"/>
              </a:ext>
            </a:extLst>
          </p:cNvPr>
          <p:cNvSpPr txBox="1"/>
          <p:nvPr/>
        </p:nvSpPr>
        <p:spPr>
          <a:xfrm>
            <a:off x="485029" y="6042991"/>
            <a:ext cx="1327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1. 10. 2026</a:t>
            </a:r>
          </a:p>
        </p:txBody>
      </p:sp>
    </p:spTree>
    <p:extLst>
      <p:ext uri="{BB962C8B-B14F-4D97-AF65-F5344CB8AC3E}">
        <p14:creationId xmlns:p14="http://schemas.microsoft.com/office/powerpoint/2010/main" val="20574287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6FEC39E-133E-400F-9C2D-231FEEAF3172}"/>
              </a:ext>
            </a:extLst>
          </p:cNvPr>
          <p:cNvSpPr txBox="1"/>
          <p:nvPr/>
        </p:nvSpPr>
        <p:spPr>
          <a:xfrm>
            <a:off x="349857" y="318052"/>
            <a:ext cx="44050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Účel a charakteristika informačního systému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94886AFA-82EC-0DEA-4F45-925D0ED68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08" y="687384"/>
            <a:ext cx="6091126" cy="738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Informační systém (IS)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uspořádaný celek, který tvoří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0651466C-523D-BF9F-8D76-338EE5CF45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6308" y="1056716"/>
            <a:ext cx="3566054" cy="11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Lidé,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D</a:t>
            </a: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ata a informace,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T</a:t>
            </a: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echnické prostředky,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Programové vybavení,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400" dirty="0">
                <a:latin typeface="Arial" panose="020B0604020202020204" pitchFamily="34" charset="0"/>
              </a:rPr>
              <a:t>P</a:t>
            </a:r>
            <a:r>
              <a:rPr kumimoji="0" lang="cs-CZ" altLang="cs-CZ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ravidla a pracovní postupy.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7DE1B23E-9092-D7CF-787D-5FAF59C30B9B}"/>
              </a:ext>
            </a:extLst>
          </p:cNvPr>
          <p:cNvSpPr txBox="1"/>
          <p:nvPr/>
        </p:nvSpPr>
        <p:spPr>
          <a:xfrm>
            <a:off x="346308" y="2226267"/>
            <a:ext cx="34670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Informační systém umožňuje data: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4456B445-2569-BC5A-C0A2-490F93AD2CA3}"/>
              </a:ext>
            </a:extLst>
          </p:cNvPr>
          <p:cNvSpPr txBox="1"/>
          <p:nvPr/>
        </p:nvSpPr>
        <p:spPr>
          <a:xfrm>
            <a:off x="346308" y="2628779"/>
            <a:ext cx="4340558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Shromažďovat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Ukládat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Zpracovávat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Vyhledávat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Předávat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400" dirty="0">
                <a:latin typeface="Arial" panose="020B0604020202020204" pitchFamily="34" charset="0"/>
              </a:rPr>
              <a:t>Chránit</a:t>
            </a:r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1DB8381F-CFEA-DDA8-38F7-8422967DF0EA}"/>
              </a:ext>
            </a:extLst>
          </p:cNvPr>
          <p:cNvSpPr txBox="1"/>
          <p:nvPr/>
        </p:nvSpPr>
        <p:spPr>
          <a:xfrm>
            <a:off x="5578587" y="3895156"/>
            <a:ext cx="339488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Příklady informačních systémů:</a:t>
            </a:r>
          </a:p>
        </p:txBody>
      </p:sp>
      <p:sp>
        <p:nvSpPr>
          <p:cNvPr id="14" name="Rectangle 2">
            <a:extLst>
              <a:ext uri="{FF2B5EF4-FFF2-40B4-BE49-F238E27FC236}">
                <a16:creationId xmlns:a16="http://schemas.microsoft.com/office/drawing/2014/main" id="{4626C6D1-0B6E-51A6-867F-BA4A3D2A7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78587" y="4311855"/>
            <a:ext cx="6320113" cy="18158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Školní informační systém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spravuje údaje o žácích, známkách, docházce a rozvrhu.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Nemocniční informační systém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pracuje s údaji o pacientech, vyšetřeních, léčbě a provozu nemocnice.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 internetového bankovnictví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zpracovává údaje o účtech, platbách a uživatelích.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Knihovní informační systém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eviduje knihy, čtenáře, výpůjčky a rezervace.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9BEBBF7F-A282-9126-5B40-70859C8BE477}"/>
              </a:ext>
            </a:extLst>
          </p:cNvPr>
          <p:cNvSpPr txBox="1"/>
          <p:nvPr/>
        </p:nvSpPr>
        <p:spPr>
          <a:xfrm>
            <a:off x="346308" y="4541255"/>
            <a:ext cx="474567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Účelem informačního systému je poskytovat potřebné informace správným lidem ve správný čas, usnadňovat práci a podporovat rozhodování.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C8A6E64B-25BF-EE18-BB0B-7B987DC3C45D}"/>
              </a:ext>
            </a:extLst>
          </p:cNvPr>
          <p:cNvSpPr txBox="1"/>
          <p:nvPr/>
        </p:nvSpPr>
        <p:spPr>
          <a:xfrm>
            <a:off x="346308" y="4094922"/>
            <a:ext cx="3311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Účel informačního systému</a:t>
            </a:r>
          </a:p>
        </p:txBody>
      </p:sp>
      <p:pic>
        <p:nvPicPr>
          <p:cNvPr id="12" name="Obrázek 11">
            <a:extLst>
              <a:ext uri="{FF2B5EF4-FFF2-40B4-BE49-F238E27FC236}">
                <a16:creationId xmlns:a16="http://schemas.microsoft.com/office/drawing/2014/main" id="{EADDFE73-F11D-E449-74D4-457CC346C7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7434" y="318052"/>
            <a:ext cx="5200639" cy="352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13910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55323B24-814F-8CBC-3AB9-29C7494BBAA1}"/>
              </a:ext>
            </a:extLst>
          </p:cNvPr>
          <p:cNvSpPr txBox="1"/>
          <p:nvPr/>
        </p:nvSpPr>
        <p:spPr>
          <a:xfrm>
            <a:off x="286247" y="293044"/>
            <a:ext cx="3864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Informační systém               portál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D437F9D7-19EA-2D5C-B703-4E356280431A}"/>
              </a:ext>
            </a:extLst>
          </p:cNvPr>
          <p:cNvSpPr txBox="1"/>
          <p:nvPr/>
        </p:nvSpPr>
        <p:spPr>
          <a:xfrm>
            <a:off x="286248" y="741544"/>
            <a:ext cx="68222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Informační systém není totéž co portál. Rozdíl vysvětluje tabulka: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33E57CE8-0D76-4D7F-971A-793025446AE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684591"/>
              </p:ext>
            </p:extLst>
          </p:nvPr>
        </p:nvGraphicFramePr>
        <p:xfrm>
          <a:off x="437322" y="1269212"/>
          <a:ext cx="6671144" cy="2468880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083242">
                  <a:extLst>
                    <a:ext uri="{9D8B030D-6E8A-4147-A177-3AD203B41FA5}">
                      <a16:colId xmlns:a16="http://schemas.microsoft.com/office/drawing/2014/main" val="1888121493"/>
                    </a:ext>
                  </a:extLst>
                </a:gridCol>
                <a:gridCol w="4587902">
                  <a:extLst>
                    <a:ext uri="{9D8B030D-6E8A-4147-A177-3AD203B41FA5}">
                      <a16:colId xmlns:a16="http://schemas.microsoft.com/office/drawing/2014/main" val="32071210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Pojem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Význam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3312907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Informační systém</a:t>
                      </a:r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Celek tvořený lidmi, daty, technickými prostředky, programy a pracovními postupy. Zajišťuje práci s daty a poskytuje potřebné informace.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11367538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/>
                        <a:t>Portál</a:t>
                      </a:r>
                      <a:endParaRPr lang="cs-CZ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Jednotné vstupní místo, zpravidla webové, které uživateli zpřístupňuje informace a služby jednoho nebo více informačních systémů.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14158130"/>
                  </a:ext>
                </a:extLst>
              </a:tr>
            </a:tbl>
          </a:graphicData>
        </a:graphic>
      </p:graphicFrame>
      <p:sp>
        <p:nvSpPr>
          <p:cNvPr id="5" name="TextovéPole 4">
            <a:extLst>
              <a:ext uri="{FF2B5EF4-FFF2-40B4-BE49-F238E27FC236}">
                <a16:creationId xmlns:a16="http://schemas.microsoft.com/office/drawing/2014/main" id="{CA122247-B257-400C-9447-9073D40A10B7}"/>
              </a:ext>
            </a:extLst>
          </p:cNvPr>
          <p:cNvSpPr txBox="1"/>
          <p:nvPr/>
        </p:nvSpPr>
        <p:spPr>
          <a:xfrm>
            <a:off x="437321" y="4065135"/>
            <a:ext cx="9223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Příklad: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FBD4BE1-2A7C-F1AE-CDA3-BE9C14A9E9A7}"/>
              </a:ext>
            </a:extLst>
          </p:cNvPr>
          <p:cNvSpPr txBox="1"/>
          <p:nvPr/>
        </p:nvSpPr>
        <p:spPr>
          <a:xfrm>
            <a:off x="437321" y="4490126"/>
            <a:ext cx="6877879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Portál občana lze uvést jako příklad informačního systému</a:t>
            </a:r>
            <a:r>
              <a:rPr lang="cs-CZ" dirty="0"/>
              <a:t>, přesněji jako součást informačního systému </a:t>
            </a:r>
            <a:r>
              <a:rPr lang="cs-CZ" b="1" dirty="0"/>
              <a:t>Portál veřejné správy</a:t>
            </a:r>
            <a:r>
              <a:rPr lang="cs-CZ" dirty="0"/>
              <a:t>. </a:t>
            </a:r>
          </a:p>
          <a:p>
            <a:endParaRPr lang="cs-CZ" sz="800" dirty="0"/>
          </a:p>
          <a:p>
            <a:r>
              <a:rPr lang="cs-CZ" dirty="0"/>
              <a:t>Umožňuje občanovi využívat elektronické služby a přistupovat k údajům uloženým v dalších informačních systémech veřejné správy. </a:t>
            </a:r>
          </a:p>
        </p:txBody>
      </p:sp>
      <p:pic>
        <p:nvPicPr>
          <p:cNvPr id="9" name="Obrázek 8">
            <a:extLst>
              <a:ext uri="{FF2B5EF4-FFF2-40B4-BE49-F238E27FC236}">
                <a16:creationId xmlns:a16="http://schemas.microsoft.com/office/drawing/2014/main" id="{1D979626-6D97-9CB1-75AD-5D8967ADFE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0959" y="213692"/>
            <a:ext cx="4287077" cy="6430616"/>
          </a:xfrm>
          <a:prstGeom prst="rect">
            <a:avLst/>
          </a:prstGeom>
        </p:spPr>
      </p:pic>
      <p:sp>
        <p:nvSpPr>
          <p:cNvPr id="10" name="Hvězda: čtyřcípá 9">
            <a:extLst>
              <a:ext uri="{FF2B5EF4-FFF2-40B4-BE49-F238E27FC236}">
                <a16:creationId xmlns:a16="http://schemas.microsoft.com/office/drawing/2014/main" id="{26E208CD-CF81-8662-D913-43484E389358}"/>
              </a:ext>
            </a:extLst>
          </p:cNvPr>
          <p:cNvSpPr/>
          <p:nvPr/>
        </p:nvSpPr>
        <p:spPr>
          <a:xfrm>
            <a:off x="2345629" y="339571"/>
            <a:ext cx="341906" cy="292180"/>
          </a:xfrm>
          <a:prstGeom prst="star4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1673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4E96783-7D70-F516-B93B-423DED97C3F8}"/>
              </a:ext>
            </a:extLst>
          </p:cNvPr>
          <p:cNvSpPr txBox="1"/>
          <p:nvPr/>
        </p:nvSpPr>
        <p:spPr>
          <a:xfrm>
            <a:off x="508883" y="333954"/>
            <a:ext cx="36655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Z čeho se informační systém skládá?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6C5F2A4-FDAA-5405-56C1-3C1A78AE678C}"/>
              </a:ext>
            </a:extLst>
          </p:cNvPr>
          <p:cNvSpPr txBox="1"/>
          <p:nvPr/>
        </p:nvSpPr>
        <p:spPr>
          <a:xfrm>
            <a:off x="508883" y="843677"/>
            <a:ext cx="6094674" cy="4924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Informační systém není pouze počítačový program.</a:t>
            </a:r>
            <a:endParaRPr lang="cs-CZ" sz="800" dirty="0"/>
          </a:p>
          <a:p>
            <a:pPr>
              <a:buNone/>
            </a:pPr>
            <a:endParaRPr lang="cs-CZ" sz="800" dirty="0"/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48AB1635-6A4A-80F3-5355-70B5E395DBEE}"/>
              </a:ext>
            </a:extLst>
          </p:cNvPr>
          <p:cNvSpPr txBox="1"/>
          <p:nvPr/>
        </p:nvSpPr>
        <p:spPr>
          <a:xfrm>
            <a:off x="7561585" y="4646490"/>
            <a:ext cx="403141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Zdravotní sestra zadá naměřenou teplotu pacienta do nemocničního informačního systému. Systém údaj zpracuje, uloží a zpřístupní oprávněným pracovníkům.</a:t>
            </a:r>
          </a:p>
        </p:txBody>
      </p:sp>
      <p:sp>
        <p:nvSpPr>
          <p:cNvPr id="9" name="Rectangle 2">
            <a:extLst>
              <a:ext uri="{FF2B5EF4-FFF2-40B4-BE49-F238E27FC236}">
                <a16:creationId xmlns:a16="http://schemas.microsoft.com/office/drawing/2014/main" id="{48F4131E-40BC-0E30-5F32-398B02122C4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8883" y="2058148"/>
            <a:ext cx="6644640" cy="23391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lidé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uživatelé, správci a pracovníci IT;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data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údaje o pacientech a jejich léčbě;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technické vybavení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počítače, servery, síť a další zařízení;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programové vybavení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aplikace a systém pro správu databází; </a:t>
            </a:r>
          </a:p>
          <a:p>
            <a:pPr marL="285750" lvl="0" indent="-285750" eaLnBrk="0" fontAlgn="base" hangingPunct="0"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pravidla a postupy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</a:t>
            </a:r>
            <a:r>
              <a:rPr lang="pl-PL" dirty="0">
                <a:latin typeface="Arial" panose="020B0604020202020204" pitchFamily="34" charset="0"/>
              </a:rPr>
              <a:t>jak se údaje zadávají, kontrolují a kdo s nimi smí pracovat</a:t>
            </a:r>
            <a:r>
              <a:rPr lang="cs-CZ" altLang="cs-CZ" dirty="0">
                <a:latin typeface="Arial" panose="020B0604020202020204" pitchFamily="34" charset="0"/>
              </a:rPr>
              <a:t>. 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9A4A3144-6BBA-C71F-C006-DE3D35800DEF}"/>
              </a:ext>
            </a:extLst>
          </p:cNvPr>
          <p:cNvSpPr txBox="1"/>
          <p:nvPr/>
        </p:nvSpPr>
        <p:spPr>
          <a:xfrm>
            <a:off x="508883" y="4923490"/>
            <a:ext cx="66446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Všechny tyto části jsou vzájemně propojené a společně zajišťují fungování informačního systému.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29951D25-DA02-FB83-7857-2498916C0614}"/>
              </a:ext>
            </a:extLst>
          </p:cNvPr>
          <p:cNvSpPr txBox="1"/>
          <p:nvPr/>
        </p:nvSpPr>
        <p:spPr>
          <a:xfrm>
            <a:off x="508883" y="1476511"/>
            <a:ext cx="24569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Tvoří jej: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F076EA81-56ED-DA62-F47D-2CD4446C5A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7728" y="759528"/>
            <a:ext cx="3699130" cy="3637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3215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76B5A5C6-08D5-2235-0539-709CA30A0178}"/>
              </a:ext>
            </a:extLst>
          </p:cNvPr>
          <p:cNvSpPr txBox="1"/>
          <p:nvPr/>
        </p:nvSpPr>
        <p:spPr>
          <a:xfrm>
            <a:off x="341905" y="357809"/>
            <a:ext cx="46992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Přínosy informačního systému a ochrana dat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6AFEC3F-F3C0-A377-4B86-896C9A2BFC3C}"/>
              </a:ext>
            </a:extLst>
          </p:cNvPr>
          <p:cNvSpPr txBox="1"/>
          <p:nvPr/>
        </p:nvSpPr>
        <p:spPr>
          <a:xfrm>
            <a:off x="2585499" y="754395"/>
            <a:ext cx="702100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b="1" dirty="0"/>
              <a:t>Správná informace má být dostupná správnému člověku ve správný čas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014999A6-0A36-66C1-28AF-ABF7EE1F90E1}"/>
              </a:ext>
            </a:extLst>
          </p:cNvPr>
          <p:cNvSpPr txBox="1"/>
          <p:nvPr/>
        </p:nvSpPr>
        <p:spPr>
          <a:xfrm>
            <a:off x="341906" y="1205030"/>
            <a:ext cx="298969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Informační systém pomáhá:</a:t>
            </a: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99A375EE-55C2-A3ED-DF56-85E3AB5F1A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1905" y="1574362"/>
            <a:ext cx="4424303" cy="24929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zrychlit práci,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omezit chyby,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sdílet aktuální údaje,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rychle vyhledávat potřebné informace,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podporovat rozhodování,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vytvářet přehledy a statistiky,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chránit citlivá data. 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A98EF363-E4EE-4E1E-7385-81630D313912}"/>
              </a:ext>
            </a:extLst>
          </p:cNvPr>
          <p:cNvSpPr txBox="1"/>
          <p:nvPr/>
        </p:nvSpPr>
        <p:spPr>
          <a:xfrm>
            <a:off x="5824383" y="3262626"/>
            <a:ext cx="6097348" cy="33855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znamená „chránit citlivá data“?</a:t>
            </a:r>
          </a:p>
          <a:p>
            <a:r>
              <a:rPr lang="cs-CZ" dirty="0"/>
              <a:t>Ochrana dat má předcházet neoprávněnému přístupu, ztrátě, poškození a zneužití údajů.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Ochranu zajišťují například:</a:t>
            </a:r>
          </a:p>
          <a:p>
            <a:pPr>
              <a:buNone/>
            </a:pPr>
            <a:endParaRPr lang="cs-CZ" sz="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uživatelské účty, hesla a vícefázové ověření,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přístupová práva podle pracovní pozice,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šifrování přenášených a uložených dat,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pravidelné zálohování,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evidence přístupů a provedených změn,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aktualizace programů a ochrana proti škodlivému softwaru,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proškolení zaměstnanců.</a:t>
            </a:r>
          </a:p>
        </p:txBody>
      </p:sp>
      <p:sp>
        <p:nvSpPr>
          <p:cNvPr id="12" name="Šipka: doprava 11">
            <a:extLst>
              <a:ext uri="{FF2B5EF4-FFF2-40B4-BE49-F238E27FC236}">
                <a16:creationId xmlns:a16="http://schemas.microsoft.com/office/drawing/2014/main" id="{2ADEA9FC-1B9D-BF25-4D23-ED6C1681BB76}"/>
              </a:ext>
            </a:extLst>
          </p:cNvPr>
          <p:cNvSpPr/>
          <p:nvPr/>
        </p:nvSpPr>
        <p:spPr>
          <a:xfrm rot="21121550">
            <a:off x="2967665" y="3555780"/>
            <a:ext cx="2661858" cy="328525"/>
          </a:xfrm>
          <a:prstGeom prst="rightArrow">
            <a:avLst/>
          </a:prstGeom>
          <a:solidFill>
            <a:schemeClr val="accent2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D144B50-34A4-D8FA-B1BB-D21AC9A0F6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678"/>
          <a:stretch>
            <a:fillRect/>
          </a:stretch>
        </p:blipFill>
        <p:spPr>
          <a:xfrm>
            <a:off x="270269" y="4436684"/>
            <a:ext cx="4269850" cy="2013700"/>
          </a:xfrm>
          <a:prstGeom prst="rect">
            <a:avLst/>
          </a:prstGeom>
        </p:spPr>
      </p:pic>
      <p:pic>
        <p:nvPicPr>
          <p:cNvPr id="10" name="Obrázek 9">
            <a:extLst>
              <a:ext uri="{FF2B5EF4-FFF2-40B4-BE49-F238E27FC236}">
                <a16:creationId xmlns:a16="http://schemas.microsoft.com/office/drawing/2014/main" id="{6323FC05-05D5-FB54-6DB6-712A48E34F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89" t="18436" r="13503" b="52425"/>
          <a:stretch>
            <a:fillRect/>
          </a:stretch>
        </p:blipFill>
        <p:spPr>
          <a:xfrm>
            <a:off x="7072087" y="1389696"/>
            <a:ext cx="3601941" cy="179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57579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A59E01A-282F-1622-4BF5-AA03E7802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690" y="349479"/>
            <a:ext cx="11636347" cy="60016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b="1" dirty="0"/>
              <a:t>Jak souvisí ochrana osobních údajů s GDPR - </a:t>
            </a:r>
            <a:r>
              <a:rPr lang="cs-CZ" sz="1600" dirty="0"/>
              <a:t>Obecné nařízení o ochraně osobních údajů</a:t>
            </a:r>
            <a:r>
              <a:rPr lang="pl-PL" sz="1600" b="1" dirty="0"/>
              <a:t>?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/>
              <a:t>(GDPR - </a:t>
            </a:r>
            <a:r>
              <a:rPr lang="en-US" sz="1600" b="1" dirty="0"/>
              <a:t>General Data Protection Regulation</a:t>
            </a:r>
            <a:r>
              <a:rPr lang="cs-CZ" sz="1600" b="1" dirty="0"/>
              <a:t>)</a:t>
            </a:r>
            <a:endParaRPr lang="en-US" sz="1600" dirty="0"/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altLang="cs-CZ" sz="1600" b="1" dirty="0"/>
              <a:t>GDPR</a:t>
            </a:r>
            <a:r>
              <a:rPr lang="cs-CZ" altLang="cs-CZ" sz="1600" dirty="0"/>
              <a:t> je nařízení Evropské unie. Stanovuje pravidla pro zpracování a ochranu osobních údajů. </a:t>
            </a:r>
            <a:r>
              <a:rPr lang="cs-CZ" sz="1600" dirty="0"/>
              <a:t>Na GDPR v České republice navazuje zákon 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/>
              <a:t>o zpracování osobních údajů č. 110/2019 Sb. Na dodržování obecného nařízení dohlíží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hlinkClick r:id="rId2"/>
              </a:rPr>
              <a:t>Úřad pro ochranu osobních údajů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pl-PL" sz="1600" b="1" dirty="0">
                <a:latin typeface="Arial" panose="020B0604020202020204" pitchFamily="34" charset="0"/>
              </a:rPr>
              <a:t>Organizace musí zajistit, aby osobní údaje: </a:t>
            </a: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6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Zvláštní význam ve zdravotnictví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Údaje o zdravotním stavu patří podle GDPR mezi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zvláštní kategorie osobních údajů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které vyžadují zvýšenou ochranu.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dirty="0">
                <a:latin typeface="Arial" panose="020B0604020202020204" pitchFamily="34" charset="0"/>
              </a:rPr>
              <a:t>Zdravotnický pracovník smí pracovat pouze s údaji, které potřebuje k plnění svých pracovních úkolů a k nimž má oprávněný přístup. </a:t>
            </a:r>
            <a:r>
              <a:rPr lang="cs-CZ" altLang="cs-CZ" sz="1600" dirty="0">
                <a:latin typeface="Arial" panose="020B0604020202020204" pitchFamily="34" charset="0"/>
              </a:rPr>
              <a:t>Neměl by nahlížet do dokumentace pacienta ze zvědavosti ani sdělovat informace neoprávněným osobám.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cs-CZ" sz="1600" b="1" dirty="0"/>
              <a:t>GDPR chrání osobní údaje během jejich shromažďování, používání, ukládání i předávání.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9F676A7-9966-9351-A656-4AFF964E123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894" t="5797" r="12048" b="8406"/>
          <a:stretch>
            <a:fillRect/>
          </a:stretch>
        </p:blipFill>
        <p:spPr>
          <a:xfrm>
            <a:off x="7863839" y="1839549"/>
            <a:ext cx="2340177" cy="2639833"/>
          </a:xfrm>
          <a:prstGeom prst="rect">
            <a:avLst/>
          </a:prstGeom>
        </p:spPr>
      </p:pic>
      <p:sp>
        <p:nvSpPr>
          <p:cNvPr id="3" name="Rectangle 1">
            <a:extLst>
              <a:ext uri="{FF2B5EF4-FFF2-40B4-BE49-F238E27FC236}">
                <a16:creationId xmlns:a16="http://schemas.microsoft.com/office/drawing/2014/main" id="{73A9D97B-C49D-D483-1074-8BB8B1CCB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9690" y="2380805"/>
            <a:ext cx="6305384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shromažďovala pouze v potřebném rozsahu,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používala pouze ke stanovenému účelu,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udržovala správné a aktuální,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uchovávala pouze nezbytně dlouho, </a:t>
            </a:r>
          </a:p>
          <a:p>
            <a:pPr marR="0" indent="-285750" eaLnBrk="0" fontAlgn="base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sz="1600" dirty="0">
                <a:latin typeface="Arial" panose="020B0604020202020204" pitchFamily="34" charset="0"/>
              </a:rPr>
              <a:t>chránila před ztrátou, zneužitím a neoprávněným přístupem. 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CC79467B-0787-8CA4-D57E-C4F0806D14B4}"/>
              </a:ext>
            </a:extLst>
          </p:cNvPr>
          <p:cNvSpPr txBox="1"/>
          <p:nvPr/>
        </p:nvSpPr>
        <p:spPr>
          <a:xfrm>
            <a:off x="3047338" y="3234394"/>
            <a:ext cx="60946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800" dirty="0"/>
              <a:t>o zpracování osobních údajů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7128022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092AE8CC-E67A-44ED-5B49-269EE54ACA12}"/>
              </a:ext>
            </a:extLst>
          </p:cNvPr>
          <p:cNvSpPr txBox="1"/>
          <p:nvPr/>
        </p:nvSpPr>
        <p:spPr>
          <a:xfrm>
            <a:off x="246491" y="214685"/>
            <a:ext cx="39120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Oborové a veřejné informační systémy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C9C0EB90-D4E8-4137-7E07-75621C95DFE2}"/>
              </a:ext>
            </a:extLst>
          </p:cNvPr>
          <p:cNvSpPr txBox="1"/>
          <p:nvPr/>
        </p:nvSpPr>
        <p:spPr>
          <a:xfrm>
            <a:off x="246490" y="584017"/>
            <a:ext cx="860331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Informační systémy můžeme rozlišovat podle toho, </a:t>
            </a:r>
            <a:r>
              <a:rPr lang="cs-CZ" b="1" dirty="0"/>
              <a:t>komu slouží a jaké činnosti podporují</a:t>
            </a:r>
            <a:r>
              <a:rPr lang="cs-CZ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303D69EA-32C6-B4AB-41BE-64EA2A9873ED}"/>
              </a:ext>
            </a:extLst>
          </p:cNvPr>
          <p:cNvSpPr txBox="1"/>
          <p:nvPr/>
        </p:nvSpPr>
        <p:spPr>
          <a:xfrm>
            <a:off x="246490" y="1113183"/>
            <a:ext cx="28386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Oborový informační systém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21E6D29E-889A-E368-136D-6FD62759E15D}"/>
              </a:ext>
            </a:extLst>
          </p:cNvPr>
          <p:cNvSpPr txBox="1"/>
          <p:nvPr/>
        </p:nvSpPr>
        <p:spPr>
          <a:xfrm>
            <a:off x="246490" y="1796236"/>
            <a:ext cx="1155324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Oborový informační systém</a:t>
            </a:r>
            <a:r>
              <a:rPr lang="cs-CZ" dirty="0"/>
              <a:t> je informační systém určený pro konkrétní obor. Zajišťuje shromažďování, ukládání a zpracování údajů a podporuje pracovní činnosti typické pro daný obor.</a:t>
            </a:r>
          </a:p>
        </p:txBody>
      </p:sp>
      <p:sp>
        <p:nvSpPr>
          <p:cNvPr id="9" name="TextovéPole 8">
            <a:extLst>
              <a:ext uri="{FF2B5EF4-FFF2-40B4-BE49-F238E27FC236}">
                <a16:creationId xmlns:a16="http://schemas.microsoft.com/office/drawing/2014/main" id="{0AE3A447-CE4B-6A44-A096-0B94887E05F8}"/>
              </a:ext>
            </a:extLst>
          </p:cNvPr>
          <p:cNvSpPr txBox="1"/>
          <p:nvPr/>
        </p:nvSpPr>
        <p:spPr>
          <a:xfrm>
            <a:off x="246491" y="2901688"/>
            <a:ext cx="11553245" cy="25853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Přístup do </a:t>
            </a:r>
            <a:r>
              <a:rPr lang="cs-CZ" b="1" dirty="0"/>
              <a:t>oborového informačního systému</a:t>
            </a:r>
            <a:r>
              <a:rPr lang="cs-CZ" dirty="0"/>
              <a:t> je obvykle řešen pomocí </a:t>
            </a:r>
            <a:r>
              <a:rPr lang="cs-CZ" b="1" dirty="0"/>
              <a:t>uživatelských účtů a přístupových oprávnění</a:t>
            </a:r>
            <a:r>
              <a:rPr lang="cs-CZ" dirty="0"/>
              <a:t>.</a:t>
            </a:r>
          </a:p>
          <a:p>
            <a:pPr>
              <a:buNone/>
            </a:pPr>
            <a:endParaRPr lang="cs-CZ" sz="8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Přihlášení uživatele</a:t>
            </a:r>
            <a:r>
              <a:rPr lang="cs-CZ" dirty="0"/>
              <a:t> – systém ověří jeho totožnost, například heslem, čipovou kartou nebo </a:t>
            </a:r>
            <a:r>
              <a:rPr lang="cs-CZ" dirty="0" err="1"/>
              <a:t>vícefaktorovým</a:t>
            </a:r>
            <a:r>
              <a:rPr lang="cs-CZ" dirty="0"/>
              <a:t> ověřením.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Přidělení role</a:t>
            </a:r>
            <a:r>
              <a:rPr lang="cs-CZ" dirty="0"/>
              <a:t> – uživatel má určitou roli, například lékař, zdravotní sestra nebo administrativní pracovník.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Přístupová oprávnění</a:t>
            </a:r>
            <a:r>
              <a:rPr lang="cs-CZ" dirty="0"/>
              <a:t> – určují, které údaje smí uživatel prohlížet, zadávat či měnit a které činnosti může provádět.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b="1" dirty="0"/>
              <a:t>Záznam činností</a:t>
            </a:r>
            <a:r>
              <a:rPr lang="cs-CZ" dirty="0"/>
              <a:t> – systém může zaznamenávat, kdo a kdy údaje zobrazil nebo upravil.</a:t>
            </a:r>
          </a:p>
          <a:p>
            <a:endParaRPr lang="cs-CZ" sz="800" dirty="0"/>
          </a:p>
          <a:p>
            <a:pPr>
              <a:buNone/>
            </a:pPr>
            <a:r>
              <a:rPr lang="cs-CZ" b="1" dirty="0"/>
              <a:t>Příklad:</a:t>
            </a:r>
            <a:r>
              <a:rPr lang="cs-CZ" dirty="0"/>
              <a:t> Zdravotní sestra může zapisovat naměřené hodnoty pacienta, zatímco pracovník účtárny má přístup k údajům potřebným pro vyúčtování.</a:t>
            </a:r>
          </a:p>
        </p:txBody>
      </p:sp>
      <p:sp>
        <p:nvSpPr>
          <p:cNvPr id="11" name="TextovéPole 10">
            <a:extLst>
              <a:ext uri="{FF2B5EF4-FFF2-40B4-BE49-F238E27FC236}">
                <a16:creationId xmlns:a16="http://schemas.microsoft.com/office/drawing/2014/main" id="{DB9B0F56-19E1-A016-6B84-FBF62D9E5145}"/>
              </a:ext>
            </a:extLst>
          </p:cNvPr>
          <p:cNvSpPr txBox="1"/>
          <p:nvPr/>
        </p:nvSpPr>
        <p:spPr>
          <a:xfrm>
            <a:off x="2202512" y="6147778"/>
            <a:ext cx="7790290" cy="369332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Uživatel má mít přístup pouze k údajům a funkcím, které potřebuje ke své práci.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5805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19E59521-F0C9-4D40-064A-ACD543A71CC2}"/>
              </a:ext>
            </a:extLst>
          </p:cNvPr>
          <p:cNvSpPr txBox="1"/>
          <p:nvPr/>
        </p:nvSpPr>
        <p:spPr>
          <a:xfrm>
            <a:off x="294198" y="222637"/>
            <a:ext cx="30851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Oborové informační systémy</a:t>
            </a:r>
          </a:p>
        </p:txBody>
      </p:sp>
      <p:graphicFrame>
        <p:nvGraphicFramePr>
          <p:cNvPr id="3" name="Tabulka 2">
            <a:extLst>
              <a:ext uri="{FF2B5EF4-FFF2-40B4-BE49-F238E27FC236}">
                <a16:creationId xmlns:a16="http://schemas.microsoft.com/office/drawing/2014/main" id="{3542A41B-F976-FDDE-15EF-D874EFD75B2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92592790"/>
              </p:ext>
            </p:extLst>
          </p:nvPr>
        </p:nvGraphicFramePr>
        <p:xfrm>
          <a:off x="294198" y="1034517"/>
          <a:ext cx="5184251" cy="4104000"/>
        </p:xfrm>
        <a:graphic>
          <a:graphicData uri="http://schemas.openxmlformats.org/drawingml/2006/table">
            <a:tbl>
              <a:tblPr/>
              <a:tblGrid>
                <a:gridCol w="1574359">
                  <a:extLst>
                    <a:ext uri="{9D8B030D-6E8A-4147-A177-3AD203B41FA5}">
                      <a16:colId xmlns:a16="http://schemas.microsoft.com/office/drawing/2014/main" val="3720025041"/>
                    </a:ext>
                  </a:extLst>
                </a:gridCol>
                <a:gridCol w="3609892">
                  <a:extLst>
                    <a:ext uri="{9D8B030D-6E8A-4147-A177-3AD203B41FA5}">
                      <a16:colId xmlns:a16="http://schemas.microsoft.com/office/drawing/2014/main" val="3071245244"/>
                    </a:ext>
                  </a:extLst>
                </a:gridCol>
              </a:tblGrid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Oblast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b="1" dirty="0"/>
                        <a:t>Příklad oborového informačního systému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15771367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Zdravotnictví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nemocniční informační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0654702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Školství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školní informační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3275125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Bankovnictví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bankovní informační systém 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41954833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Doprava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rezervační a odbavovací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10253328"/>
                  </a:ext>
                </a:extLst>
              </a:tr>
              <a:tr h="68400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/>
                        <a:t>Obchod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dirty="0"/>
                        <a:t>skladový a pokladní systém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80978613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550A05A5-3474-1B91-7CB3-49083B9AF4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96000" y="4393145"/>
            <a:ext cx="5826441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 zdravotnictví může systém evidovat: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pacienty, vyšetření, diagnózy, léky, laboratorní výsledky a hospitalizace.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8B27E0C4-D2AC-14BD-61BD-530D512614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784" y="782736"/>
            <a:ext cx="5826440" cy="3279115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32AFCF39-FEC0-581F-4602-E4B01D4786CA}"/>
              </a:ext>
            </a:extLst>
          </p:cNvPr>
          <p:cNvSpPr txBox="1"/>
          <p:nvPr/>
        </p:nvSpPr>
        <p:spPr>
          <a:xfrm>
            <a:off x="1600532" y="5752098"/>
            <a:ext cx="8990937" cy="369332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Oborový informační systém je přizpůsoben údajům a pracovním postupům konkrétního oboru.</a:t>
            </a:r>
          </a:p>
        </p:txBody>
      </p:sp>
    </p:spTree>
    <p:extLst>
      <p:ext uri="{BB962C8B-B14F-4D97-AF65-F5344CB8AC3E}">
        <p14:creationId xmlns:p14="http://schemas.microsoft.com/office/powerpoint/2010/main" val="1255116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8118E338-4CDB-BC04-D4E6-260D5951217E}"/>
              </a:ext>
            </a:extLst>
          </p:cNvPr>
          <p:cNvSpPr txBox="1"/>
          <p:nvPr/>
        </p:nvSpPr>
        <p:spPr>
          <a:xfrm>
            <a:off x="397565" y="219487"/>
            <a:ext cx="38881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>
                <a:latin typeface="Arial" panose="020B0604020202020204" pitchFamily="34" charset="0"/>
              </a:rPr>
              <a:t>Nemocniční informační systém</a:t>
            </a:r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84D2D3C3-6B3B-A270-21FB-36DFC7989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7565" y="1583288"/>
            <a:ext cx="5698435" cy="2769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Umožňuje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evidovat a vyhledávat údaje o pacientech,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vést elektronickou zdravotnickou dokumentaci,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zapisovat výsledky vyšetření a průběh léčby,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objednávat pacienty a plánovat výkony,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předepisovat a evidovat podávané léky,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sdílet potřebné informace mezi oprávněnými pracovníky,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zajišťovat administrativu a vykazování péče. 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F64950BC-7E1F-2917-FE27-7B54C6B9A9E7}"/>
              </a:ext>
            </a:extLst>
          </p:cNvPr>
          <p:cNvSpPr txBox="1"/>
          <p:nvPr/>
        </p:nvSpPr>
        <p:spPr>
          <a:xfrm>
            <a:off x="397565" y="4951546"/>
            <a:ext cx="60946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 využívají: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lékaři, zdravotní sestry, laboratoře, lékárna, recepce a vedení nemocnice.</a:t>
            </a:r>
          </a:p>
        </p:txBody>
      </p:sp>
      <p:sp>
        <p:nvSpPr>
          <p:cNvPr id="10" name="TextovéPole 9">
            <a:extLst>
              <a:ext uri="{FF2B5EF4-FFF2-40B4-BE49-F238E27FC236}">
                <a16:creationId xmlns:a16="http://schemas.microsoft.com/office/drawing/2014/main" id="{040FA1DF-D74C-C794-C62E-95FBA2E0A01D}"/>
              </a:ext>
            </a:extLst>
          </p:cNvPr>
          <p:cNvSpPr txBox="1"/>
          <p:nvPr/>
        </p:nvSpPr>
        <p:spPr>
          <a:xfrm>
            <a:off x="397565" y="588819"/>
            <a:ext cx="1145783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cs-CZ" altLang="cs-CZ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Příkladem oborového informačního systému je nemocniční informační systém (NIS). </a:t>
            </a:r>
            <a:r>
              <a:rPr kumimoji="0" lang="cs-CZ" altLang="cs-CZ" sz="18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</a:t>
            </a:r>
            <a:r>
              <a:rPr kumimoji="0" lang="cs-CZ" altLang="cs-CZ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propojuje zdravotnické pracovníky, údaje o pacientech a provoz jednotlivých oddělení nemocnice. </a:t>
            </a:r>
            <a:r>
              <a:rPr lang="cs-CZ" dirty="0"/>
              <a:t>NIS uchovává a předává potřebné informace během celého průběhu péče.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TextovéPole 11">
            <a:extLst>
              <a:ext uri="{FF2B5EF4-FFF2-40B4-BE49-F238E27FC236}">
                <a16:creationId xmlns:a16="http://schemas.microsoft.com/office/drawing/2014/main" id="{6BD55702-2778-DED3-D592-C7FCBCA0762F}"/>
              </a:ext>
            </a:extLst>
          </p:cNvPr>
          <p:cNvSpPr txBox="1"/>
          <p:nvPr/>
        </p:nvSpPr>
        <p:spPr>
          <a:xfrm>
            <a:off x="9241404" y="2896825"/>
            <a:ext cx="2613990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elektronická zdravotnická dokumentace pacienta,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příjem nemocnice,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lékařské vyšetření,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laboratoř,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lůžkové oddělení,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nemocniční lékárna,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propojení jednotlivých pracovišť,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200" dirty="0"/>
              <a:t>ochrana citlivých osobních údajů.</a:t>
            </a:r>
          </a:p>
        </p:txBody>
      </p:sp>
      <p:pic>
        <p:nvPicPr>
          <p:cNvPr id="14" name="Obrázek 13">
            <a:extLst>
              <a:ext uri="{FF2B5EF4-FFF2-40B4-BE49-F238E27FC236}">
                <a16:creationId xmlns:a16="http://schemas.microsoft.com/office/drawing/2014/main" id="{5635269F-4C06-CA18-9A83-1ECFC67922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67" b="8870"/>
          <a:stretch>
            <a:fillRect/>
          </a:stretch>
        </p:blipFill>
        <p:spPr>
          <a:xfrm>
            <a:off x="6294119" y="1604988"/>
            <a:ext cx="2749166" cy="3648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473592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F6665910-5CD4-7A4C-9296-F9766379B5F8}"/>
              </a:ext>
            </a:extLst>
          </p:cNvPr>
          <p:cNvSpPr txBox="1"/>
          <p:nvPr/>
        </p:nvSpPr>
        <p:spPr>
          <a:xfrm>
            <a:off x="278296" y="286247"/>
            <a:ext cx="94143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Veřejné informační systémy  -  informační systémy státní správy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B8B8E1D8-9C85-BD0B-3EE6-814F05CE8B56}"/>
              </a:ext>
            </a:extLst>
          </p:cNvPr>
          <p:cNvSpPr txBox="1"/>
          <p:nvPr/>
        </p:nvSpPr>
        <p:spPr>
          <a:xfrm>
            <a:off x="278296" y="646686"/>
            <a:ext cx="11661250" cy="646331"/>
          </a:xfrm>
          <a:prstGeom prst="rect">
            <a:avLst/>
          </a:prstGeom>
          <a:noFill/>
          <a:ln w="19050"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cs-CZ" dirty="0"/>
              <a:t>Informační systémy veřejné správy shromažďují, ukládají a zpracovávají údaje potřebné pro činnost úřadů a poskytování služeb občanům a organizacím.</a:t>
            </a:r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6BFD7217-8D9E-62FD-F809-2FF5CCFAB20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6015" y="1469237"/>
            <a:ext cx="2964509" cy="3107289"/>
          </a:xfrm>
          <a:prstGeom prst="rect">
            <a:avLst/>
          </a:prstGeom>
        </p:spPr>
      </p:pic>
      <p:sp>
        <p:nvSpPr>
          <p:cNvPr id="5" name="TextovéPole 4">
            <a:extLst>
              <a:ext uri="{FF2B5EF4-FFF2-40B4-BE49-F238E27FC236}">
                <a16:creationId xmlns:a16="http://schemas.microsoft.com/office/drawing/2014/main" id="{5F41883F-E17E-87E5-B694-3521842E5E1D}"/>
              </a:ext>
            </a:extLst>
          </p:cNvPr>
          <p:cNvSpPr txBox="1"/>
          <p:nvPr/>
        </p:nvSpPr>
        <p:spPr>
          <a:xfrm>
            <a:off x="278296" y="1399182"/>
            <a:ext cx="7953292" cy="36625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endParaRPr lang="cs-CZ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Informační systém datových schránek – </a:t>
            </a:r>
            <a:r>
              <a:rPr lang="cs-CZ" sz="1400" dirty="0"/>
              <a:t>slouží k bezpečné elektronické komunikaci mezi občany, firmami a orgány veřejné moci.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Národní katalog otevřených dat – </a:t>
            </a:r>
            <a:r>
              <a:rPr lang="cs-CZ" sz="1400" dirty="0"/>
              <a:t>slouží ke zveřejňování a vyhledávání otevřených dat poskytovaných institucemi veřejné správy.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Centrální registr řidičů – </a:t>
            </a:r>
            <a:r>
              <a:rPr lang="cs-CZ" sz="1400" dirty="0"/>
              <a:t>eviduje údaje o řidičích, řidičských oprávnění a bodového hodnocení řidičů.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Registr vozidel – </a:t>
            </a:r>
            <a:r>
              <a:rPr lang="cs-CZ" sz="1400" dirty="0"/>
              <a:t>obsahuje údaje o vozidlech registrovaných v ČR a jejich vlastnících či provozovatelích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Katastr nemovitostí – </a:t>
            </a:r>
            <a:r>
              <a:rPr lang="cs-CZ" sz="1400" dirty="0"/>
              <a:t>informační systém spravující údaje o nemovitostech, vlastnických vztazích a právech k nim.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Integrovaný informační systém České správy sociálního zabezpečení – </a:t>
            </a:r>
            <a:r>
              <a:rPr lang="cs-CZ" sz="1400" dirty="0"/>
              <a:t>agenda důchodového a nemocenského pojištění a další činnosti ČSSZ.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Národní zdravotnický informační systém – </a:t>
            </a:r>
            <a:r>
              <a:rPr lang="cs-CZ" sz="1400" dirty="0"/>
              <a:t>slouží ke sběru, správě a využívání zdravotnických dat a statistik.</a:t>
            </a:r>
            <a:endParaRPr lang="cs-CZ" dirty="0"/>
          </a:p>
        </p:txBody>
      </p:sp>
      <p:sp>
        <p:nvSpPr>
          <p:cNvPr id="13" name="TextovéPole 12">
            <a:extLst>
              <a:ext uri="{FF2B5EF4-FFF2-40B4-BE49-F238E27FC236}">
                <a16:creationId xmlns:a16="http://schemas.microsoft.com/office/drawing/2014/main" id="{BA9B4EC7-BF63-19F9-5CAE-7D26D2B3B37B}"/>
              </a:ext>
            </a:extLst>
          </p:cNvPr>
          <p:cNvSpPr txBox="1"/>
          <p:nvPr/>
        </p:nvSpPr>
        <p:spPr>
          <a:xfrm>
            <a:off x="252454" y="5838043"/>
            <a:ext cx="1141449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Přístup ke chráněným údajům vyžaduje ověření totožnosti a příslušné oprávnění. Přihlášení může probíhat prostřednictvím Identity občana, například bankovní identitou nebo Mobilním klíčem eGovernmentu.</a:t>
            </a:r>
          </a:p>
        </p:txBody>
      </p:sp>
      <p:sp>
        <p:nvSpPr>
          <p:cNvPr id="15" name="TextovéPole 14">
            <a:extLst>
              <a:ext uri="{FF2B5EF4-FFF2-40B4-BE49-F238E27FC236}">
                <a16:creationId xmlns:a16="http://schemas.microsoft.com/office/drawing/2014/main" id="{DA7C1642-DA36-CEE2-9FF8-B245462FB3D7}"/>
              </a:ext>
            </a:extLst>
          </p:cNvPr>
          <p:cNvSpPr txBox="1"/>
          <p:nvPr/>
        </p:nvSpPr>
        <p:spPr>
          <a:xfrm>
            <a:off x="8625510" y="4518118"/>
            <a:ext cx="2865519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Občan využívá portály a elektronické služby veřejných institucí.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1A84242F-8767-81F2-1EE4-3B95B6E3A744}"/>
              </a:ext>
            </a:extLst>
          </p:cNvPr>
          <p:cNvSpPr txBox="1"/>
          <p:nvPr/>
        </p:nvSpPr>
        <p:spPr>
          <a:xfrm>
            <a:off x="278296" y="5167888"/>
            <a:ext cx="1132464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Přístup ke službám informačních systémů umožňují například Portál občana, </a:t>
            </a:r>
            <a:r>
              <a:rPr lang="cs-CZ" dirty="0" err="1"/>
              <a:t>ePortál</a:t>
            </a:r>
            <a:r>
              <a:rPr lang="cs-CZ" dirty="0"/>
              <a:t> ČSSZ, portál MOJE daně a další portály veřejné správy.</a:t>
            </a:r>
          </a:p>
        </p:txBody>
      </p:sp>
    </p:spTree>
    <p:extLst>
      <p:ext uri="{BB962C8B-B14F-4D97-AF65-F5344CB8AC3E}">
        <p14:creationId xmlns:p14="http://schemas.microsoft.com/office/powerpoint/2010/main" val="502120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1910DF9-C2A5-0B84-BCA0-EFA9C5770372}"/>
              </a:ext>
            </a:extLst>
          </p:cNvPr>
          <p:cNvSpPr txBox="1"/>
          <p:nvPr/>
        </p:nvSpPr>
        <p:spPr>
          <a:xfrm>
            <a:off x="238540" y="238539"/>
            <a:ext cx="30373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Ověření totožnosti občana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D6535FBF-D5A8-E780-FEB9-8D6F4833AA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8540" y="2321004"/>
            <a:ext cx="5390983" cy="22159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Ověření totožnosti je důležité, protože: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b="1" dirty="0"/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chrání osobní a citlivé údaje,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zabraňuje přístupu neoprávněných osob,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umožňuje bezpečné vyřízení úředních záležitostí,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12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lang="cs-CZ" altLang="cs-CZ" dirty="0"/>
              <a:t>potvrzuje, kdo provedl určitou elektronickou činnost. 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F6582F7A-6A32-E355-8790-8E5EE16AACF4}"/>
              </a:ext>
            </a:extLst>
          </p:cNvPr>
          <p:cNvSpPr txBox="1"/>
          <p:nvPr/>
        </p:nvSpPr>
        <p:spPr>
          <a:xfrm>
            <a:off x="238539" y="5024230"/>
            <a:ext cx="1174154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Systém nejprve ověří totožnost občana a teprve potom mu umožní přístup k chráněným údajům a službám.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359AF755-8963-47D8-EA74-A4CF8CF84A54}"/>
              </a:ext>
            </a:extLst>
          </p:cNvPr>
          <p:cNvSpPr txBox="1"/>
          <p:nvPr/>
        </p:nvSpPr>
        <p:spPr>
          <a:xfrm>
            <a:off x="238539" y="725773"/>
            <a:ext cx="1174154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b="1" dirty="0"/>
              <a:t>Ověření totožnosti znamená prokázat, že osoba je skutečně tím, za koho se vydává.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cs-CZ" altLang="cs-CZ" dirty="0"/>
              <a:t>Při osobním jednání totožnost obvykle ověří pracovník podle dokladu. Při využívání elektronických služeb ji musí bezpečně ověřit informační systém.</a:t>
            </a:r>
          </a:p>
        </p:txBody>
      </p:sp>
      <p:pic>
        <p:nvPicPr>
          <p:cNvPr id="11" name="Obrázek 10">
            <a:extLst>
              <a:ext uri="{FF2B5EF4-FFF2-40B4-BE49-F238E27FC236}">
                <a16:creationId xmlns:a16="http://schemas.microsoft.com/office/drawing/2014/main" id="{1F933491-70F4-2A3F-6AE7-DE79BE2D8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584" b="9333"/>
          <a:stretch>
            <a:fillRect/>
          </a:stretch>
        </p:blipFill>
        <p:spPr>
          <a:xfrm>
            <a:off x="6128510" y="1899629"/>
            <a:ext cx="5851570" cy="2637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30579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0524806-604A-17C1-A7BC-B5135720238E}"/>
              </a:ext>
            </a:extLst>
          </p:cNvPr>
          <p:cNvSpPr txBox="1"/>
          <p:nvPr/>
        </p:nvSpPr>
        <p:spPr>
          <a:xfrm>
            <a:off x="457200" y="89482"/>
            <a:ext cx="11176000" cy="20928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Mobilní klíč eGovernmentu</a:t>
            </a:r>
            <a:r>
              <a:rPr lang="cs-CZ" dirty="0"/>
              <a:t>. </a:t>
            </a:r>
          </a:p>
          <a:p>
            <a:pPr>
              <a:buNone/>
            </a:pPr>
            <a:r>
              <a:rPr lang="cs-CZ" sz="1600" dirty="0"/>
              <a:t>Je to státní </a:t>
            </a:r>
            <a:r>
              <a:rPr lang="cs-CZ" sz="1600" b="1" dirty="0"/>
              <a:t>identifikační prostředek Identity občana</a:t>
            </a:r>
            <a:r>
              <a:rPr lang="cs-CZ" sz="1600" dirty="0"/>
              <a:t> v podobě aplikace v mobilním telefonu. </a:t>
            </a:r>
          </a:p>
          <a:p>
            <a:pPr>
              <a:buNone/>
            </a:pPr>
            <a:r>
              <a:rPr lang="cs-CZ" sz="1600" dirty="0"/>
              <a:t>Slouží k bezpečnému prokázání totožnosti při přihlašování k elektronickým službám veřejné správy. </a:t>
            </a:r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b="1" dirty="0"/>
              <a:t>Jak Mobilní klíč funguje</a:t>
            </a:r>
          </a:p>
          <a:p>
            <a:pPr>
              <a:buNone/>
            </a:pPr>
            <a:r>
              <a:rPr lang="cs-CZ" sz="1600" b="1" dirty="0"/>
              <a:t>Mobilní klíč není heslo uložené v telefonu</a:t>
            </a:r>
            <a:r>
              <a:rPr lang="cs-CZ" sz="1600" dirty="0"/>
              <a:t>. Telefon s aktivovanou aplikací se stává prostředkem, kterým občan potvrzuje: </a:t>
            </a:r>
            <a:r>
              <a:rPr lang="cs-CZ" sz="1600" b="1" dirty="0"/>
              <a:t>„Ano, jsem to skutečně já a chci se přihlásit.“</a:t>
            </a:r>
            <a:endParaRPr lang="cs-CZ" sz="1600" dirty="0"/>
          </a:p>
          <a:p>
            <a:pPr>
              <a:buNone/>
            </a:pPr>
            <a:endParaRPr lang="cs-CZ" sz="800" dirty="0"/>
          </a:p>
          <a:p>
            <a:pPr>
              <a:buNone/>
            </a:pPr>
            <a:r>
              <a:rPr lang="cs-CZ" sz="1600" dirty="0"/>
              <a:t>Typický postup při přihlášení z počítače je: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31F763E2-1CEE-E297-0033-04D75B50F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12" b="28889"/>
          <a:stretch>
            <a:fillRect/>
          </a:stretch>
        </p:blipFill>
        <p:spPr>
          <a:xfrm>
            <a:off x="5432949" y="2373397"/>
            <a:ext cx="6622869" cy="2476899"/>
          </a:xfrm>
          <a:prstGeom prst="rect">
            <a:avLst/>
          </a:prstGeom>
        </p:spPr>
      </p:pic>
      <p:sp>
        <p:nvSpPr>
          <p:cNvPr id="7" name="TextovéPole 6">
            <a:extLst>
              <a:ext uri="{FF2B5EF4-FFF2-40B4-BE49-F238E27FC236}">
                <a16:creationId xmlns:a16="http://schemas.microsoft.com/office/drawing/2014/main" id="{D7C9B561-1A91-9D51-A8F4-BE3B2B7475F4}"/>
              </a:ext>
            </a:extLst>
          </p:cNvPr>
          <p:cNvSpPr txBox="1"/>
          <p:nvPr/>
        </p:nvSpPr>
        <p:spPr>
          <a:xfrm>
            <a:off x="457200" y="2182363"/>
            <a:ext cx="4838700" cy="41395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Portál občana nebo jinou podporovanou službu.</a:t>
            </a:r>
            <a:br>
              <a:rPr lang="cs-CZ" sz="1400" dirty="0"/>
            </a:br>
            <a:r>
              <a:rPr lang="cs-CZ" sz="1400" dirty="0"/>
              <a:t>Zvolí přihlášení prostřednictvím </a:t>
            </a:r>
            <a:r>
              <a:rPr lang="cs-CZ" sz="1400" b="1" dirty="0"/>
              <a:t>Identity občana</a:t>
            </a:r>
            <a:r>
              <a:rPr lang="cs-CZ" sz="1400" dirty="0"/>
              <a:t> a následně </a:t>
            </a:r>
            <a:r>
              <a:rPr lang="cs-CZ" sz="1400" b="1" dirty="0"/>
              <a:t>Mobilní klíč eGovernmentu</a:t>
            </a:r>
            <a:r>
              <a:rPr lang="cs-CZ" sz="1400" dirty="0"/>
              <a:t>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Na monitoru se zobrazí QR kód.</a:t>
            </a:r>
            <a:br>
              <a:rPr lang="cs-CZ" sz="1400" dirty="0"/>
            </a:br>
            <a:r>
              <a:rPr lang="cs-CZ" sz="1400" dirty="0"/>
              <a:t>Tento QR kód představuje konkrétní požadavek na přihlášení a má omezenou dobu platnosti.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Občan otevře v telefonu aplikaci Mobilní klíč eGovernmentu.</a:t>
            </a:r>
            <a:br>
              <a:rPr lang="cs-CZ" sz="1400" dirty="0"/>
            </a:br>
            <a:r>
              <a:rPr lang="cs-CZ" sz="1400" dirty="0"/>
              <a:t>Přístup do aplikace chrání například heslem, </a:t>
            </a:r>
            <a:r>
              <a:rPr lang="cs-CZ" sz="1400" dirty="0" err="1"/>
              <a:t>PINem</a:t>
            </a:r>
            <a:r>
              <a:rPr lang="cs-CZ" sz="1400" dirty="0"/>
              <a:t> nebo podporovanou biometrií. 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Telefonem naskenuje QR kód z monitoru.</a:t>
            </a:r>
            <a:endParaRPr lang="cs-CZ" sz="1400" dirty="0"/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V telefonu potvrdí přihlášení.</a:t>
            </a:r>
            <a:br>
              <a:rPr lang="cs-CZ" sz="1400" dirty="0"/>
            </a:br>
            <a:r>
              <a:rPr lang="cs-CZ" sz="1400" dirty="0"/>
              <a:t>Aplikace tím potvrdí elektronickou identitu občana.</a:t>
            </a:r>
          </a:p>
          <a:p>
            <a:pPr marL="342900" indent="-342900"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Portál uživatele přihlásí.</a:t>
            </a:r>
            <a:br>
              <a:rPr lang="cs-CZ" sz="1400" dirty="0"/>
            </a:br>
            <a:r>
              <a:rPr lang="cs-CZ" sz="1400" dirty="0"/>
              <a:t>Není tedy nutné opisovat uživatelské jméno, heslo ani SMS kód. </a:t>
            </a:r>
          </a:p>
        </p:txBody>
      </p:sp>
    </p:spTree>
    <p:extLst>
      <p:ext uri="{BB962C8B-B14F-4D97-AF65-F5344CB8AC3E}">
        <p14:creationId xmlns:p14="http://schemas.microsoft.com/office/powerpoint/2010/main" val="5682471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DB057CD5-2E73-A986-E64C-37EB48C6374B}"/>
              </a:ext>
            </a:extLst>
          </p:cNvPr>
          <p:cNvSpPr txBox="1"/>
          <p:nvPr/>
        </p:nvSpPr>
        <p:spPr>
          <a:xfrm>
            <a:off x="431800" y="572016"/>
            <a:ext cx="11125200" cy="60631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bankovní identita?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Bankovní identita umožňuje použít přihlašovací prostředky do internetového nebo mobilního bankovnictví také k bezpečnému ověření totožnosti na internetu.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K čemu ji občan použije?</a:t>
            </a:r>
          </a:p>
          <a:p>
            <a:pPr>
              <a:buNone/>
            </a:pPr>
            <a:endParaRPr lang="cs-CZ" sz="800" b="1" dirty="0"/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přihlášení na </a:t>
            </a:r>
            <a:r>
              <a:rPr lang="cs-CZ" b="1" dirty="0"/>
              <a:t>Portál občana</a:t>
            </a:r>
            <a:r>
              <a:rPr lang="cs-CZ" dirty="0"/>
              <a:t> a další portály veřejné správy,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k elektronickému </a:t>
            </a:r>
            <a:r>
              <a:rPr lang="cs-CZ" b="1" dirty="0"/>
              <a:t>prokázání své totožnosti</a:t>
            </a:r>
            <a:r>
              <a:rPr lang="cs-CZ" dirty="0"/>
              <a:t>,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cs-CZ" dirty="0"/>
              <a:t>není nutné vytvářet další uživatelské jméno a heslo. 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b="1" dirty="0"/>
              <a:t>Jak přihlášení probíhá?</a:t>
            </a:r>
          </a:p>
          <a:p>
            <a:pPr>
              <a:buNone/>
            </a:pPr>
            <a:endParaRPr lang="cs-CZ" sz="800" b="1" dirty="0"/>
          </a:p>
          <a:p>
            <a:r>
              <a:rPr lang="cs-CZ" b="1" dirty="0"/>
              <a:t>Portál veřejné správy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Identita občana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Bankovní identita (Bank </a:t>
            </a:r>
            <a:r>
              <a:rPr lang="cs-CZ" b="1" dirty="0" err="1"/>
              <a:t>iD</a:t>
            </a:r>
            <a:r>
              <a:rPr lang="cs-CZ" b="1" dirty="0"/>
              <a:t>)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Výběr banky</a:t>
            </a:r>
            <a:br>
              <a:rPr lang="cs-CZ" dirty="0"/>
            </a:br>
            <a:r>
              <a:rPr lang="cs-CZ" dirty="0"/>
              <a:t>  →    </a:t>
            </a:r>
            <a:r>
              <a:rPr lang="cs-CZ" b="1" dirty="0"/>
              <a:t>Přihlášení a potvrzení u banky</a:t>
            </a:r>
            <a:br>
              <a:rPr lang="cs-CZ" dirty="0"/>
            </a:br>
            <a:r>
              <a:rPr lang="cs-CZ" dirty="0"/>
              <a:t>  →    ✅ </a:t>
            </a:r>
            <a:r>
              <a:rPr lang="cs-CZ" b="1" dirty="0"/>
              <a:t>Totožnost ověřena</a:t>
            </a:r>
            <a:endParaRPr lang="cs-CZ" dirty="0"/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Důležité</a:t>
            </a:r>
          </a:p>
          <a:p>
            <a:pPr>
              <a:buNone/>
            </a:pPr>
            <a:r>
              <a:rPr lang="cs-CZ" sz="1600" b="1" dirty="0"/>
              <a:t>Úřad nezíská přístup k bankovnímu účtu.</a:t>
            </a:r>
            <a:r>
              <a:rPr lang="cs-CZ" sz="1600" dirty="0"/>
              <a:t> Banka pouze bezpečně potvrdí identitu uživatele; údaje o zůstatku nebo bankovních transakcích se tím úřadu nezpřístupní.</a:t>
            </a:r>
          </a:p>
          <a:p>
            <a:pPr>
              <a:buNone/>
            </a:pPr>
            <a:r>
              <a:rPr lang="cs-CZ" sz="1600" dirty="0"/>
              <a:t>Na pravou stranu snímku bych dal jednoduchý obrázek </a:t>
            </a:r>
            <a:r>
              <a:rPr lang="cs-CZ" sz="1600" b="1" dirty="0"/>
              <a:t>občan → banka → ověření totožnosti → Portál občana</a:t>
            </a:r>
            <a:r>
              <a:rPr lang="cs-CZ" sz="1600" dirty="0"/>
              <a:t>. Tak bude dobře patrné, že banka v tomto případě funguje jako </a:t>
            </a:r>
            <a:r>
              <a:rPr lang="cs-CZ" sz="1600" b="1" dirty="0"/>
              <a:t>důvěryhodný ověřovatel totožnosti</a:t>
            </a:r>
            <a:r>
              <a:rPr lang="cs-CZ" sz="1600" dirty="0"/>
              <a:t>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36DAA17-BF54-1829-90FA-15392831A6E3}"/>
              </a:ext>
            </a:extLst>
          </p:cNvPr>
          <p:cNvSpPr txBox="1"/>
          <p:nvPr/>
        </p:nvSpPr>
        <p:spPr>
          <a:xfrm>
            <a:off x="431800" y="202684"/>
            <a:ext cx="309245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b="1" dirty="0"/>
              <a:t>Bankovní identita – Bank </a:t>
            </a:r>
            <a:r>
              <a:rPr lang="cs-CZ" sz="1800" b="1" dirty="0" err="1"/>
              <a:t>iD</a:t>
            </a:r>
            <a:endParaRPr lang="cs-CZ" sz="1800" b="1" dirty="0"/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E132B72C-7220-A350-8CDD-ACEAD185017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2386"/>
          <a:stretch>
            <a:fillRect/>
          </a:stretch>
        </p:blipFill>
        <p:spPr>
          <a:xfrm>
            <a:off x="4309533" y="3129280"/>
            <a:ext cx="7450667" cy="21759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595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678A46B-3F77-D02C-950E-0132BF40E3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0315185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477</TotalTime>
  <Words>1664</Words>
  <Application>Microsoft Office PowerPoint</Application>
  <PresentationFormat>Širokoúhlá obrazovka</PresentationFormat>
  <Paragraphs>211</Paragraphs>
  <Slides>14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Motiv Office</vt:lpstr>
      <vt:lpstr>Informační systémy INV 200 2. ročník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17</cp:revision>
  <dcterms:created xsi:type="dcterms:W3CDTF">2026-09-07T09:16:05Z</dcterms:created>
  <dcterms:modified xsi:type="dcterms:W3CDTF">2026-10-01T09:45:40Z</dcterms:modified>
</cp:coreProperties>
</file>