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70" r:id="rId9"/>
    <p:sldId id="264" r:id="rId10"/>
    <p:sldId id="263" r:id="rId11"/>
    <p:sldId id="261" r:id="rId12"/>
    <p:sldId id="269" r:id="rId13"/>
    <p:sldId id="262" r:id="rId14"/>
    <p:sldId id="267" r:id="rId15"/>
    <p:sldId id="278" r:id="rId16"/>
    <p:sldId id="272" r:id="rId17"/>
    <p:sldId id="271" r:id="rId18"/>
    <p:sldId id="274" r:id="rId19"/>
    <p:sldId id="275" r:id="rId20"/>
    <p:sldId id="273" r:id="rId21"/>
    <p:sldId id="276" r:id="rId2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132" y="50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824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4270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664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372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8360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8813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6173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166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869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309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8367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4A8FD-C428-4276-88BE-12164CB87740}" type="datetimeFigureOut">
              <a:rPr lang="cs-CZ" smtClean="0"/>
              <a:t>26.10.2025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FCFE6-9419-4B93-9E50-4A3FC89463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778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5.png"/><Relationship Id="rId3" Type="http://schemas.openxmlformats.org/officeDocument/2006/relationships/image" Target="../media/image66.pn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55.png"/><Relationship Id="rId10" Type="http://schemas.openxmlformats.org/officeDocument/2006/relationships/image" Target="../media/image72.png"/><Relationship Id="rId4" Type="http://schemas.openxmlformats.org/officeDocument/2006/relationships/image" Target="../media/image67.png"/><Relationship Id="rId9" Type="http://schemas.openxmlformats.org/officeDocument/2006/relationships/image" Target="../media/image71.png"/><Relationship Id="rId14" Type="http://schemas.openxmlformats.org/officeDocument/2006/relationships/image" Target="../media/image7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5" Type="http://schemas.openxmlformats.org/officeDocument/2006/relationships/image" Target="../media/image80.png"/><Relationship Id="rId10" Type="http://schemas.openxmlformats.org/officeDocument/2006/relationships/image" Target="../media/image85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7" Type="http://schemas.microsoft.com/office/2007/relationships/hdphoto" Target="../media/hdphoto1.wdp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749116" y="1772816"/>
            <a:ext cx="6693768" cy="1470025"/>
          </a:xfrm>
        </p:spPr>
        <p:txBody>
          <a:bodyPr/>
          <a:lstStyle/>
          <a:p>
            <a:r>
              <a:rPr lang="cs-CZ" dirty="0"/>
              <a:t>Operace s vektory</a:t>
            </a:r>
            <a:br>
              <a:rPr lang="cs-CZ" dirty="0"/>
            </a:br>
            <a:r>
              <a:rPr lang="cs-CZ" dirty="0"/>
              <a:t>Fyz30 - 1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462766"/>
            <a:ext cx="8534400" cy="1752600"/>
          </a:xfrm>
        </p:spPr>
        <p:txBody>
          <a:bodyPr/>
          <a:lstStyle/>
          <a:p>
            <a:r>
              <a:rPr lang="cs-CZ" dirty="0"/>
              <a:t>Skalární veličina</a:t>
            </a:r>
          </a:p>
          <a:p>
            <a:r>
              <a:rPr lang="cs-CZ" dirty="0"/>
              <a:t>Vektorová veličina</a:t>
            </a:r>
          </a:p>
          <a:p>
            <a:r>
              <a:rPr lang="cs-CZ" dirty="0"/>
              <a:t>Operace s vektory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B0702F2D-EC9E-71DA-222A-BB1B0F75CC7C}"/>
              </a:ext>
            </a:extLst>
          </p:cNvPr>
          <p:cNvGrpSpPr/>
          <p:nvPr/>
        </p:nvGrpSpPr>
        <p:grpSpPr>
          <a:xfrm>
            <a:off x="4295999" y="476672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FA9AA1D8-CB0A-DC34-F602-2B20B2041C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125E01FD-AF03-2659-B62A-A917DC3362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FFAD7E94-1563-C5D4-366E-04AE4CE3A275}"/>
              </a:ext>
            </a:extLst>
          </p:cNvPr>
          <p:cNvSpPr txBox="1"/>
          <p:nvPr/>
        </p:nvSpPr>
        <p:spPr>
          <a:xfrm>
            <a:off x="8616280" y="594928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Prezentace obsahuje animace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00C8283-A533-10EC-D43A-D9BC821D91CD}"/>
              </a:ext>
            </a:extLst>
          </p:cNvPr>
          <p:cNvSpPr txBox="1"/>
          <p:nvPr/>
        </p:nvSpPr>
        <p:spPr>
          <a:xfrm>
            <a:off x="911424" y="594928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26. 10. 2025</a:t>
            </a:r>
          </a:p>
        </p:txBody>
      </p:sp>
    </p:spTree>
    <p:extLst>
      <p:ext uri="{BB962C8B-B14F-4D97-AF65-F5344CB8AC3E}">
        <p14:creationId xmlns:p14="http://schemas.microsoft.com/office/powerpoint/2010/main" val="20024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75520" y="53938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Skalární a vektorové fyzikální veličiny</a:t>
            </a:r>
          </a:p>
        </p:txBody>
      </p:sp>
      <p:sp>
        <p:nvSpPr>
          <p:cNvPr id="3" name="Obdélník 2"/>
          <p:cNvSpPr/>
          <p:nvPr/>
        </p:nvSpPr>
        <p:spPr>
          <a:xfrm>
            <a:off x="1991544" y="1120677"/>
            <a:ext cx="820891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Veličiny</a:t>
            </a:r>
            <a:r>
              <a:rPr lang="cs-CZ" dirty="0"/>
              <a:t>, s nimiž se setkáváme při studiu fyziky, je možné rozdělit do dvou základních skupin:</a:t>
            </a:r>
          </a:p>
          <a:p>
            <a:endParaRPr lang="cs-CZ" dirty="0"/>
          </a:p>
          <a:p>
            <a:endParaRPr lang="cs-CZ" dirty="0"/>
          </a:p>
          <a:p>
            <a:r>
              <a:rPr lang="cs-CZ" b="1" u="sng" dirty="0">
                <a:solidFill>
                  <a:srgbClr val="FF0000"/>
                </a:solidFill>
              </a:rPr>
              <a:t>1. skalární fyzikální veličiny (skaláry)</a:t>
            </a:r>
            <a:r>
              <a:rPr lang="cs-CZ" dirty="0"/>
              <a:t> - jsou fyzikální veličiny, které jsou plně určeny jen </a:t>
            </a:r>
            <a:r>
              <a:rPr lang="cs-CZ" b="1" dirty="0"/>
              <a:t>číselnou hodnotou</a:t>
            </a:r>
            <a:r>
              <a:rPr lang="cs-CZ" dirty="0"/>
              <a:t> a měřící </a:t>
            </a:r>
            <a:r>
              <a:rPr lang="cs-CZ" b="1" dirty="0"/>
              <a:t>jednotkou</a:t>
            </a:r>
            <a:r>
              <a:rPr lang="cs-CZ" dirty="0"/>
              <a:t>. Mezi skaláry patří např. </a:t>
            </a:r>
            <a:r>
              <a:rPr lang="cs-CZ" b="1" dirty="0"/>
              <a:t>hmotnost, čas, délka, objem, teplota, …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b="1" u="sng" dirty="0">
                <a:solidFill>
                  <a:srgbClr val="FF0000"/>
                </a:solidFill>
              </a:rPr>
              <a:t>2. vektorové fyzikální veličiny (vektory) </a:t>
            </a:r>
            <a:r>
              <a:rPr lang="cs-CZ" dirty="0"/>
              <a:t>- jsou fyzikální veličiny, k jejichž úplnému určení je nutno znát nejen jejich číselnou hodnotu a měřící jednotku, ale i směr - např. </a:t>
            </a:r>
            <a:r>
              <a:rPr lang="cs-CZ" b="1" dirty="0"/>
              <a:t>rychlost</a:t>
            </a:r>
            <a:r>
              <a:rPr lang="cs-CZ" dirty="0"/>
              <a:t>, </a:t>
            </a:r>
            <a:r>
              <a:rPr lang="cs-CZ" b="1" dirty="0"/>
              <a:t>zrychlení</a:t>
            </a:r>
            <a:r>
              <a:rPr lang="cs-CZ" dirty="0"/>
              <a:t>, </a:t>
            </a:r>
            <a:r>
              <a:rPr lang="cs-CZ" b="1" dirty="0"/>
              <a:t>síla</a:t>
            </a:r>
            <a:r>
              <a:rPr lang="cs-CZ" dirty="0"/>
              <a:t>, …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847528" y="4771891"/>
            <a:ext cx="8496944" cy="1292662"/>
          </a:xfrm>
          <a:prstGeom prst="rect">
            <a:avLst/>
          </a:prstGeom>
          <a:solidFill>
            <a:srgbClr val="E6E6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905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/>
            <a:r>
              <a:rPr lang="cs-CZ" altLang="cs-CZ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Vektorové fyzikální veličiny zobrazujeme geometricky </a:t>
            </a:r>
            <a:r>
              <a:rPr lang="cs-CZ" altLang="cs-CZ" sz="1400" b="1" dirty="0">
                <a:solidFill>
                  <a:srgbClr val="336699"/>
                </a:solidFill>
                <a:latin typeface="Tahoma" pitchFamily="34" charset="0"/>
                <a:cs typeface="Tahoma" pitchFamily="34" charset="0"/>
              </a:rPr>
              <a:t>orientovanou úsečkou</a:t>
            </a:r>
            <a:r>
              <a:rPr lang="cs-CZ" altLang="cs-CZ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, jejíž délka znázorňuje velikost vektoru (tj. hodnotu veličiny), její orientace pak směr vektoru.</a:t>
            </a:r>
          </a:p>
          <a:p>
            <a:pPr algn="just"/>
            <a:endParaRPr lang="cs-CZ" altLang="cs-CZ" sz="1400" dirty="0"/>
          </a:p>
          <a:p>
            <a:pPr lvl="0" algn="just" eaLnBrk="0" hangingPunct="0"/>
            <a:r>
              <a:rPr lang="cs-CZ" altLang="cs-CZ" sz="10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U vektorových fyzikálních veličin je třeba rozlišovat veličinu jako takovou a její velikost. Tvrzení „Rychlost auta je 50 km hod-</a:t>
            </a:r>
            <a:r>
              <a:rPr lang="cs-CZ" altLang="cs-CZ" sz="1000" baseline="300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1</a:t>
            </a:r>
            <a:r>
              <a:rPr lang="cs-CZ" altLang="cs-CZ" sz="13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.</a:t>
            </a:r>
            <a:r>
              <a:rPr lang="cs-CZ" altLang="cs-CZ" sz="10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“ je z fyzikálního hlediska nesmyslné! Správně je „</a:t>
            </a:r>
            <a:r>
              <a:rPr lang="cs-CZ" altLang="cs-CZ" sz="1000" b="1" dirty="0">
                <a:solidFill>
                  <a:srgbClr val="336699"/>
                </a:solidFill>
                <a:latin typeface="Tahoma" pitchFamily="34" charset="0"/>
                <a:cs typeface="Tahoma" pitchFamily="34" charset="0"/>
              </a:rPr>
              <a:t>Velikost rychlosti auta je 50 km hod</a:t>
            </a:r>
            <a:r>
              <a:rPr lang="cs-CZ" altLang="cs-CZ" sz="1000" b="1" baseline="30000" dirty="0">
                <a:solidFill>
                  <a:srgbClr val="336699"/>
                </a:solidFill>
                <a:latin typeface="Tahoma" pitchFamily="34" charset="0"/>
                <a:cs typeface="Tahoma" pitchFamily="34" charset="0"/>
              </a:rPr>
              <a:t>-1</a:t>
            </a:r>
            <a:r>
              <a:rPr lang="cs-CZ" altLang="cs-CZ" sz="13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.</a:t>
            </a:r>
            <a:r>
              <a:rPr lang="cs-CZ" altLang="cs-CZ" sz="10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“ Rychlost je totiž vektorová veličina a číselnou hodnotu má jen velikost! Směr číselnou hodnotu nemá!</a:t>
            </a:r>
          </a:p>
        </p:txBody>
      </p:sp>
      <p:pic>
        <p:nvPicPr>
          <p:cNvPr id="1027" name="Picture 3" descr="http://fyzika.jreichl.com/data/M_uvod_soubory/image04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0825" y="204789"/>
            <a:ext cx="5334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091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19536" y="33265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Skalární veličiny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991544" y="908720"/>
            <a:ext cx="80648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Skalární fyzikální veličiny nebo stručně skaláry jsou zcela určeny pouze číselnou hodnotou a měřící jednotkou.  </a:t>
            </a:r>
          </a:p>
          <a:p>
            <a:endParaRPr lang="cs-CZ" dirty="0"/>
          </a:p>
          <a:p>
            <a:r>
              <a:rPr lang="cs-CZ" dirty="0"/>
              <a:t>Patří k nim například:</a:t>
            </a:r>
          </a:p>
          <a:p>
            <a:endParaRPr lang="cs-CZ" dirty="0"/>
          </a:p>
          <a:p>
            <a:pPr lvl="4"/>
            <a:r>
              <a:rPr lang="cs-CZ" dirty="0"/>
              <a:t>HMOTNOST 		</a:t>
            </a:r>
            <a:r>
              <a:rPr lang="cs-CZ" i="1" dirty="0"/>
              <a:t>m</a:t>
            </a:r>
            <a:r>
              <a:rPr lang="cs-CZ" dirty="0"/>
              <a:t> = 56 kg</a:t>
            </a:r>
          </a:p>
          <a:p>
            <a:pPr lvl="4"/>
            <a:r>
              <a:rPr lang="cs-CZ" dirty="0"/>
              <a:t>DÉLKA			</a:t>
            </a:r>
            <a:r>
              <a:rPr lang="cs-CZ" i="1" dirty="0"/>
              <a:t>l </a:t>
            </a:r>
            <a:r>
              <a:rPr lang="cs-CZ" dirty="0"/>
              <a:t>= 132 cm</a:t>
            </a:r>
          </a:p>
          <a:p>
            <a:pPr lvl="4"/>
            <a:r>
              <a:rPr lang="cs-CZ" dirty="0"/>
              <a:t>OBJEM			</a:t>
            </a:r>
            <a:r>
              <a:rPr lang="cs-CZ" i="1" dirty="0"/>
              <a:t>V</a:t>
            </a:r>
            <a:r>
              <a:rPr lang="cs-CZ" dirty="0"/>
              <a:t> = 25 cm</a:t>
            </a:r>
            <a:r>
              <a:rPr lang="cs-CZ" baseline="30000" dirty="0"/>
              <a:t>3</a:t>
            </a:r>
          </a:p>
          <a:p>
            <a:pPr lvl="4"/>
            <a:r>
              <a:rPr lang="cs-CZ" dirty="0"/>
              <a:t>TEPLOTA			</a:t>
            </a:r>
            <a:r>
              <a:rPr lang="cs-CZ" i="1" dirty="0"/>
              <a:t>t = </a:t>
            </a:r>
            <a:r>
              <a:rPr lang="cs-CZ" dirty="0"/>
              <a:t>18 </a:t>
            </a:r>
            <a:r>
              <a:rPr lang="cs-CZ" baseline="30000" dirty="0" err="1"/>
              <a:t>o</a:t>
            </a:r>
            <a:r>
              <a:rPr lang="cs-CZ" dirty="0" err="1"/>
              <a:t>C</a:t>
            </a:r>
            <a:endParaRPr lang="cs-CZ" dirty="0"/>
          </a:p>
          <a:p>
            <a:pPr lvl="4"/>
            <a:r>
              <a:rPr lang="cs-CZ" dirty="0"/>
              <a:t>ELEKTRICKÁ KAPACITA 	</a:t>
            </a:r>
            <a:r>
              <a:rPr lang="cs-CZ" i="1" dirty="0"/>
              <a:t>C</a:t>
            </a:r>
            <a:r>
              <a:rPr lang="cs-CZ" dirty="0"/>
              <a:t> = 5 </a:t>
            </a:r>
            <a:r>
              <a:rPr lang="cs-CZ" dirty="0" err="1"/>
              <a:t>mF</a:t>
            </a:r>
            <a:endParaRPr lang="cs-CZ" dirty="0"/>
          </a:p>
          <a:p>
            <a:pPr lvl="4"/>
            <a:r>
              <a:rPr lang="cs-CZ" dirty="0"/>
              <a:t>ČAS			t = 236 s</a:t>
            </a:r>
          </a:p>
          <a:p>
            <a:pPr lvl="4"/>
            <a:r>
              <a:rPr lang="cs-CZ" dirty="0"/>
              <a:t>ENERGIE (např. kinetická)	</a:t>
            </a:r>
            <a:r>
              <a:rPr lang="cs-CZ" i="1" dirty="0" err="1"/>
              <a:t>E</a:t>
            </a:r>
            <a:r>
              <a:rPr lang="cs-CZ" i="1" baseline="-25000" dirty="0" err="1"/>
              <a:t>k</a:t>
            </a:r>
            <a:r>
              <a:rPr lang="cs-CZ" dirty="0"/>
              <a:t> = 1 035 J		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063552" y="4509121"/>
            <a:ext cx="489654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Poznámka:</a:t>
            </a:r>
          </a:p>
          <a:p>
            <a:r>
              <a:rPr lang="cs-CZ" sz="1400" dirty="0"/>
              <a:t>Skalární veličina může měnit svojí hodnotu v určitém směru měření. Například teplota v místnosti je u stropu vyšší než u podlahy. Mohli bychom mluvit o změně teploty v určitém směru. Pak ale nemluvíme o teplotě v daném místě, ale o gradientu teplotního (skalárního) pole. Ve fyzice nazýváme gradientem skalárního pole  vektorové pole vyjadřující směr a velikost největší změny skalárního pole. </a:t>
            </a:r>
          </a:p>
        </p:txBody>
      </p:sp>
      <p:pic>
        <p:nvPicPr>
          <p:cNvPr id="2052" name="Picture 4" descr="https://upload.wikimedia.org/wikipedia/commons/thumb/0/0f/Gradient2.svg/300px-Gradient2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104" y="4509120"/>
            <a:ext cx="2857500" cy="141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7104112" y="5877273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/>
              <a:t>Ukázka gradientu (modré vektory) pro dvě různá skalární pole (černá představuje vyšší hodnotu skalární funkce).</a:t>
            </a:r>
          </a:p>
        </p:txBody>
      </p:sp>
    </p:spTree>
    <p:extLst>
      <p:ext uri="{BB962C8B-B14F-4D97-AF65-F5344CB8AC3E}">
        <p14:creationId xmlns:p14="http://schemas.microsoft.com/office/powerpoint/2010/main" val="2220877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919536" y="33265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Vektorové veličiny</a:t>
            </a:r>
          </a:p>
        </p:txBody>
      </p:sp>
      <p:sp>
        <p:nvSpPr>
          <p:cNvPr id="6" name="Obdélník 5"/>
          <p:cNvSpPr/>
          <p:nvPr/>
        </p:nvSpPr>
        <p:spPr>
          <a:xfrm>
            <a:off x="1919536" y="836712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Vektor</a:t>
            </a:r>
            <a:r>
              <a:rPr lang="cs-CZ" dirty="0"/>
              <a:t> představuje ve fyzice a vektorovém počtu veličinu, která má kromě velikosti i směr. Tím se liší od obyčejného čísla, neboli skaláru, které má pouze velikost.</a:t>
            </a:r>
          </a:p>
          <a:p>
            <a:r>
              <a:rPr lang="cs-CZ" dirty="0"/>
              <a:t>Příkladem vektoru je síla — má velikost a směr, a více sil se skládá dohromady podle zákona o skládání sil - rovnoběžníkového pravidla. Vektory se ve fyzice obvykle popisují pomocí složek (souřadnic), které ovšem závisí na volbě souřadnicových os.</a:t>
            </a:r>
          </a:p>
        </p:txBody>
      </p:sp>
      <p:pic>
        <p:nvPicPr>
          <p:cNvPr id="3075" name="Picture 3" descr="https://cdn3.rallybound.com/Content/images/img/18820/benecykl-vozicek-otroski-jun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720" y="2924945"/>
            <a:ext cx="5040560" cy="336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/>
          <p:cNvSpPr/>
          <p:nvPr/>
        </p:nvSpPr>
        <p:spPr>
          <a:xfrm>
            <a:off x="5447928" y="4293096"/>
            <a:ext cx="1368152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519936" y="3573017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bg1"/>
                </a:solidFill>
              </a:rPr>
              <a:t>Síla má určitou velikost a působí v určitém směru</a:t>
            </a:r>
          </a:p>
        </p:txBody>
      </p:sp>
    </p:spTree>
    <p:extLst>
      <p:ext uri="{BB962C8B-B14F-4D97-AF65-F5344CB8AC3E}">
        <p14:creationId xmlns:p14="http://schemas.microsoft.com/office/powerpoint/2010/main" val="1380596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47528" y="260648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Počítání s vektory – vektorový počet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919536" y="836712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Vektor</a:t>
            </a:r>
            <a:r>
              <a:rPr lang="cs-CZ" dirty="0"/>
              <a:t> (z latinského </a:t>
            </a:r>
            <a:r>
              <a:rPr lang="cs-CZ" i="1" dirty="0" err="1"/>
              <a:t>vector</a:t>
            </a:r>
            <a:r>
              <a:rPr lang="cs-CZ" dirty="0"/>
              <a:t> , „přenášející“) je v nejjednodušším případě matematický objekt charakterizovaný velikostí a směrem. Například v geometrii a přírodních vědách je vektor směrovaný segment přímky v rovině nebo euklidovském prostoru.</a:t>
            </a:r>
          </a:p>
        </p:txBody>
      </p:sp>
      <p:pic>
        <p:nvPicPr>
          <p:cNvPr id="1026" name="Picture 2" descr="https://upload.wikimedia.org/wikipedia/commons/thumb/d/d1/Vector_AB_from_A_to_B.svg/300px-Vector_AB_from_A_to_B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224" y="1916832"/>
            <a:ext cx="28575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2135560" y="3212977"/>
                <a:ext cx="8064896" cy="15710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 znázorníme pomoci </a:t>
                </a:r>
                <a:r>
                  <a:rPr lang="cs-CZ" b="1" dirty="0"/>
                  <a:t>orientované úsečky </a:t>
                </a:r>
                <a:r>
                  <a:rPr lang="cs-CZ" dirty="0"/>
                  <a:t>u které označíme počátek </a:t>
                </a:r>
                <a:r>
                  <a:rPr lang="cs-CZ" b="1" dirty="0"/>
                  <a:t>A</a:t>
                </a:r>
                <a:r>
                  <a:rPr lang="cs-CZ" dirty="0"/>
                  <a:t> a konec </a:t>
                </a:r>
                <a:r>
                  <a:rPr lang="cs-CZ" b="1" dirty="0"/>
                  <a:t>B</a:t>
                </a:r>
                <a:r>
                  <a:rPr lang="cs-CZ" dirty="0"/>
                  <a:t>. Orientace vektoru je vyznačena šipkou na konci orientované úsečky. Že se jedná o vektor vyznačíme v zápisu pruhem nebo šipkou nad počátečním a koncovým bodem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𝑨𝑩</m:t>
                        </m:r>
                      </m:e>
                    </m:acc>
                  </m:oMath>
                </a14:m>
                <a:r>
                  <a:rPr lang="cs-CZ" dirty="0"/>
                  <a:t>  nebo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𝑨𝑩</m:t>
                        </m:r>
                      </m:e>
                    </m:acc>
                  </m:oMath>
                </a14:m>
                <a:r>
                  <a:rPr lang="cs-CZ" dirty="0"/>
                  <a:t>. Vektory můžeme značit i malým písmenem s pruhem nebo šipkou nad písmenem 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</m:oMath>
                </a14:m>
                <a:r>
                  <a:rPr lang="cs-CZ" dirty="0"/>
                  <a:t>   nebo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</m:oMath>
                </a14:m>
                <a:r>
                  <a:rPr lang="cs-CZ" dirty="0"/>
                  <a:t>.</a:t>
                </a:r>
                <a:endParaRPr lang="cs-CZ" b="1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5560" y="3212977"/>
                <a:ext cx="8064896" cy="1571071"/>
              </a:xfrm>
              <a:prstGeom prst="rect">
                <a:avLst/>
              </a:prstGeom>
              <a:blipFill>
                <a:blip r:embed="rId3"/>
                <a:stretch>
                  <a:fillRect l="-605" t="-1938" r="-1209" b="-15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/>
              <p:cNvSpPr txBox="1"/>
              <p:nvPr/>
            </p:nvSpPr>
            <p:spPr>
              <a:xfrm>
                <a:off x="2135560" y="4797152"/>
                <a:ext cx="8064896" cy="13173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vektoru dána velikostí příslušné vektorové veličiny. K tomu účelu musíme určit </a:t>
                </a:r>
                <a:r>
                  <a:rPr lang="cs-CZ" b="1" dirty="0"/>
                  <a:t>měřítko</a:t>
                </a:r>
                <a:r>
                  <a:rPr lang="cs-CZ" dirty="0"/>
                  <a:t>, například 1 N (Newton) = 1 cm. V zápisu </a:t>
                </a:r>
                <a:r>
                  <a:rPr lang="cs-CZ" b="1" dirty="0"/>
                  <a:t>velikost vektoru </a:t>
                </a:r>
                <a:r>
                  <a:rPr lang="cs-CZ" dirty="0"/>
                  <a:t>vyznačíme rovnou závorkou do které napíšeme název vektoru. Například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𝐴𝐵</m:t>
                            </m:r>
                          </m:e>
                        </m:acc>
                      </m:e>
                    </m:d>
                    <m:r>
                      <a:rPr lang="cs-CZ" i="1">
                        <a:latin typeface="Cambria Math"/>
                      </a:rPr>
                      <m:t>=5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N</m:t>
                    </m:r>
                  </m:oMath>
                </a14:m>
                <a:r>
                  <a:rPr lang="cs-CZ" dirty="0"/>
                  <a:t>. Čteme „velikost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𝐴𝐵</m:t>
                        </m:r>
                      </m:e>
                    </m:acc>
                  </m:oMath>
                </a14:m>
                <a:r>
                  <a:rPr lang="cs-CZ" dirty="0"/>
                  <a:t> je 5 N (Newtonů)“.</a:t>
                </a: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5560" y="4797152"/>
                <a:ext cx="8064896" cy="1317348"/>
              </a:xfrm>
              <a:prstGeom prst="rect">
                <a:avLst/>
              </a:prstGeom>
              <a:blipFill>
                <a:blip r:embed="rId4"/>
                <a:stretch>
                  <a:fillRect l="-605" t="-2778" b="-50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608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3372" y="405248"/>
            <a:ext cx="50045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Grafické sčítání vektorů – rovnoběžníkové pravidlo</a:t>
            </a:r>
          </a:p>
          <a:p>
            <a:r>
              <a:rPr lang="cs-CZ" sz="1200" dirty="0"/>
              <a:t>Pro lepší názornost a představivost budeme dále pracovat s vektorem síly.</a:t>
            </a:r>
            <a:endParaRPr lang="cs-CZ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443372" y="1091377"/>
                <a:ext cx="11305256" cy="990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Situace:</a:t>
                </a:r>
              </a:p>
              <a:p>
                <a:r>
                  <a:rPr lang="cs-CZ" dirty="0"/>
                  <a:t>Jsou dány dvě síly reprezentované 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dirty="0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dirty="0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baseline="-25000" dirty="0"/>
                  <a:t> </a:t>
                </a:r>
                <a:r>
                  <a:rPr lang="cs-CZ" dirty="0"/>
                  <a:t>působící na hmotný bod </a:t>
                </a:r>
                <a:r>
                  <a:rPr lang="cs-CZ" b="1" dirty="0"/>
                  <a:t>A</a:t>
                </a:r>
                <a:r>
                  <a:rPr lang="cs-CZ" dirty="0"/>
                  <a:t>. Působení obou sil nahradíme působením jediné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𝟑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tak, aby silové účinky na hmotný bod </a:t>
                </a:r>
                <a:r>
                  <a:rPr lang="cs-CZ" b="1" dirty="0"/>
                  <a:t>A</a:t>
                </a:r>
                <a:r>
                  <a:rPr lang="cs-CZ" dirty="0"/>
                  <a:t> co do směru i velikosti zůstaly zachovány. </a:t>
                </a: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372" y="1091377"/>
                <a:ext cx="11305256" cy="990528"/>
              </a:xfrm>
              <a:prstGeom prst="rect">
                <a:avLst/>
              </a:prstGeom>
              <a:blipFill>
                <a:blip r:embed="rId2"/>
                <a:stretch>
                  <a:fillRect l="-485" t="-3067" r="-701" b="-85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/>
          <p:nvPr/>
        </p:nvCxnSpPr>
        <p:spPr>
          <a:xfrm flipV="1">
            <a:off x="3431704" y="2492896"/>
            <a:ext cx="1620180" cy="144016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431704" y="3933056"/>
            <a:ext cx="3240360" cy="1152128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/>
              <p:cNvSpPr txBox="1"/>
              <p:nvPr/>
            </p:nvSpPr>
            <p:spPr>
              <a:xfrm>
                <a:off x="3665730" y="2716849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 dirty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 dirty="0">
                              <a:latin typeface="Cambria Math"/>
                            </a:rPr>
                            <m:t>𝑭</m:t>
                          </m:r>
                          <m:r>
                            <a:rPr lang="cs-CZ" b="1" i="1" baseline="-25000" dirty="0">
                              <a:latin typeface="Cambria Math"/>
                            </a:rPr>
                            <m:t>𝟐</m:t>
                          </m:r>
                          <m:r>
                            <m:rPr>
                              <m:nor/>
                            </m:rPr>
                            <a:rPr lang="cs-CZ" b="1" baseline="-25000" dirty="0"/>
                            <m:t> </m:t>
                          </m:r>
                        </m:e>
                      </m:acc>
                    </m:oMath>
                  </m:oMathPara>
                </a14:m>
                <a:endParaRPr lang="cs-CZ" b="1" baseline="-25000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5730" y="2716849"/>
                <a:ext cx="576064" cy="4029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/>
          <p:cNvCxnSpPr/>
          <p:nvPr/>
        </p:nvCxnSpPr>
        <p:spPr>
          <a:xfrm>
            <a:off x="5050103" y="2500453"/>
            <a:ext cx="4248472" cy="15121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6656950" y="3061403"/>
            <a:ext cx="2232248" cy="2016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3431704" y="3645024"/>
            <a:ext cx="4824536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ovéPole 21"/>
              <p:cNvSpPr txBox="1"/>
              <p:nvPr/>
            </p:nvSpPr>
            <p:spPr>
              <a:xfrm>
                <a:off x="5447928" y="3933057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</a:rPr>
                            <m:t>𝑭</m:t>
                          </m:r>
                          <m:r>
                            <a:rPr lang="cs-CZ" b="1" i="1" baseline="-25000">
                              <a:latin typeface="Cambria Math"/>
                            </a:rPr>
                            <m:t>𝟑</m:t>
                          </m:r>
                        </m:e>
                      </m:acc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7928" y="3933057"/>
                <a:ext cx="576064" cy="4029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ovéPole 22"/>
              <p:cNvSpPr txBox="1"/>
              <p:nvPr/>
            </p:nvSpPr>
            <p:spPr>
              <a:xfrm>
                <a:off x="4241794" y="4509121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</a:rPr>
                            <m:t>𝑭</m:t>
                          </m:r>
                          <m:r>
                            <a:rPr lang="cs-CZ" b="1" i="1" baseline="-25000">
                              <a:latin typeface="Cambria Math"/>
                            </a:rPr>
                            <m:t>𝟏</m:t>
                          </m:r>
                        </m:e>
                      </m:acc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1794" y="4509121"/>
                <a:ext cx="576064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ovéPole 23"/>
              <p:cNvSpPr txBox="1"/>
              <p:nvPr/>
            </p:nvSpPr>
            <p:spPr>
              <a:xfrm>
                <a:off x="4619836" y="5877273"/>
                <a:ext cx="2952328" cy="5754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8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800" b="1" i="1">
                                  <a:latin typeface="Cambria Math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28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e>
                      </m:acc>
                      <m:r>
                        <a:rPr lang="cs-CZ" sz="2800" b="1" i="1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sz="28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800" b="1" i="1">
                                  <a:latin typeface="Cambria Math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2800" b="1" i="1"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</m:e>
                      </m:acc>
                      <m:r>
                        <a:rPr lang="cs-CZ" sz="2800" b="1" i="1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sz="28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800" b="1" i="1">
                                  <a:latin typeface="Cambria Math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2800" b="1" i="1">
                                  <a:latin typeface="Cambria Math"/>
                                </a:rPr>
                                <m:t>𝟑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2800" b="1" dirty="0"/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9836" y="5877273"/>
                <a:ext cx="2952328" cy="57547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2963652" y="3765189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41663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95400" y="276565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Grafické sčítání vektorů – metoda vhodná pro součet více vektorů (sil) – mnohoúhelník sil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695400" y="855339"/>
                <a:ext cx="11089232" cy="990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Situace:</a:t>
                </a:r>
              </a:p>
              <a:p>
                <a:r>
                  <a:rPr lang="cs-CZ" dirty="0"/>
                  <a:t>Jsou dány síly reprezentované 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dirty="0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 dirty="0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 dirty="0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,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𝟑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baseline="-25000" dirty="0"/>
                  <a:t> </a:t>
                </a:r>
                <a:r>
                  <a:rPr lang="cs-CZ" dirty="0"/>
                  <a:t>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𝟒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působící na hmotný bod </a:t>
                </a:r>
                <a:r>
                  <a:rPr lang="cs-CZ" b="1" dirty="0"/>
                  <a:t>A</a:t>
                </a:r>
                <a:r>
                  <a:rPr lang="cs-CZ" dirty="0"/>
                  <a:t>. Působení tří sil nahradíme působením jediné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tak, aby silové účinky na hmotný bod </a:t>
                </a:r>
                <a:r>
                  <a:rPr lang="cs-CZ" b="1" dirty="0"/>
                  <a:t>A</a:t>
                </a:r>
                <a:r>
                  <a:rPr lang="cs-CZ" dirty="0"/>
                  <a:t> co do směru i velikosti zůstaly zachovány.</a:t>
                </a: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400" y="855339"/>
                <a:ext cx="11089232" cy="990528"/>
              </a:xfrm>
              <a:prstGeom prst="rect">
                <a:avLst/>
              </a:prstGeom>
              <a:blipFill>
                <a:blip r:embed="rId2"/>
                <a:stretch>
                  <a:fillRect l="-440" t="-3067" b="-85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se šipkou 3"/>
          <p:cNvCxnSpPr/>
          <p:nvPr/>
        </p:nvCxnSpPr>
        <p:spPr>
          <a:xfrm flipV="1">
            <a:off x="2180446" y="2996952"/>
            <a:ext cx="2016224" cy="936104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>
            <a:off x="2180446" y="3933056"/>
            <a:ext cx="1764196" cy="648072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3368578" y="3401686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 dirty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 dirty="0">
                              <a:latin typeface="Cambria Math"/>
                            </a:rPr>
                            <m:t>𝑭</m:t>
                          </m:r>
                          <m:r>
                            <a:rPr lang="cs-CZ" b="1" i="1" baseline="-25000" dirty="0">
                              <a:latin typeface="Cambria Math"/>
                            </a:rPr>
                            <m:t>𝟐</m:t>
                          </m:r>
                          <m:r>
                            <m:rPr>
                              <m:nor/>
                            </m:rPr>
                            <a:rPr lang="cs-CZ" b="1" baseline="-25000" dirty="0"/>
                            <m:t> </m:t>
                          </m:r>
                        </m:e>
                      </m:acc>
                    </m:oMath>
                  </m:oMathPara>
                </a14:m>
                <a:endParaRPr lang="cs-CZ" b="1" baseline="-25000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8578" y="3401686"/>
                <a:ext cx="576064" cy="402931"/>
              </a:xfrm>
              <a:prstGeom prst="rect">
                <a:avLst/>
              </a:prstGeom>
              <a:blipFill>
                <a:blip r:embed="rId3"/>
                <a:stretch>
                  <a:fillRect b="-15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se šipkou 8"/>
          <p:cNvCxnSpPr>
            <a:cxnSpLocks/>
            <a:stCxn id="7" idx="7"/>
          </p:cNvCxnSpPr>
          <p:nvPr/>
        </p:nvCxnSpPr>
        <p:spPr>
          <a:xfrm flipV="1">
            <a:off x="2240816" y="2918314"/>
            <a:ext cx="749721" cy="95434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1838408" y="3075443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</a:rPr>
                            <m:t>𝑭</m:t>
                          </m:r>
                          <m:r>
                            <a:rPr lang="cs-CZ" b="1" i="1" baseline="-25000">
                              <a:latin typeface="Cambria Math"/>
                            </a:rPr>
                            <m:t>𝟏</m:t>
                          </m:r>
                        </m:e>
                      </m:acc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8408" y="3075443"/>
                <a:ext cx="576064" cy="4029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ovéPole 10"/>
              <p:cNvSpPr txBox="1"/>
              <p:nvPr/>
            </p:nvSpPr>
            <p:spPr>
              <a:xfrm>
                <a:off x="2990536" y="4509121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</a:rPr>
                            <m:t>𝑭</m:t>
                          </m:r>
                          <m:r>
                            <a:rPr lang="cs-CZ" b="1" i="1" baseline="-25000">
                              <a:latin typeface="Cambria Math"/>
                            </a:rPr>
                            <m:t>𝟑</m:t>
                          </m:r>
                        </m:e>
                      </m:acc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536" y="4509121"/>
                <a:ext cx="576064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ovéPole 11"/>
              <p:cNvSpPr txBox="1"/>
              <p:nvPr/>
            </p:nvSpPr>
            <p:spPr>
              <a:xfrm>
                <a:off x="4170335" y="5861211"/>
                <a:ext cx="4284476" cy="5754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28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800" b="1" i="1">
                                  <a:latin typeface="Cambria Math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28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e>
                      </m:acc>
                      <m:r>
                        <a:rPr lang="cs-CZ" sz="2800" b="1" i="1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sz="28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800" b="1" i="1">
                                  <a:latin typeface="Cambria Math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2800" b="1" i="1"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</m:e>
                      </m:acc>
                      <m:r>
                        <a:rPr lang="cs-CZ" sz="2800" b="1" i="1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sz="28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800" b="1" i="1">
                                  <a:latin typeface="Cambria Math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2800" b="1" i="1">
                                  <a:latin typeface="Cambria Math"/>
                                </a:rPr>
                                <m:t>𝟑</m:t>
                              </m:r>
                            </m:sub>
                          </m:sSub>
                        </m:e>
                      </m:acc>
                      <m:r>
                        <a:rPr lang="cs-CZ" sz="2800" b="1" i="1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sz="28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28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800" b="1" i="1">
                                  <a:latin typeface="Cambria Math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sz="2800" b="1" i="1">
                                  <a:latin typeface="Cambria Math"/>
                                </a:rPr>
                                <m:t>𝟒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2800" b="1" dirty="0"/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0335" y="5861211"/>
                <a:ext cx="4284476" cy="57547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1802312" y="3792374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cxnSp>
        <p:nvCxnSpPr>
          <p:cNvPr id="18" name="Přímá spojnice se šipkou 17"/>
          <p:cNvCxnSpPr/>
          <p:nvPr/>
        </p:nvCxnSpPr>
        <p:spPr>
          <a:xfrm flipV="1">
            <a:off x="5218408" y="3013739"/>
            <a:ext cx="787647" cy="101474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/>
              <p:cNvSpPr txBox="1"/>
              <p:nvPr/>
            </p:nvSpPr>
            <p:spPr>
              <a:xfrm>
                <a:off x="4971345" y="3075443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</a:rPr>
                            <m:t>𝑭</m:t>
                          </m:r>
                          <m:r>
                            <a:rPr lang="cs-CZ" b="1" i="1" baseline="-25000">
                              <a:latin typeface="Cambria Math"/>
                            </a:rPr>
                            <m:t>𝟏</m:t>
                          </m:r>
                        </m:e>
                      </m:acc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1345" y="3075443"/>
                <a:ext cx="576064" cy="4029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ovéPole 19"/>
          <p:cNvSpPr txBox="1"/>
          <p:nvPr/>
        </p:nvSpPr>
        <p:spPr>
          <a:xfrm>
            <a:off x="4809281" y="3882700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A</a:t>
            </a:r>
          </a:p>
        </p:txBody>
      </p:sp>
      <p:cxnSp>
        <p:nvCxnSpPr>
          <p:cNvPr id="21" name="Přímá spojnice se šipkou 20"/>
          <p:cNvCxnSpPr/>
          <p:nvPr/>
        </p:nvCxnSpPr>
        <p:spPr>
          <a:xfrm flipV="1">
            <a:off x="6008257" y="2111296"/>
            <a:ext cx="2016224" cy="936104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ovéPole 21"/>
              <p:cNvSpPr txBox="1"/>
              <p:nvPr/>
            </p:nvSpPr>
            <p:spPr>
              <a:xfrm>
                <a:off x="6240016" y="2236303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 dirty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 dirty="0">
                              <a:latin typeface="Cambria Math"/>
                            </a:rPr>
                            <m:t>𝑭</m:t>
                          </m:r>
                          <m:r>
                            <a:rPr lang="cs-CZ" b="1" i="1" baseline="-25000" dirty="0">
                              <a:latin typeface="Cambria Math"/>
                            </a:rPr>
                            <m:t>𝟐</m:t>
                          </m:r>
                          <m:r>
                            <m:rPr>
                              <m:nor/>
                            </m:rPr>
                            <a:rPr lang="cs-CZ" b="1" baseline="-25000" dirty="0"/>
                            <m:t> </m:t>
                          </m:r>
                        </m:e>
                      </m:acc>
                    </m:oMath>
                  </m:oMathPara>
                </a14:m>
                <a:endParaRPr lang="cs-CZ" b="1" baseline="-25000" dirty="0"/>
              </a:p>
            </p:txBody>
          </p:sp>
        </mc:Choice>
        <mc:Fallback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0016" y="2236303"/>
                <a:ext cx="576064" cy="4029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se šipkou 22"/>
          <p:cNvCxnSpPr/>
          <p:nvPr/>
        </p:nvCxnSpPr>
        <p:spPr>
          <a:xfrm>
            <a:off x="7998044" y="2113732"/>
            <a:ext cx="1764196" cy="648072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ovéPole 23"/>
              <p:cNvSpPr txBox="1"/>
              <p:nvPr/>
            </p:nvSpPr>
            <p:spPr>
              <a:xfrm>
                <a:off x="8724828" y="1928486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</a:rPr>
                            <m:t>𝑭</m:t>
                          </m:r>
                          <m:r>
                            <a:rPr lang="cs-CZ" b="1" i="1" baseline="-25000">
                              <a:latin typeface="Cambria Math"/>
                            </a:rPr>
                            <m:t>𝟑</m:t>
                          </m:r>
                        </m:e>
                      </m:acc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4828" y="1928486"/>
                <a:ext cx="576064" cy="4029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/>
          <p:nvPr/>
        </p:nvCxnSpPr>
        <p:spPr>
          <a:xfrm flipV="1">
            <a:off x="5218408" y="2761804"/>
            <a:ext cx="4543833" cy="126667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ovéPole 28"/>
              <p:cNvSpPr txBox="1"/>
              <p:nvPr/>
            </p:nvSpPr>
            <p:spPr>
              <a:xfrm>
                <a:off x="7104112" y="3603151"/>
                <a:ext cx="1080120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4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4112" y="3603151"/>
                <a:ext cx="1080120" cy="4029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ál 6">
            <a:extLst>
              <a:ext uri="{FF2B5EF4-FFF2-40B4-BE49-F238E27FC236}">
                <a16:creationId xmlns:a16="http://schemas.microsoft.com/office/drawing/2014/main" id="{1193C8E8-D0D0-365A-BDD5-4742B0859BF6}"/>
              </a:ext>
            </a:extLst>
          </p:cNvPr>
          <p:cNvSpPr/>
          <p:nvPr/>
        </p:nvSpPr>
        <p:spPr>
          <a:xfrm>
            <a:off x="2117891" y="3851565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1EDE3707-768E-E957-22DB-744806AB913C}"/>
              </a:ext>
            </a:extLst>
          </p:cNvPr>
          <p:cNvSpPr/>
          <p:nvPr/>
        </p:nvSpPr>
        <p:spPr>
          <a:xfrm>
            <a:off x="5144198" y="3934074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24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39415" y="35191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Grafické odčítání vektorů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/>
              <p:cNvSpPr txBox="1"/>
              <p:nvPr/>
            </p:nvSpPr>
            <p:spPr>
              <a:xfrm>
                <a:off x="3606152" y="3657905"/>
                <a:ext cx="216024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6152" y="3657905"/>
                <a:ext cx="216024" cy="410305"/>
              </a:xfrm>
              <a:prstGeom prst="rect">
                <a:avLst/>
              </a:prstGeom>
              <a:blipFill>
                <a:blip r:embed="rId2"/>
                <a:stretch>
                  <a:fillRect r="-4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 flipH="1">
                <a:off x="3795535" y="2708920"/>
                <a:ext cx="140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3795535" y="2708920"/>
                <a:ext cx="140225" cy="369332"/>
              </a:xfrm>
              <a:prstGeom prst="rect">
                <a:avLst/>
              </a:prstGeom>
              <a:blipFill>
                <a:blip r:embed="rId3"/>
                <a:stretch>
                  <a:fillRect l="-13043" t="-22951" r="-826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/>
              <p:cNvSpPr txBox="1"/>
              <p:nvPr/>
            </p:nvSpPr>
            <p:spPr>
              <a:xfrm>
                <a:off x="6960096" y="2370173"/>
                <a:ext cx="4746801" cy="13649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Odečíst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 od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</m:oMath>
                </a14:m>
                <a:r>
                  <a:rPr lang="cs-CZ" dirty="0"/>
                  <a:t>, tedy sestrojit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  <m:r>
                      <a:rPr lang="cs-CZ">
                        <a:latin typeface="Cambria Math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 je totéž jako sečíst vektory 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</a:rPr>
                            <m:t>𝒂</m:t>
                          </m:r>
                        </m:e>
                      </m:acc>
                      <m:r>
                        <a:rPr lang="cs-CZ" b="1" i="1">
                          <a:latin typeface="Cambria Math"/>
                        </a:rPr>
                        <m:t>+(−</m:t>
                      </m:r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</a:rPr>
                            <m:t>𝒃</m:t>
                          </m:r>
                        </m:e>
                      </m:acc>
                      <m:r>
                        <a:rPr lang="cs-CZ" b="1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vektor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 je opačný vektor k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60096" y="2370173"/>
                <a:ext cx="4746801" cy="1364989"/>
              </a:xfrm>
              <a:prstGeom prst="rect">
                <a:avLst/>
              </a:prstGeom>
              <a:blipFill>
                <a:blip r:embed="rId4"/>
                <a:stretch>
                  <a:fillRect l="-1157" b="-6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ovéPole 27"/>
              <p:cNvSpPr txBox="1"/>
              <p:nvPr/>
            </p:nvSpPr>
            <p:spPr>
              <a:xfrm>
                <a:off x="2325555" y="3263515"/>
                <a:ext cx="504056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5555" y="3263515"/>
                <a:ext cx="504056" cy="41030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9" name="Obdélník 38"/>
              <p:cNvSpPr/>
              <p:nvPr/>
            </p:nvSpPr>
            <p:spPr>
              <a:xfrm>
                <a:off x="3187381" y="1979978"/>
                <a:ext cx="925190" cy="340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sz="14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cs-CZ" sz="1400">
                          <a:solidFill>
                            <a:prstClr val="black"/>
                          </a:solidFill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sz="1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1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acc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7381" y="1979978"/>
                <a:ext cx="925190" cy="340991"/>
              </a:xfrm>
              <a:prstGeom prst="rect">
                <a:avLst/>
              </a:prstGeom>
              <a:blipFill>
                <a:blip r:embed="rId6"/>
                <a:stretch>
                  <a:fillRect b="-71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ovéPole 39"/>
          <p:cNvSpPr txBox="1"/>
          <p:nvPr/>
        </p:nvSpPr>
        <p:spPr>
          <a:xfrm>
            <a:off x="839415" y="5191574"/>
            <a:ext cx="10723466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Výsledný vektor rozdílu dvou vektorů získáme tak, že spojíme koncový bod odečítaného vektoru (počáteční bod výsledného vektoru) s koncovým bodem vektoru od kterého odečítáme (koncový bod výsledného vektoru) .</a:t>
            </a:r>
          </a:p>
        </p:txBody>
      </p: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0DF9F391-A579-8A99-E4CC-C311ED8D2D6B}"/>
              </a:ext>
            </a:extLst>
          </p:cNvPr>
          <p:cNvCxnSpPr>
            <a:cxnSpLocks/>
          </p:cNvCxnSpPr>
          <p:nvPr/>
        </p:nvCxnSpPr>
        <p:spPr>
          <a:xfrm>
            <a:off x="3359696" y="3429000"/>
            <a:ext cx="1152128" cy="43204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>
            <a:extLst>
              <a:ext uri="{FF2B5EF4-FFF2-40B4-BE49-F238E27FC236}">
                <a16:creationId xmlns:a16="http://schemas.microsoft.com/office/drawing/2014/main" id="{86530EBF-121B-23AE-4E25-019662C1A909}"/>
              </a:ext>
            </a:extLst>
          </p:cNvPr>
          <p:cNvCxnSpPr/>
          <p:nvPr/>
        </p:nvCxnSpPr>
        <p:spPr>
          <a:xfrm flipV="1">
            <a:off x="3359696" y="1988840"/>
            <a:ext cx="936104" cy="1440160"/>
          </a:xfrm>
          <a:prstGeom prst="straightConnector1">
            <a:avLst/>
          </a:prstGeom>
          <a:ln w="571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>
            <a:extLst>
              <a:ext uri="{FF2B5EF4-FFF2-40B4-BE49-F238E27FC236}">
                <a16:creationId xmlns:a16="http://schemas.microsoft.com/office/drawing/2014/main" id="{F56EB794-5BE2-A37A-5C71-B2E69C7E35E7}"/>
              </a:ext>
            </a:extLst>
          </p:cNvPr>
          <p:cNvCxnSpPr>
            <a:cxnSpLocks/>
          </p:cNvCxnSpPr>
          <p:nvPr/>
        </p:nvCxnSpPr>
        <p:spPr>
          <a:xfrm rot="10800000">
            <a:off x="2207568" y="2996952"/>
            <a:ext cx="1152128" cy="43204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>
            <a:extLst>
              <a:ext uri="{FF2B5EF4-FFF2-40B4-BE49-F238E27FC236}">
                <a16:creationId xmlns:a16="http://schemas.microsoft.com/office/drawing/2014/main" id="{DAB2195B-207D-394F-6539-E07F195973E3}"/>
              </a:ext>
            </a:extLst>
          </p:cNvPr>
          <p:cNvCxnSpPr>
            <a:cxnSpLocks/>
          </p:cNvCxnSpPr>
          <p:nvPr/>
        </p:nvCxnSpPr>
        <p:spPr>
          <a:xfrm>
            <a:off x="1553924" y="981235"/>
            <a:ext cx="4320480" cy="16332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>
            <a:extLst>
              <a:ext uri="{FF2B5EF4-FFF2-40B4-BE49-F238E27FC236}">
                <a16:creationId xmlns:a16="http://schemas.microsoft.com/office/drawing/2014/main" id="{149A519F-AE97-D970-7ADF-5030F4C874D8}"/>
              </a:ext>
            </a:extLst>
          </p:cNvPr>
          <p:cNvCxnSpPr/>
          <p:nvPr/>
        </p:nvCxnSpPr>
        <p:spPr>
          <a:xfrm flipV="1">
            <a:off x="1946317" y="1020095"/>
            <a:ext cx="1584176" cy="24394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>
            <a:extLst>
              <a:ext uri="{FF2B5EF4-FFF2-40B4-BE49-F238E27FC236}">
                <a16:creationId xmlns:a16="http://schemas.microsoft.com/office/drawing/2014/main" id="{595433AC-98B2-64CE-110F-517D11BFD1A7}"/>
              </a:ext>
            </a:extLst>
          </p:cNvPr>
          <p:cNvCxnSpPr>
            <a:cxnSpLocks/>
          </p:cNvCxnSpPr>
          <p:nvPr/>
        </p:nvCxnSpPr>
        <p:spPr>
          <a:xfrm flipH="1" flipV="1">
            <a:off x="3154970" y="1578812"/>
            <a:ext cx="204726" cy="18501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se šipkou 59">
            <a:extLst>
              <a:ext uri="{FF2B5EF4-FFF2-40B4-BE49-F238E27FC236}">
                <a16:creationId xmlns:a16="http://schemas.microsoft.com/office/drawing/2014/main" id="{F64C090A-82F5-F263-9F7E-4D6E3E4F3AE7}"/>
              </a:ext>
            </a:extLst>
          </p:cNvPr>
          <p:cNvCxnSpPr>
            <a:cxnSpLocks/>
          </p:cNvCxnSpPr>
          <p:nvPr/>
        </p:nvCxnSpPr>
        <p:spPr>
          <a:xfrm flipH="1" flipV="1">
            <a:off x="4289381" y="2010860"/>
            <a:ext cx="204726" cy="18501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1" name="Obdélník 60">
                <a:extLst>
                  <a:ext uri="{FF2B5EF4-FFF2-40B4-BE49-F238E27FC236}">
                    <a16:creationId xmlns:a16="http://schemas.microsoft.com/office/drawing/2014/main" id="{68C3282C-BF71-84E2-E34B-C229B50B05BF}"/>
                  </a:ext>
                </a:extLst>
              </p:cNvPr>
              <p:cNvSpPr/>
              <p:nvPr/>
            </p:nvSpPr>
            <p:spPr>
              <a:xfrm>
                <a:off x="4522738" y="2737261"/>
                <a:ext cx="925190" cy="340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sz="14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cs-CZ" sz="1400">
                          <a:solidFill>
                            <a:prstClr val="black"/>
                          </a:solidFill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sz="1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1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acc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61" name="Obdélník 60">
                <a:extLst>
                  <a:ext uri="{FF2B5EF4-FFF2-40B4-BE49-F238E27FC236}">
                    <a16:creationId xmlns:a16="http://schemas.microsoft.com/office/drawing/2014/main" id="{68C3282C-BF71-84E2-E34B-C229B50B05B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2738" y="2737261"/>
                <a:ext cx="925190" cy="340991"/>
              </a:xfrm>
              <a:prstGeom prst="rect">
                <a:avLst/>
              </a:prstGeom>
              <a:blipFill>
                <a:blip r:embed="rId7"/>
                <a:stretch>
                  <a:fillRect b="-71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Ovál 62">
            <a:extLst>
              <a:ext uri="{FF2B5EF4-FFF2-40B4-BE49-F238E27FC236}">
                <a16:creationId xmlns:a16="http://schemas.microsoft.com/office/drawing/2014/main" id="{CC347191-62BF-ED80-B2A1-55CFBD4CD87C}"/>
              </a:ext>
            </a:extLst>
          </p:cNvPr>
          <p:cNvSpPr/>
          <p:nvPr/>
        </p:nvSpPr>
        <p:spPr>
          <a:xfrm>
            <a:off x="3277663" y="3354349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9543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9" grpId="0"/>
      <p:bldP spid="40" grpId="0" animBg="1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/>
              <p:cNvSpPr txBox="1"/>
              <p:nvPr/>
            </p:nvSpPr>
            <p:spPr>
              <a:xfrm>
                <a:off x="1919536" y="548680"/>
                <a:ext cx="8280920" cy="7056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Rozklad vektoru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 dirty="0">
                            <a:latin typeface="Cambria Math"/>
                          </a:rPr>
                          <m:t>𝑭</m:t>
                        </m:r>
                        <m:r>
                          <a:rPr lang="cs-CZ" b="1" i="1" baseline="-25000" dirty="0">
                            <a:latin typeface="Cambria Math"/>
                          </a:rPr>
                          <m:t>𝑺</m:t>
                        </m:r>
                        <m:r>
                          <a:rPr lang="cs-CZ" b="1" i="1" baseline="-25000" dirty="0">
                            <a:latin typeface="Cambria Math"/>
                          </a:rPr>
                          <m:t>𝟏</m:t>
                        </m:r>
                      </m:e>
                    </m:acc>
                  </m:oMath>
                </a14:m>
                <a:r>
                  <a:rPr lang="cs-CZ" b="1" dirty="0"/>
                  <a:t> do dvou směrů S2 a S3, které nejsou na sebe kolmé.</a:t>
                </a:r>
              </a:p>
              <a:p>
                <a:r>
                  <a:rPr lang="cs-CZ" sz="1200" dirty="0"/>
                  <a:t>Pro lepší názornost a představivost budeme dále pracovat s vektorem síly.</a:t>
                </a:r>
                <a:r>
                  <a:rPr lang="cs-CZ" dirty="0"/>
                  <a:t>  </a:t>
                </a:r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36" y="548680"/>
                <a:ext cx="8280920" cy="705642"/>
              </a:xfrm>
              <a:prstGeom prst="rect">
                <a:avLst/>
              </a:prstGeom>
              <a:blipFill>
                <a:blip r:embed="rId2"/>
                <a:stretch>
                  <a:fillRect l="-6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/>
          <p:nvPr/>
        </p:nvCxnSpPr>
        <p:spPr>
          <a:xfrm flipV="1">
            <a:off x="4007768" y="3415812"/>
            <a:ext cx="3024336" cy="15841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ovéPole 11"/>
              <p:cNvSpPr txBox="1"/>
              <p:nvPr/>
            </p:nvSpPr>
            <p:spPr>
              <a:xfrm>
                <a:off x="5303912" y="3691341"/>
                <a:ext cx="324036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𝑆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1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3691341"/>
                <a:ext cx="324036" cy="402931"/>
              </a:xfrm>
              <a:prstGeom prst="rect">
                <a:avLst/>
              </a:prstGeom>
              <a:blipFill>
                <a:blip r:embed="rId3"/>
                <a:stretch>
                  <a:fillRect r="-396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5028157" y="2300956"/>
            <a:ext cx="422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S3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7295098" y="4929635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S2</a:t>
            </a:r>
          </a:p>
        </p:txBody>
      </p:sp>
      <p:cxnSp>
        <p:nvCxnSpPr>
          <p:cNvPr id="21" name="Přímá spojnice se šipkou 20"/>
          <p:cNvCxnSpPr/>
          <p:nvPr/>
        </p:nvCxnSpPr>
        <p:spPr>
          <a:xfrm flipV="1">
            <a:off x="4007768" y="3338436"/>
            <a:ext cx="855106" cy="1680023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4007769" y="5018458"/>
            <a:ext cx="2167797" cy="5547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ovéPole 23"/>
              <p:cNvSpPr txBox="1"/>
              <p:nvPr/>
            </p:nvSpPr>
            <p:spPr>
              <a:xfrm>
                <a:off x="4815454" y="5114302"/>
                <a:ext cx="324036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𝑆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2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5454" y="5114302"/>
                <a:ext cx="324036" cy="402931"/>
              </a:xfrm>
              <a:prstGeom prst="rect">
                <a:avLst/>
              </a:prstGeom>
              <a:blipFill>
                <a:blip r:embed="rId4"/>
                <a:stretch>
                  <a:fillRect r="-396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ovéPole 24"/>
              <p:cNvSpPr txBox="1"/>
              <p:nvPr/>
            </p:nvSpPr>
            <p:spPr>
              <a:xfrm>
                <a:off x="4007768" y="3691341"/>
                <a:ext cx="324036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𝐹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𝑆</m:t>
                          </m:r>
                          <m:r>
                            <a:rPr lang="cs-CZ" i="1" baseline="-25000">
                              <a:latin typeface="Cambria Math"/>
                            </a:rPr>
                            <m:t>3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7768" y="3691341"/>
                <a:ext cx="324036" cy="402931"/>
              </a:xfrm>
              <a:prstGeom prst="rect">
                <a:avLst/>
              </a:prstGeom>
              <a:blipFill>
                <a:blip r:embed="rId5"/>
                <a:stretch>
                  <a:fillRect r="-370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ovéPole 27"/>
          <p:cNvSpPr txBox="1"/>
          <p:nvPr/>
        </p:nvSpPr>
        <p:spPr>
          <a:xfrm>
            <a:off x="8976320" y="225342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S1</a:t>
            </a:r>
          </a:p>
        </p:txBody>
      </p:sp>
      <p:cxnSp>
        <p:nvCxnSpPr>
          <p:cNvPr id="31" name="Přímá spojnice 30"/>
          <p:cNvCxnSpPr/>
          <p:nvPr/>
        </p:nvCxnSpPr>
        <p:spPr>
          <a:xfrm flipV="1">
            <a:off x="4007768" y="2485622"/>
            <a:ext cx="4824536" cy="25143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V="1">
            <a:off x="4007768" y="2798128"/>
            <a:ext cx="1131722" cy="22203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4007768" y="5018459"/>
            <a:ext cx="3240360" cy="958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6096000" y="2984106"/>
            <a:ext cx="1131722" cy="22203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4848277" y="3360334"/>
            <a:ext cx="3240360" cy="958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ovéPole 37"/>
              <p:cNvSpPr txBox="1"/>
              <p:nvPr/>
            </p:nvSpPr>
            <p:spPr>
              <a:xfrm>
                <a:off x="1991544" y="1268760"/>
                <a:ext cx="8280920" cy="990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 velké musí být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</m:sub>
                        </m:sSub>
                        <m:r>
                          <a:rPr lang="cs-CZ" b="1" i="1" baseline="-25000">
                            <a:latin typeface="Cambria Math"/>
                          </a:rPr>
                          <m:t>𝟐</m:t>
                        </m:r>
                      </m:e>
                    </m:acc>
                  </m:oMath>
                </a14:m>
                <a:r>
                  <a:rPr lang="cs-CZ" b="1" dirty="0"/>
                  <a:t>   </a:t>
                </a:r>
                <a:r>
                  <a:rPr lang="cs-CZ" dirty="0"/>
                  <a:t>a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𝟑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 </a:t>
                </a:r>
                <a:r>
                  <a:rPr lang="cs-CZ" dirty="0"/>
                  <a:t>působící na hmotný bod </a:t>
                </a:r>
                <a:r>
                  <a:rPr lang="cs-CZ" b="1" dirty="0"/>
                  <a:t>A </a:t>
                </a:r>
                <a:r>
                  <a:rPr lang="cs-CZ" dirty="0"/>
                  <a:t>v daných směrech </a:t>
                </a:r>
                <a:r>
                  <a:rPr lang="cs-CZ" b="1" dirty="0"/>
                  <a:t>S2</a:t>
                </a:r>
                <a:r>
                  <a:rPr lang="cs-CZ" dirty="0"/>
                  <a:t> a </a:t>
                </a:r>
                <a:r>
                  <a:rPr lang="cs-CZ" b="1" dirty="0"/>
                  <a:t>S3</a:t>
                </a:r>
                <a:r>
                  <a:rPr lang="cs-CZ" dirty="0"/>
                  <a:t>, aby jejich společný účinek nahradil sílu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působící na hmotný bod </a:t>
                </a:r>
                <a:r>
                  <a:rPr lang="cs-CZ" b="1" dirty="0"/>
                  <a:t>A </a:t>
                </a:r>
                <a:r>
                  <a:rPr lang="cs-CZ" dirty="0"/>
                  <a:t>ve směru </a:t>
                </a:r>
                <a:r>
                  <a:rPr lang="cs-CZ" b="1" dirty="0"/>
                  <a:t>S1 </a:t>
                </a:r>
                <a:r>
                  <a:rPr lang="cs-CZ" dirty="0"/>
                  <a:t>co do velikosti i směru působení. </a:t>
                </a:r>
              </a:p>
            </p:txBody>
          </p:sp>
        </mc:Choice>
        <mc:Fallback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544" y="1268760"/>
                <a:ext cx="8280920" cy="990528"/>
              </a:xfrm>
              <a:prstGeom prst="rect">
                <a:avLst/>
              </a:prstGeom>
              <a:blipFill>
                <a:blip r:embed="rId6"/>
                <a:stretch>
                  <a:fillRect l="-663" b="-85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273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4" grpId="0"/>
      <p:bldP spid="25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33324" y="332657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Rozklad vektoru do dvou navzájem kolmých směrů</a:t>
            </a:r>
          </a:p>
          <a:p>
            <a:r>
              <a:rPr lang="cs-CZ" sz="1200" dirty="0"/>
              <a:t>Pro lepší názornost a představivost budeme dále pracovat s vektorem síly.</a:t>
            </a:r>
            <a:r>
              <a:rPr lang="cs-CZ" dirty="0"/>
              <a:t>  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4151784" y="3064441"/>
            <a:ext cx="3096344" cy="168450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4201121" y="4748945"/>
            <a:ext cx="4968552" cy="36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9212979" y="462221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S2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979042" y="4806880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8832304" y="198884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S1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ovéPole 19"/>
              <p:cNvSpPr txBox="1"/>
              <p:nvPr/>
            </p:nvSpPr>
            <p:spPr>
              <a:xfrm>
                <a:off x="1991544" y="980729"/>
                <a:ext cx="4608512" cy="15445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Situace:</a:t>
                </a:r>
              </a:p>
              <a:p>
                <a:r>
                  <a:rPr lang="cs-CZ" dirty="0"/>
                  <a:t>Na hmotný bod </a:t>
                </a:r>
                <a:r>
                  <a:rPr lang="cs-CZ" b="1" dirty="0"/>
                  <a:t>A</a:t>
                </a:r>
                <a:r>
                  <a:rPr lang="cs-CZ" dirty="0"/>
                  <a:t> působí síla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ve směru </a:t>
                </a:r>
                <a:r>
                  <a:rPr lang="cs-CZ" b="1" dirty="0"/>
                  <a:t>S1</a:t>
                </a:r>
                <a:r>
                  <a:rPr lang="cs-CZ" dirty="0"/>
                  <a:t>. </a:t>
                </a:r>
              </a:p>
              <a:p>
                <a:r>
                  <a:rPr lang="cs-CZ" dirty="0"/>
                  <a:t>Jak velké sily musí být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a          působí na hmotný bod </a:t>
                </a:r>
                <a:r>
                  <a:rPr lang="cs-CZ" b="1" dirty="0"/>
                  <a:t>A</a:t>
                </a:r>
                <a:r>
                  <a:rPr lang="cs-CZ" dirty="0"/>
                  <a:t> v navzájem kolmých směrech </a:t>
                </a:r>
                <a:r>
                  <a:rPr lang="cs-CZ" b="1" dirty="0"/>
                  <a:t>S2 </a:t>
                </a:r>
                <a:r>
                  <a:rPr lang="cs-CZ" dirty="0"/>
                  <a:t>a</a:t>
                </a:r>
                <a:r>
                  <a:rPr lang="cs-CZ" b="1" dirty="0"/>
                  <a:t> S3</a:t>
                </a:r>
                <a:r>
                  <a:rPr lang="cs-CZ" dirty="0"/>
                  <a:t>? </a:t>
                </a:r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544" y="980729"/>
                <a:ext cx="4608512" cy="1544525"/>
              </a:xfrm>
              <a:prstGeom prst="rect">
                <a:avLst/>
              </a:prstGeom>
              <a:blipFill>
                <a:blip r:embed="rId2"/>
                <a:stretch>
                  <a:fillRect l="-1190" t="-2372" r="-794" b="-55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21"/>
          <p:cNvCxnSpPr/>
          <p:nvPr/>
        </p:nvCxnSpPr>
        <p:spPr>
          <a:xfrm>
            <a:off x="7248128" y="3064440"/>
            <a:ext cx="0" cy="169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4161072" y="4748945"/>
            <a:ext cx="3087057" cy="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4170358" y="3064440"/>
            <a:ext cx="307777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/>
          <p:nvPr/>
        </p:nvCxnSpPr>
        <p:spPr>
          <a:xfrm flipV="1">
            <a:off x="4151784" y="3064440"/>
            <a:ext cx="18574" cy="169200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161072" y="2245514"/>
            <a:ext cx="4527217" cy="25034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4156952" y="2712169"/>
            <a:ext cx="13407" cy="20367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4002807" y="229960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S3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5" name="TextovéPole 44"/>
              <p:cNvSpPr txBox="1"/>
              <p:nvPr/>
            </p:nvSpPr>
            <p:spPr>
              <a:xfrm>
                <a:off x="1961316" y="5229201"/>
                <a:ext cx="8352928" cy="15304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Velikost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sz="16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cs-CZ" sz="1600">
                        <a:latin typeface="Cambria Math"/>
                      </a:rPr>
                      <m:t> </m:t>
                    </m:r>
                  </m:oMath>
                </a14:m>
                <a:r>
                  <a:rPr lang="cs-CZ" sz="1600" dirty="0"/>
                  <a:t>ve směru S2 je dána kolmým průmětem velikosti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sz="16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do směru S2.</a:t>
                </a:r>
              </a:p>
              <a:p>
                <a:r>
                  <a:rPr lang="cs-CZ" sz="1600" dirty="0"/>
                  <a:t>Velikost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sz="1600" i="1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e>
                    </m:acc>
                    <m:r>
                      <a:rPr lang="cs-CZ" sz="1600">
                        <a:latin typeface="Cambria Math"/>
                      </a:rPr>
                      <m:t> </m:t>
                    </m:r>
                  </m:oMath>
                </a14:m>
                <a:r>
                  <a:rPr lang="cs-CZ" sz="1600" dirty="0"/>
                  <a:t>ve směru S3 je dána kolmým průmětem velikosti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i="1"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cs-CZ" sz="1600" i="1">
                                <a:latin typeface="Cambria Math"/>
                              </a:rPr>
                              <m:t>𝑆</m:t>
                            </m:r>
                            <m:r>
                              <a:rPr lang="cs-CZ" sz="16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do směru S3.</a:t>
                </a:r>
              </a:p>
              <a:p>
                <a:r>
                  <a:rPr lang="cs-CZ" sz="1600" dirty="0">
                    <a:solidFill>
                      <a:schemeClr val="accent2"/>
                    </a:solidFill>
                  </a:rPr>
                  <a:t>Společné působení sil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b="1" i="1" dirty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b="1" i="1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𝑭</m:t>
                        </m:r>
                        <m:r>
                          <a:rPr lang="cs-CZ" sz="1600" b="1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𝑺</m:t>
                        </m:r>
                        <m:r>
                          <a:rPr lang="cs-CZ" sz="1600" b="1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𝟐</m:t>
                        </m:r>
                      </m:e>
                    </m:acc>
                  </m:oMath>
                </a14:m>
                <a:r>
                  <a:rPr lang="cs-CZ" sz="1600" dirty="0">
                    <a:solidFill>
                      <a:schemeClr val="accent2"/>
                    </a:solidFill>
                  </a:rPr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b="1" i="1" dirty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b="1" i="1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𝑭</m:t>
                        </m:r>
                        <m:r>
                          <a:rPr lang="cs-CZ" sz="1600" b="1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𝑺</m:t>
                        </m:r>
                        <m:r>
                          <a:rPr lang="cs-CZ" sz="1600" b="1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𝟑</m:t>
                        </m:r>
                      </m:e>
                    </m:acc>
                  </m:oMath>
                </a14:m>
                <a:r>
                  <a:rPr lang="cs-CZ" sz="1600" dirty="0">
                    <a:solidFill>
                      <a:schemeClr val="accent2"/>
                    </a:solidFill>
                  </a:rPr>
                  <a:t> na hmotný bod </a:t>
                </a:r>
                <a:r>
                  <a:rPr lang="cs-CZ" sz="1600" b="1" dirty="0">
                    <a:solidFill>
                      <a:schemeClr val="accent2"/>
                    </a:solidFill>
                  </a:rPr>
                  <a:t>A</a:t>
                </a:r>
                <a:r>
                  <a:rPr lang="cs-CZ" sz="1600" dirty="0">
                    <a:solidFill>
                      <a:schemeClr val="accent2"/>
                    </a:solidFill>
                  </a:rPr>
                  <a:t> ve směrech </a:t>
                </a:r>
                <a:r>
                  <a:rPr lang="cs-CZ" sz="1600" b="1" dirty="0">
                    <a:solidFill>
                      <a:schemeClr val="accent2"/>
                    </a:solidFill>
                  </a:rPr>
                  <a:t>S2</a:t>
                </a:r>
                <a:r>
                  <a:rPr lang="cs-CZ" sz="1600" dirty="0">
                    <a:solidFill>
                      <a:schemeClr val="accent2"/>
                    </a:solidFill>
                  </a:rPr>
                  <a:t> a </a:t>
                </a:r>
                <a:r>
                  <a:rPr lang="cs-CZ" sz="1600" b="1" dirty="0">
                    <a:solidFill>
                      <a:schemeClr val="accent2"/>
                    </a:solidFill>
                  </a:rPr>
                  <a:t>S3 </a:t>
                </a:r>
                <a:r>
                  <a:rPr lang="cs-CZ" sz="1600" dirty="0">
                    <a:solidFill>
                      <a:schemeClr val="accent2"/>
                    </a:solidFill>
                  </a:rPr>
                  <a:t>nahrazuje působení síly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b="1" i="1" dirty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b="1" i="1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𝑭</m:t>
                        </m:r>
                        <m:r>
                          <a:rPr lang="cs-CZ" sz="1600" b="1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𝑺</m:t>
                        </m:r>
                        <m:r>
                          <a:rPr lang="cs-CZ" sz="1600" b="1" i="1" baseline="-25000" dirty="0">
                            <a:solidFill>
                              <a:schemeClr val="accent2"/>
                            </a:solidFill>
                            <a:latin typeface="Cambria Math"/>
                          </a:rPr>
                          <m:t>𝟏</m:t>
                        </m:r>
                      </m:e>
                    </m:acc>
                  </m:oMath>
                </a14:m>
                <a:r>
                  <a:rPr lang="cs-CZ" sz="1600" baseline="-25000" dirty="0">
                    <a:solidFill>
                      <a:schemeClr val="accent2"/>
                    </a:solidFill>
                  </a:rPr>
                  <a:t> </a:t>
                </a:r>
                <a:r>
                  <a:rPr lang="cs-CZ" sz="1600" dirty="0">
                    <a:solidFill>
                      <a:schemeClr val="accent2"/>
                    </a:solidFill>
                  </a:rPr>
                  <a:t>na hmotný bod </a:t>
                </a:r>
                <a:r>
                  <a:rPr lang="cs-CZ" sz="1600" b="1" dirty="0">
                    <a:solidFill>
                      <a:schemeClr val="accent2"/>
                    </a:solidFill>
                  </a:rPr>
                  <a:t>A</a:t>
                </a:r>
                <a:r>
                  <a:rPr lang="cs-CZ" sz="1600" dirty="0">
                    <a:solidFill>
                      <a:schemeClr val="accent2"/>
                    </a:solidFill>
                  </a:rPr>
                  <a:t> ve směru </a:t>
                </a:r>
                <a:r>
                  <a:rPr lang="cs-CZ" sz="1600" b="1" dirty="0">
                    <a:solidFill>
                      <a:schemeClr val="accent2"/>
                    </a:solidFill>
                  </a:rPr>
                  <a:t>S1</a:t>
                </a:r>
                <a:r>
                  <a:rPr lang="cs-CZ" sz="1600" dirty="0">
                    <a:solidFill>
                      <a:schemeClr val="accent2"/>
                    </a:solidFill>
                  </a:rPr>
                  <a:t>. 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𝑺</m:t>
                              </m:r>
                              <m: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e>
                      </m:acc>
                      <m:r>
                        <a:rPr lang="cs-CZ" b="1" i="1">
                          <a:solidFill>
                            <a:schemeClr val="accent2"/>
                          </a:solidFill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𝑺</m:t>
                              </m:r>
                              <m: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</m:e>
                      </m:acc>
                      <m:r>
                        <a:rPr lang="cs-CZ" b="1" i="1">
                          <a:solidFill>
                            <a:schemeClr val="accent2"/>
                          </a:solidFill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𝑺</m:t>
                              </m:r>
                              <m:r>
                                <a:rPr lang="cs-CZ" b="1" i="1">
                                  <a:solidFill>
                                    <a:schemeClr val="accent2"/>
                                  </a:solidFill>
                                  <a:latin typeface="Cambria Math"/>
                                </a:rPr>
                                <m:t>𝟑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b="1" dirty="0">
                  <a:solidFill>
                    <a:schemeClr val="accent2"/>
                  </a:solidFill>
                </a:endParaRPr>
              </a:p>
            </p:txBody>
          </p:sp>
        </mc:Choice>
        <mc:Fallback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1316" y="5229201"/>
                <a:ext cx="8352928" cy="1530419"/>
              </a:xfrm>
              <a:prstGeom prst="rect">
                <a:avLst/>
              </a:prstGeom>
              <a:blipFill>
                <a:blip r:embed="rId3"/>
                <a:stretch>
                  <a:fillRect l="-4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9" name="Obdélník 48"/>
              <p:cNvSpPr/>
              <p:nvPr/>
            </p:nvSpPr>
            <p:spPr>
              <a:xfrm>
                <a:off x="3429821" y="3718478"/>
                <a:ext cx="591765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𝟑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>
                    <a:solidFill>
                      <a:prstClr val="black"/>
                    </a:solidFill>
                  </a:rPr>
                  <a:t> </a:t>
                </a:r>
                <a:endParaRPr lang="cs-CZ" dirty="0"/>
              </a:p>
            </p:txBody>
          </p:sp>
        </mc:Choice>
        <mc:Fallback>
          <p:sp>
            <p:nvSpPr>
              <p:cNvPr id="49" name="Obdélník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821" y="3718478"/>
                <a:ext cx="591765" cy="4029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0" name="Obdélník 49"/>
              <p:cNvSpPr/>
              <p:nvPr/>
            </p:nvSpPr>
            <p:spPr>
              <a:xfrm>
                <a:off x="5015881" y="1585910"/>
                <a:ext cx="591765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𝟑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>
                    <a:solidFill>
                      <a:prstClr val="black"/>
                    </a:solidFill>
                  </a:rPr>
                  <a:t> </a:t>
                </a:r>
                <a:endParaRPr lang="cs-CZ" dirty="0"/>
              </a:p>
            </p:txBody>
          </p:sp>
        </mc:Choice>
        <mc:Fallback>
          <p:sp>
            <p:nvSpPr>
              <p:cNvPr id="50" name="Obdélník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881" y="1585910"/>
                <a:ext cx="591765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1" name="Obdélník 50"/>
              <p:cNvSpPr/>
              <p:nvPr/>
            </p:nvSpPr>
            <p:spPr>
              <a:xfrm>
                <a:off x="5404074" y="4783933"/>
                <a:ext cx="591765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>
          <p:sp>
            <p:nvSpPr>
              <p:cNvPr id="51" name="Obdélník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4074" y="4783933"/>
                <a:ext cx="591765" cy="4029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2" name="Obdélník 51"/>
              <p:cNvSpPr/>
              <p:nvPr/>
            </p:nvSpPr>
            <p:spPr>
              <a:xfrm>
                <a:off x="5088650" y="3429001"/>
                <a:ext cx="591765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/>
                              </a:rPr>
                              <m:t>𝑭</m:t>
                            </m:r>
                          </m:e>
                          <m:sub>
                            <m:r>
                              <a:rPr lang="cs-CZ" b="1" i="1">
                                <a:latin typeface="Cambria Math"/>
                              </a:rPr>
                              <m:t>𝑺</m:t>
                            </m:r>
                            <m:r>
                              <a:rPr lang="cs-CZ" b="1" i="1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b="1" dirty="0"/>
                  <a:t> </a:t>
                </a:r>
                <a:endParaRPr lang="cs-CZ" dirty="0"/>
              </a:p>
            </p:txBody>
          </p:sp>
        </mc:Choice>
        <mc:Fallback>
          <p:sp>
            <p:nvSpPr>
              <p:cNvPr id="52" name="Obdélník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8650" y="3429001"/>
                <a:ext cx="591765" cy="4029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21801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7" y="332657"/>
            <a:ext cx="3699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Souřadnice vektoru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2032026" y="1268760"/>
                <a:ext cx="8136904" cy="12357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Počítání s vektory usnadní umístění vektorů do souřadnicového systému. Vektor v souřadnicovém systému s osou </a:t>
                </a:r>
                <a:r>
                  <a:rPr lang="cs-CZ" b="1" dirty="0"/>
                  <a:t>x</a:t>
                </a:r>
                <a:r>
                  <a:rPr lang="cs-CZ" dirty="0"/>
                  <a:t> a </a:t>
                </a:r>
                <a:r>
                  <a:rPr lang="cs-CZ" b="1" dirty="0"/>
                  <a:t>y</a:t>
                </a:r>
                <a:r>
                  <a:rPr lang="cs-CZ" dirty="0"/>
                  <a:t>  (rovina, dvourozměrný prostor) je dán dvěma čísly (dvěma souřadnicemi), například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  <m:r>
                      <a:rPr lang="cs-CZ" b="1" i="1">
                        <a:latin typeface="Cambria Math"/>
                      </a:rPr>
                      <m:t>=(</m:t>
                    </m:r>
                    <m:r>
                      <a:rPr lang="cs-CZ" b="1" i="1">
                        <a:latin typeface="Cambria Math"/>
                      </a:rPr>
                      <m:t>𝒂𝒙</m:t>
                    </m:r>
                    <m:r>
                      <a:rPr lang="cs-CZ" b="1" i="1">
                        <a:latin typeface="Cambria Math"/>
                      </a:rPr>
                      <m:t>, </m:t>
                    </m:r>
                    <m:r>
                      <a:rPr lang="cs-CZ" b="1" i="1">
                        <a:latin typeface="Cambria Math"/>
                      </a:rPr>
                      <m:t>𝒂𝒚</m:t>
                    </m:r>
                    <m:r>
                      <a:rPr lang="cs-CZ" b="1" i="1">
                        <a:latin typeface="Cambria Math"/>
                      </a:rPr>
                      <m:t>)</m:t>
                    </m:r>
                  </m:oMath>
                </a14:m>
                <a:r>
                  <a:rPr lang="cs-CZ" dirty="0"/>
                  <a:t>, kde čísla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𝒂</m:t>
                    </m:r>
                    <m:r>
                      <a:rPr lang="cs-CZ" b="1" i="1" baseline="-25000">
                        <a:latin typeface="Cambria Math"/>
                      </a:rPr>
                      <m:t>𝒙</m:t>
                    </m:r>
                    <m:r>
                      <a:rPr lang="cs-CZ" i="1" baseline="-25000">
                        <a:latin typeface="Cambria Math"/>
                      </a:rPr>
                      <m:t> </m:t>
                    </m:r>
                  </m:oMath>
                </a14:m>
                <a:r>
                  <a:rPr lang="cs-CZ" dirty="0"/>
                  <a:t>a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𝒂</m:t>
                    </m:r>
                    <m:r>
                      <a:rPr lang="cs-CZ" b="1" i="1" baseline="-25000">
                        <a:latin typeface="Cambria Math"/>
                      </a:rPr>
                      <m:t>𝒚</m:t>
                    </m:r>
                  </m:oMath>
                </a14:m>
                <a:r>
                  <a:rPr lang="cs-CZ" dirty="0"/>
                  <a:t> jsou souřadnice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26" y="1268760"/>
                <a:ext cx="8136904" cy="1235788"/>
              </a:xfrm>
              <a:prstGeom prst="rect">
                <a:avLst/>
              </a:prstGeom>
              <a:blipFill>
                <a:blip r:embed="rId2"/>
                <a:stretch>
                  <a:fillRect l="-599" t="-2463" b="-3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 flipV="1">
            <a:off x="3287688" y="4221088"/>
            <a:ext cx="496855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619395" y="2636912"/>
            <a:ext cx="0" cy="280831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5951984" y="2996952"/>
            <a:ext cx="1368152" cy="7920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8184232" y="429309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x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812295" y="242088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y</a:t>
            </a:r>
          </a:p>
        </p:txBody>
      </p:sp>
      <p:cxnSp>
        <p:nvCxnSpPr>
          <p:cNvPr id="13" name="Přímá spojnice 12"/>
          <p:cNvCxnSpPr/>
          <p:nvPr/>
        </p:nvCxnSpPr>
        <p:spPr>
          <a:xfrm>
            <a:off x="5951984" y="3789040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320136" y="2996952"/>
            <a:ext cx="0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/>
              <p:cNvSpPr txBox="1"/>
              <p:nvPr/>
            </p:nvSpPr>
            <p:spPr>
              <a:xfrm>
                <a:off x="6240016" y="3208330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0016" y="3208330"/>
                <a:ext cx="396044" cy="369332"/>
              </a:xfrm>
              <a:prstGeom prst="rect">
                <a:avLst/>
              </a:prstGeom>
              <a:blipFill>
                <a:blip r:embed="rId3"/>
                <a:stretch>
                  <a:fillRect t="-22951" r="-276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5951984" y="4221088"/>
            <a:ext cx="136815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/>
              <p:cNvSpPr txBox="1"/>
              <p:nvPr/>
            </p:nvSpPr>
            <p:spPr>
              <a:xfrm>
                <a:off x="6384032" y="4303694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𝑎</m:t>
                      </m:r>
                      <m:r>
                        <a:rPr lang="cs-CZ" i="1" baseline="-2500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4032" y="4303694"/>
                <a:ext cx="504056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 flipH="1">
            <a:off x="5619396" y="3789040"/>
            <a:ext cx="3325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5619396" y="2996952"/>
            <a:ext cx="17007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5619395" y="2996952"/>
            <a:ext cx="0" cy="7920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ovéPole 25"/>
              <p:cNvSpPr txBox="1"/>
              <p:nvPr/>
            </p:nvSpPr>
            <p:spPr>
              <a:xfrm>
                <a:off x="5058456" y="3215631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𝑎</m:t>
                      </m:r>
                      <m:r>
                        <a:rPr lang="cs-CZ" i="1" baseline="-2500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8456" y="3215631"/>
                <a:ext cx="504056" cy="369332"/>
              </a:xfrm>
              <a:prstGeom prst="rect">
                <a:avLst/>
              </a:prstGeom>
              <a:blipFill>
                <a:blip r:embed="rId5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ovéPole 26"/>
          <p:cNvSpPr txBox="1"/>
          <p:nvPr/>
        </p:nvSpPr>
        <p:spPr>
          <a:xfrm>
            <a:off x="5771964" y="4941168"/>
            <a:ext cx="4212468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Souřadnice vektoru jsou velikosti průmětů daného vektoru do os </a:t>
            </a:r>
            <a:r>
              <a:rPr lang="cs-CZ" b="1" dirty="0"/>
              <a:t>x</a:t>
            </a:r>
            <a:r>
              <a:rPr lang="cs-CZ" dirty="0"/>
              <a:t> a </a:t>
            </a:r>
            <a:r>
              <a:rPr lang="cs-CZ" b="1" dirty="0"/>
              <a:t>y</a:t>
            </a:r>
            <a:r>
              <a:rPr lang="cs-CZ" dirty="0"/>
              <a:t>. Souřadnice vektoru jsou čísla (skaláry).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1775520" y="4581129"/>
            <a:ext cx="36004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DŮLEŽITÉ!</a:t>
            </a:r>
          </a:p>
          <a:p>
            <a:r>
              <a:rPr lang="cs-CZ" dirty="0"/>
              <a:t>Vektor zadaný svými souřadnicemi je vektor volný. To znamená, že ho můžeme posouvat na libovolné místo a pokud zachováme směr vektoru (nebudeme jím otáčet), souřadnice vektoru se nezmění.</a:t>
            </a:r>
          </a:p>
        </p:txBody>
      </p:sp>
    </p:spTree>
    <p:extLst>
      <p:ext uri="{BB962C8B-B14F-4D97-AF65-F5344CB8AC3E}">
        <p14:creationId xmlns:p14="http://schemas.microsoft.com/office/powerpoint/2010/main" val="2615783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6" grpId="0"/>
      <p:bldP spid="27" grpId="0" animBg="1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7" y="332657"/>
            <a:ext cx="50717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Souřadnice vektoru, znaménko souřadnice vektoru </a:t>
            </a:r>
          </a:p>
        </p:txBody>
      </p:sp>
      <p:cxnSp>
        <p:nvCxnSpPr>
          <p:cNvPr id="4" name="Přímá spojnice 3"/>
          <p:cNvCxnSpPr/>
          <p:nvPr/>
        </p:nvCxnSpPr>
        <p:spPr>
          <a:xfrm>
            <a:off x="3863752" y="1556792"/>
            <a:ext cx="0" cy="367240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1919536" y="3501007"/>
            <a:ext cx="3672408" cy="1209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5663952" y="331634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x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575720" y="133902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y</a:t>
            </a:r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3863752" y="2781008"/>
            <a:ext cx="1080000" cy="720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2804566" y="2781008"/>
            <a:ext cx="1080000" cy="72000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863752" y="3501008"/>
            <a:ext cx="1080000" cy="72000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2783752" y="3501008"/>
            <a:ext cx="1080000" cy="72000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2804566" y="2781008"/>
            <a:ext cx="0" cy="144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943752" y="2781008"/>
            <a:ext cx="0" cy="144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804566" y="2781008"/>
            <a:ext cx="213918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814973" y="4221008"/>
            <a:ext cx="213918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2643535" y="3501007"/>
            <a:ext cx="15920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-3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4954159" y="3513103"/>
            <a:ext cx="18002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3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710590" y="4221008"/>
            <a:ext cx="13216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-2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3752744" y="2575187"/>
            <a:ext cx="9001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cs-CZ" sz="1200" dirty="0"/>
              <a:t>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ovéPole 26"/>
              <p:cNvSpPr txBox="1"/>
              <p:nvPr/>
            </p:nvSpPr>
            <p:spPr>
              <a:xfrm>
                <a:off x="4115185" y="2861681"/>
                <a:ext cx="28803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latin typeface="Cambria Math"/>
                            </a:rPr>
                            <m:t>𝑎</m:t>
                          </m:r>
                        </m:e>
                      </m:acc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5185" y="2861681"/>
                <a:ext cx="288032" cy="307777"/>
              </a:xfrm>
              <a:prstGeom prst="rect">
                <a:avLst/>
              </a:prstGeom>
              <a:blipFill>
                <a:blip r:embed="rId2"/>
                <a:stretch>
                  <a:fillRect t="-11765" r="-127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ovéPole 27"/>
              <p:cNvSpPr txBox="1"/>
              <p:nvPr/>
            </p:nvSpPr>
            <p:spPr>
              <a:xfrm>
                <a:off x="3351588" y="2863091"/>
                <a:ext cx="288032" cy="339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1588" y="2863091"/>
                <a:ext cx="288032" cy="339645"/>
              </a:xfrm>
              <a:prstGeom prst="rect">
                <a:avLst/>
              </a:prstGeom>
              <a:blipFill>
                <a:blip r:embed="rId3"/>
                <a:stretch>
                  <a:fillRect t="-10909" r="-63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ovéPole 28"/>
              <p:cNvSpPr txBox="1"/>
              <p:nvPr/>
            </p:nvSpPr>
            <p:spPr>
              <a:xfrm>
                <a:off x="3360647" y="3789041"/>
                <a:ext cx="28803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latin typeface="Cambria Math"/>
                            </a:rPr>
                            <m:t>𝑐</m:t>
                          </m:r>
                        </m:e>
                      </m:acc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0647" y="3789041"/>
                <a:ext cx="288032" cy="307777"/>
              </a:xfrm>
              <a:prstGeom prst="rect">
                <a:avLst/>
              </a:prstGeom>
              <a:blipFill>
                <a:blip r:embed="rId4"/>
                <a:stretch>
                  <a:fillRect t="-12000" r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ovéPole 29"/>
              <p:cNvSpPr txBox="1"/>
              <p:nvPr/>
            </p:nvSpPr>
            <p:spPr>
              <a:xfrm>
                <a:off x="3987250" y="3773467"/>
                <a:ext cx="288032" cy="339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>
                              <a:latin typeface="Cambria Math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7250" y="3773467"/>
                <a:ext cx="288032" cy="339645"/>
              </a:xfrm>
              <a:prstGeom prst="rect">
                <a:avLst/>
              </a:prstGeom>
              <a:blipFill>
                <a:blip r:embed="rId5"/>
                <a:stretch>
                  <a:fillRect t="-10714" r="-127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ovéPole 32"/>
          <p:cNvSpPr txBox="1"/>
          <p:nvPr/>
        </p:nvSpPr>
        <p:spPr>
          <a:xfrm>
            <a:off x="6023993" y="1451892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/>
              <a:t>Souřadnice vektoru vypočítáme jako rozdíl mezi koncovým a počátečním bodem vektoru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ovéPole 33"/>
              <p:cNvSpPr txBox="1"/>
              <p:nvPr/>
            </p:nvSpPr>
            <p:spPr>
              <a:xfrm>
                <a:off x="6023993" y="2137256"/>
                <a:ext cx="4508666" cy="37564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b="1" dirty="0">
                    <a:solidFill>
                      <a:srgbClr val="FF0000"/>
                    </a:solidFill>
                  </a:rPr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</m:e>
                    </m:acc>
                  </m:oMath>
                </a14:m>
                <a:endParaRPr lang="cs-CZ" sz="1400" b="1" dirty="0"/>
              </a:p>
              <a:p>
                <a:r>
                  <a:rPr lang="cs-CZ" sz="1400" dirty="0"/>
                  <a:t>Počáteční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0.0</m:t>
                        </m:r>
                      </m:e>
                    </m:d>
                  </m:oMath>
                </a14:m>
                <a:r>
                  <a:rPr lang="cs-CZ" sz="1400" dirty="0"/>
                  <a:t> koncový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3,2</m:t>
                        </m:r>
                      </m:e>
                    </m:d>
                  </m:oMath>
                </a14:m>
                <a:endParaRPr lang="cs-CZ" sz="1400" dirty="0"/>
              </a:p>
              <a:p>
                <a:r>
                  <a:rPr lang="cs-CZ" sz="1400" dirty="0"/>
                  <a:t>Souřadnice 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sz="1400" dirty="0"/>
                  <a:t> jsou (3-0, 2-0),</a:t>
                </a:r>
                <a14:m>
                  <m:oMath xmlns:m="http://schemas.openxmlformats.org/officeDocument/2006/math">
                    <m:r>
                      <a:rPr lang="cs-CZ" sz="1400">
                        <a:latin typeface="Cambria Math"/>
                      </a:rPr>
                      <m:t>       </m:t>
                    </m:r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</m:e>
                    </m:acc>
                    <m:d>
                      <m:dPr>
                        <m:ctrlPr>
                          <a:rPr lang="cs-CZ" sz="1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1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cs-CZ" sz="1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sz="1400" b="1" dirty="0"/>
              </a:p>
              <a:p>
                <a:endParaRPr lang="cs-CZ" sz="1400" b="1" dirty="0"/>
              </a:p>
              <a:p>
                <a:r>
                  <a:rPr lang="cs-CZ" sz="1400" b="1" dirty="0">
                    <a:solidFill>
                      <a:srgbClr val="00B050"/>
                    </a:solidFill>
                  </a:rPr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𝒃</m:t>
                        </m:r>
                      </m:e>
                    </m:acc>
                  </m:oMath>
                </a14:m>
                <a:endParaRPr lang="cs-CZ" sz="1400" b="1" dirty="0">
                  <a:solidFill>
                    <a:srgbClr val="00B050"/>
                  </a:solidFill>
                </a:endParaRPr>
              </a:p>
              <a:p>
                <a:r>
                  <a:rPr lang="cs-CZ" sz="1400" dirty="0"/>
                  <a:t>Počáteční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0.0</m:t>
                        </m:r>
                      </m:e>
                    </m:d>
                  </m:oMath>
                </a14:m>
                <a:r>
                  <a:rPr lang="cs-CZ" sz="1400" dirty="0"/>
                  <a:t> koncový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−</m:t>
                        </m:r>
                        <m:r>
                          <a:rPr lang="cs-CZ" sz="1400" i="1">
                            <a:latin typeface="Cambria Math"/>
                          </a:rPr>
                          <m:t>3,2</m:t>
                        </m:r>
                      </m:e>
                    </m:d>
                  </m:oMath>
                </a14:m>
                <a:endParaRPr lang="cs-CZ" sz="1400" dirty="0"/>
              </a:p>
              <a:p>
                <a:r>
                  <a:rPr lang="cs-CZ" sz="1400" dirty="0"/>
                  <a:t>Souřadnice 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sz="1400" dirty="0"/>
                  <a:t> jsou (-3-0, 2-0),</a:t>
                </a:r>
                <a14:m>
                  <m:oMath xmlns:m="http://schemas.openxmlformats.org/officeDocument/2006/math">
                    <m:r>
                      <a:rPr lang="cs-CZ" sz="1400">
                        <a:latin typeface="Cambria Math"/>
                      </a:rPr>
                      <m:t>       </m:t>
                    </m:r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𝒃</m:t>
                        </m:r>
                      </m:e>
                    </m:acc>
                    <m:d>
                      <m:dPr>
                        <m:ctrlPr>
                          <a:rPr lang="cs-CZ" sz="1400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cs-CZ" sz="1400" b="1" i="1">
                            <a:solidFill>
                              <a:srgbClr val="00B050"/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sz="1400" b="1" dirty="0"/>
              </a:p>
              <a:p>
                <a:endParaRPr lang="cs-CZ" sz="1400" b="1" dirty="0">
                  <a:solidFill>
                    <a:srgbClr val="00B050"/>
                  </a:solidFill>
                </a:endParaRPr>
              </a:p>
              <a:p>
                <a:r>
                  <a:rPr lang="cs-CZ" sz="1400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𝒄</m:t>
                        </m:r>
                      </m:e>
                    </m:acc>
                  </m:oMath>
                </a14:m>
                <a:endParaRPr lang="cs-CZ" sz="1400" b="1" dirty="0">
                  <a:solidFill>
                    <a:srgbClr val="00B050"/>
                  </a:solidFill>
                </a:endParaRPr>
              </a:p>
              <a:p>
                <a:r>
                  <a:rPr lang="cs-CZ" sz="1400" dirty="0"/>
                  <a:t>Počáteční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0.0</m:t>
                        </m:r>
                      </m:e>
                    </m:d>
                  </m:oMath>
                </a14:m>
                <a:r>
                  <a:rPr lang="cs-CZ" sz="1400" dirty="0"/>
                  <a:t> koncový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−3,</m:t>
                        </m:r>
                        <m:r>
                          <a:rPr lang="cs-CZ" sz="1400" i="1">
                            <a:latin typeface="Cambria Math"/>
                          </a:rPr>
                          <m:t>−</m:t>
                        </m:r>
                        <m:r>
                          <a:rPr lang="cs-CZ" sz="1400" i="1">
                            <a:latin typeface="Cambria Math"/>
                          </a:rPr>
                          <m:t>2</m:t>
                        </m:r>
                      </m:e>
                    </m:d>
                  </m:oMath>
                </a14:m>
                <a:endParaRPr lang="cs-CZ" sz="1400" dirty="0"/>
              </a:p>
              <a:p>
                <a:r>
                  <a:rPr lang="cs-CZ" sz="1400" dirty="0"/>
                  <a:t>Souřadnice 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i="1">
                            <a:latin typeface="Cambria Math"/>
                          </a:rPr>
                          <m:t>𝑐</m:t>
                        </m:r>
                      </m:e>
                    </m:acc>
                  </m:oMath>
                </a14:m>
                <a:r>
                  <a:rPr lang="cs-CZ" sz="1400" dirty="0"/>
                  <a:t> jsou (-3-0, -2-0),</a:t>
                </a:r>
                <a14:m>
                  <m:oMath xmlns:m="http://schemas.openxmlformats.org/officeDocument/2006/math">
                    <m:r>
                      <a:rPr lang="cs-CZ" sz="1400">
                        <a:latin typeface="Cambria Math"/>
                      </a:rPr>
                      <m:t>       </m:t>
                    </m:r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𝒄</m:t>
                        </m:r>
                      </m:e>
                    </m:acc>
                    <m:d>
                      <m:dPr>
                        <m:ctrlP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,−</m:t>
                        </m:r>
                        <m:r>
                          <a:rPr lang="cs-CZ" sz="1400" b="1" i="1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sz="1400" b="1" dirty="0"/>
              </a:p>
              <a:p>
                <a:endParaRPr lang="cs-CZ" sz="1400" b="1" dirty="0">
                  <a:solidFill>
                    <a:srgbClr val="00B050"/>
                  </a:solidFill>
                </a:endParaRPr>
              </a:p>
              <a:p>
                <a:r>
                  <a:rPr lang="cs-CZ" sz="1400" b="1" dirty="0">
                    <a:solidFill>
                      <a:schemeClr val="accent6">
                        <a:lumMod val="75000"/>
                      </a:schemeClr>
                    </a:solidFill>
                  </a:rPr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𝒅</m:t>
                        </m:r>
                      </m:e>
                    </m:acc>
                  </m:oMath>
                </a14:m>
                <a:endParaRPr lang="cs-CZ" sz="1400" b="1" dirty="0">
                  <a:solidFill>
                    <a:schemeClr val="accent6">
                      <a:lumMod val="75000"/>
                    </a:schemeClr>
                  </a:solidFill>
                </a:endParaRPr>
              </a:p>
              <a:p>
                <a:r>
                  <a:rPr lang="cs-CZ" sz="1400" dirty="0"/>
                  <a:t>Počáteční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0.0</m:t>
                        </m:r>
                      </m:e>
                    </m:d>
                  </m:oMath>
                </a14:m>
                <a:r>
                  <a:rPr lang="cs-CZ" sz="1400" dirty="0"/>
                  <a:t> koncový bod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i="1">
                            <a:latin typeface="Cambria Math"/>
                          </a:rPr>
                          <m:t>3,−2</m:t>
                        </m:r>
                      </m:e>
                    </m:d>
                  </m:oMath>
                </a14:m>
                <a:endParaRPr lang="cs-CZ" sz="1400" dirty="0"/>
              </a:p>
              <a:p>
                <a:r>
                  <a:rPr lang="cs-CZ" sz="1400" dirty="0"/>
                  <a:t>Souřadnice 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i="1">
                            <a:latin typeface="Cambria Math"/>
                          </a:rPr>
                          <m:t>𝑑</m:t>
                        </m:r>
                      </m:e>
                    </m:acc>
                  </m:oMath>
                </a14:m>
                <a:r>
                  <a:rPr lang="cs-CZ" sz="1400" dirty="0"/>
                  <a:t> jsou (3-0, -2-0),</a:t>
                </a:r>
                <a14:m>
                  <m:oMath xmlns:m="http://schemas.openxmlformats.org/officeDocument/2006/math">
                    <m:r>
                      <a:rPr lang="cs-CZ" sz="1400">
                        <a:latin typeface="Cambria Math"/>
                      </a:rPr>
                      <m:t>       </m:t>
                    </m:r>
                    <m:acc>
                      <m:accPr>
                        <m:chr m:val="⃗"/>
                        <m:ctrlP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𝒅</m:t>
                        </m:r>
                      </m:e>
                    </m:acc>
                    <m:d>
                      <m:dPr>
                        <m:ctrlP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,−</m:t>
                        </m:r>
                        <m:r>
                          <a:rPr lang="cs-CZ" sz="14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endParaRPr lang="cs-CZ" sz="1400" b="1" dirty="0"/>
              </a:p>
              <a:p>
                <a:endParaRPr lang="cs-CZ" sz="1400" b="1" dirty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3993" y="2137256"/>
                <a:ext cx="4508666" cy="3756413"/>
              </a:xfrm>
              <a:prstGeom prst="rect">
                <a:avLst/>
              </a:prstGeom>
              <a:blipFill>
                <a:blip r:embed="rId6"/>
                <a:stretch>
                  <a:fillRect l="-405" t="-3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07004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7" y="332657"/>
            <a:ext cx="61517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Souřadnice vektoru zadaného počátečním a koncovým bodem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032026" y="916220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Je-li vektor zadán počátečním a koncovým bodem, je tedy pevně vázán na dané umístění, jedná se o vektor vázaný. Zda můžeme vektor volně posouvat (bez otáčení) je dáno charakterem vektorové veličiny, kterou vektor znázorňuje. 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4347338" y="3913904"/>
            <a:ext cx="326083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971323" y="1969688"/>
            <a:ext cx="0" cy="25202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5303912" y="2337396"/>
            <a:ext cx="1944216" cy="11444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752184" y="398591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x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114059" y="184482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y</a:t>
            </a:r>
          </a:p>
        </p:txBody>
      </p:sp>
      <p:cxnSp>
        <p:nvCxnSpPr>
          <p:cNvPr id="13" name="Přímá spojnice 12"/>
          <p:cNvCxnSpPr/>
          <p:nvPr/>
        </p:nvCxnSpPr>
        <p:spPr>
          <a:xfrm>
            <a:off x="5303912" y="3481856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238105" y="2337396"/>
            <a:ext cx="2466" cy="15647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>
            <a:endCxn id="24" idx="0"/>
          </p:cNvCxnSpPr>
          <p:nvPr/>
        </p:nvCxnSpPr>
        <p:spPr>
          <a:xfrm>
            <a:off x="5303912" y="3902184"/>
            <a:ext cx="19442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>
            <a:off x="4971324" y="3481856"/>
            <a:ext cx="3325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4970105" y="2337285"/>
            <a:ext cx="226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4970538" y="2345972"/>
            <a:ext cx="0" cy="113475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5253990" y="3409848"/>
            <a:ext cx="914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C(</a:t>
            </a:r>
            <a:r>
              <a:rPr lang="cs-CZ" dirty="0" err="1"/>
              <a:t>c</a:t>
            </a:r>
            <a:r>
              <a:rPr lang="cs-CZ" baseline="-25000" dirty="0" err="1"/>
              <a:t>x</a:t>
            </a:r>
            <a:r>
              <a:rPr lang="cs-CZ" dirty="0"/>
              <a:t>, </a:t>
            </a:r>
            <a:r>
              <a:rPr lang="cs-CZ" dirty="0" err="1"/>
              <a:t>c</a:t>
            </a:r>
            <a:r>
              <a:rPr lang="cs-CZ" baseline="-25000" dirty="0" err="1"/>
              <a:t>y</a:t>
            </a:r>
            <a:r>
              <a:rPr lang="cs-CZ" dirty="0"/>
              <a:t>)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7260010" y="2113704"/>
            <a:ext cx="996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D(</a:t>
            </a:r>
            <a:r>
              <a:rPr lang="cs-CZ" dirty="0" err="1"/>
              <a:t>d</a:t>
            </a:r>
            <a:r>
              <a:rPr lang="cs-CZ" baseline="-25000" dirty="0" err="1"/>
              <a:t>x</a:t>
            </a:r>
            <a:r>
              <a:rPr lang="cs-CZ" dirty="0"/>
              <a:t>, </a:t>
            </a:r>
            <a:r>
              <a:rPr lang="cs-CZ" dirty="0" err="1"/>
              <a:t>d</a:t>
            </a:r>
            <a:r>
              <a:rPr lang="cs-CZ" baseline="-25000" dirty="0" err="1"/>
              <a:t>y</a:t>
            </a:r>
            <a:r>
              <a:rPr lang="cs-CZ" dirty="0"/>
              <a:t>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5528041" y="2545753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𝐶𝐷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8041" y="2545753"/>
                <a:ext cx="576064" cy="40293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5126086" y="3925456"/>
            <a:ext cx="369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c</a:t>
            </a:r>
            <a:r>
              <a:rPr lang="cs-CZ" baseline="-25000" dirty="0" err="1"/>
              <a:t>x</a:t>
            </a:r>
            <a:endParaRPr lang="cs-CZ" baseline="-25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032104" y="392284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d</a:t>
            </a:r>
            <a:r>
              <a:rPr lang="cs-CZ" baseline="-25000" dirty="0" err="1"/>
              <a:t>x</a:t>
            </a:r>
            <a:endParaRPr lang="cs-CZ" baseline="-25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560268" y="3296060"/>
            <a:ext cx="369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c</a:t>
            </a:r>
            <a:r>
              <a:rPr lang="cs-CZ" baseline="-25000" dirty="0" err="1"/>
              <a:t>y</a:t>
            </a:r>
            <a:endParaRPr lang="cs-CZ" baseline="-25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525217" y="216130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d</a:t>
            </a:r>
            <a:r>
              <a:rPr lang="cs-CZ" baseline="-25000" dirty="0" err="1"/>
              <a:t>y</a:t>
            </a:r>
            <a:endParaRPr lang="cs-CZ" baseline="-25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ovéPole 33"/>
              <p:cNvSpPr txBox="1"/>
              <p:nvPr/>
            </p:nvSpPr>
            <p:spPr>
              <a:xfrm>
                <a:off x="2839877" y="4581129"/>
                <a:ext cx="6512246" cy="1029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Souřadnici </a:t>
                </a:r>
                <a:r>
                  <a:rPr lang="cs-CZ" b="1" dirty="0"/>
                  <a:t>x</a:t>
                </a:r>
                <a:r>
                  <a:rPr lang="cs-CZ" dirty="0"/>
                  <a:t>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𝐶𝐷</m:t>
                        </m:r>
                      </m:e>
                    </m:acc>
                  </m:oMath>
                </a14:m>
                <a:r>
                  <a:rPr lang="cs-CZ" dirty="0"/>
                  <a:t> (tj. průmět do osy x) vypočteme </a:t>
                </a:r>
                <a:r>
                  <a:rPr lang="cs-CZ" b="1" dirty="0"/>
                  <a:t>x = </a:t>
                </a:r>
                <a:r>
                  <a:rPr lang="cs-CZ" b="1" dirty="0" err="1"/>
                  <a:t>d</a:t>
                </a:r>
                <a:r>
                  <a:rPr lang="cs-CZ" b="1" baseline="-25000" dirty="0" err="1"/>
                  <a:t>x</a:t>
                </a:r>
                <a:r>
                  <a:rPr lang="cs-CZ" b="1" dirty="0"/>
                  <a:t> – </a:t>
                </a:r>
                <a:r>
                  <a:rPr lang="cs-CZ" b="1" dirty="0" err="1"/>
                  <a:t>c</a:t>
                </a:r>
                <a:r>
                  <a:rPr lang="cs-CZ" b="1" baseline="-25000" dirty="0" err="1"/>
                  <a:t>x</a:t>
                </a:r>
                <a:endParaRPr lang="cs-CZ" b="1" baseline="-25000" dirty="0"/>
              </a:p>
              <a:p>
                <a:r>
                  <a:rPr lang="cs-CZ" dirty="0"/>
                  <a:t>Souřadnici </a:t>
                </a:r>
                <a:r>
                  <a:rPr lang="cs-CZ" b="1" dirty="0"/>
                  <a:t>y</a:t>
                </a:r>
                <a:r>
                  <a:rPr lang="cs-CZ" dirty="0"/>
                  <a:t>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𝐶𝐷</m:t>
                        </m:r>
                      </m:e>
                    </m:acc>
                  </m:oMath>
                </a14:m>
                <a:r>
                  <a:rPr lang="cs-CZ" dirty="0"/>
                  <a:t> (tj. průmět do osy y) vypočteme </a:t>
                </a:r>
                <a:r>
                  <a:rPr lang="cs-CZ" b="1" dirty="0"/>
                  <a:t>y = </a:t>
                </a:r>
                <a:r>
                  <a:rPr lang="cs-CZ" b="1" dirty="0" err="1"/>
                  <a:t>d</a:t>
                </a:r>
                <a:r>
                  <a:rPr lang="cs-CZ" b="1" baseline="-25000" dirty="0" err="1"/>
                  <a:t>y</a:t>
                </a:r>
                <a:r>
                  <a:rPr lang="cs-CZ" b="1" dirty="0"/>
                  <a:t> - </a:t>
                </a:r>
                <a:r>
                  <a:rPr lang="cs-CZ" b="1" dirty="0" err="1"/>
                  <a:t>c</a:t>
                </a:r>
                <a:r>
                  <a:rPr lang="cs-CZ" b="1" baseline="-25000" dirty="0" err="1"/>
                  <a:t>y</a:t>
                </a:r>
                <a:endParaRPr lang="cs-CZ" b="1" baseline="-25000" dirty="0"/>
              </a:p>
              <a:p>
                <a:r>
                  <a:rPr lang="cs-CZ" dirty="0"/>
                  <a:t>Souřadnice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𝐶𝐷</m:t>
                        </m:r>
                      </m:e>
                    </m:acc>
                  </m:oMath>
                </a14:m>
                <a:r>
                  <a:rPr lang="cs-CZ" dirty="0"/>
                  <a:t>  jsou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𝑪𝑫</m:t>
                        </m:r>
                      </m:e>
                    </m:acc>
                  </m:oMath>
                </a14:m>
                <a:r>
                  <a:rPr lang="cs-CZ" b="1" dirty="0"/>
                  <a:t>(</a:t>
                </a:r>
                <a:r>
                  <a:rPr lang="cs-CZ" b="1" dirty="0" err="1"/>
                  <a:t>d</a:t>
                </a:r>
                <a:r>
                  <a:rPr lang="cs-CZ" b="1" baseline="-25000" dirty="0" err="1"/>
                  <a:t>x</a:t>
                </a:r>
                <a:r>
                  <a:rPr lang="cs-CZ" b="1" dirty="0"/>
                  <a:t> – </a:t>
                </a:r>
                <a:r>
                  <a:rPr lang="cs-CZ" b="1" dirty="0" err="1"/>
                  <a:t>c</a:t>
                </a:r>
                <a:r>
                  <a:rPr lang="cs-CZ" b="1" baseline="-25000" dirty="0" err="1"/>
                  <a:t>x</a:t>
                </a:r>
                <a:r>
                  <a:rPr lang="cs-CZ" b="1" baseline="-25000" dirty="0"/>
                  <a:t> , </a:t>
                </a:r>
                <a:r>
                  <a:rPr lang="cs-CZ" b="1" dirty="0" err="1"/>
                  <a:t>d</a:t>
                </a:r>
                <a:r>
                  <a:rPr lang="cs-CZ" b="1" baseline="-25000" dirty="0" err="1"/>
                  <a:t>y</a:t>
                </a:r>
                <a:r>
                  <a:rPr lang="cs-CZ" b="1" dirty="0"/>
                  <a:t> – </a:t>
                </a:r>
                <a:r>
                  <a:rPr lang="cs-CZ" b="1" dirty="0" err="1"/>
                  <a:t>c</a:t>
                </a:r>
                <a:r>
                  <a:rPr lang="cs-CZ" b="1" baseline="-25000" dirty="0" err="1"/>
                  <a:t>y</a:t>
                </a:r>
                <a:r>
                  <a:rPr lang="cs-CZ" b="1" dirty="0"/>
                  <a:t>)</a:t>
                </a:r>
                <a:endParaRPr lang="cs-CZ" b="1" baseline="-25000" dirty="0"/>
              </a:p>
            </p:txBody>
          </p:sp>
        </mc:Choice>
        <mc:Fallback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9877" y="4581129"/>
                <a:ext cx="6512246" cy="1029705"/>
              </a:xfrm>
              <a:prstGeom prst="rect">
                <a:avLst/>
              </a:prstGeom>
              <a:blipFill>
                <a:blip r:embed="rId3"/>
                <a:stretch>
                  <a:fillRect l="-843" b="-88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1775520" y="5805265"/>
            <a:ext cx="8640960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b="1" dirty="0"/>
              <a:t>X-ovou souřadnici vektoru vypočteme jako rozdíl x-ových souřadnic koncového a počátečního bodu a y-novou souřadnici jako rozdíl y-nových souřadnic koncového a počátečního bodu.</a:t>
            </a:r>
          </a:p>
        </p:txBody>
      </p:sp>
    </p:spTree>
    <p:extLst>
      <p:ext uri="{BB962C8B-B14F-4D97-AF65-F5344CB8AC3E}">
        <p14:creationId xmlns:p14="http://schemas.microsoft.com/office/powerpoint/2010/main" val="322428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4" grpId="0"/>
      <p:bldP spid="29" grpId="0"/>
      <p:bldP spid="30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7" y="332657"/>
            <a:ext cx="47993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Velikost vektoru (též absolutní hodnota vektoru)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2032026" y="916220"/>
                <a:ext cx="8136904" cy="9810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vektoru je dána délkou orientované úsečky. Délku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𝐶𝐷</m:t>
                        </m:r>
                      </m:e>
                    </m:acc>
                  </m:oMath>
                </a14:m>
                <a:r>
                  <a:rPr lang="cs-CZ" dirty="0"/>
                  <a:t> značíme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𝐶𝐷</m:t>
                            </m:r>
                          </m:e>
                        </m:acc>
                      </m:e>
                    </m:d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Délka vektoru je číslo (skalár). Přepočtem podle zvoleného měřítka vyjadřuje délka vektoru absolutní hodnotu příslušné vektorové veličiny.</a:t>
                </a: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26" y="916220"/>
                <a:ext cx="8136904" cy="981038"/>
              </a:xfrm>
              <a:prstGeom prst="rect">
                <a:avLst/>
              </a:prstGeom>
              <a:blipFill>
                <a:blip r:embed="rId2"/>
                <a:stretch>
                  <a:fillRect l="-599" b="-86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4347338" y="4201936"/>
            <a:ext cx="326083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971323" y="2257720"/>
            <a:ext cx="0" cy="25202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5303912" y="2625428"/>
            <a:ext cx="1944216" cy="11444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752184" y="427394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x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114059" y="213285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Osa y</a:t>
            </a:r>
          </a:p>
        </p:txBody>
      </p:sp>
      <p:cxnSp>
        <p:nvCxnSpPr>
          <p:cNvPr id="13" name="Přímá spojnice 12"/>
          <p:cNvCxnSpPr/>
          <p:nvPr/>
        </p:nvCxnSpPr>
        <p:spPr>
          <a:xfrm>
            <a:off x="5303912" y="376988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238105" y="2625428"/>
            <a:ext cx="2466" cy="15647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>
            <a:endCxn id="24" idx="0"/>
          </p:cNvCxnSpPr>
          <p:nvPr/>
        </p:nvCxnSpPr>
        <p:spPr>
          <a:xfrm>
            <a:off x="5303912" y="4190216"/>
            <a:ext cx="19442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>
            <a:off x="4971324" y="3769888"/>
            <a:ext cx="3325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4970105" y="2625317"/>
            <a:ext cx="226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4970538" y="2634004"/>
            <a:ext cx="0" cy="113475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5253990" y="3779748"/>
            <a:ext cx="914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C(</a:t>
            </a:r>
            <a:r>
              <a:rPr lang="cs-CZ" dirty="0" err="1"/>
              <a:t>c</a:t>
            </a:r>
            <a:r>
              <a:rPr lang="cs-CZ" baseline="-25000" dirty="0" err="1"/>
              <a:t>x</a:t>
            </a:r>
            <a:r>
              <a:rPr lang="cs-CZ" dirty="0"/>
              <a:t>, </a:t>
            </a:r>
            <a:r>
              <a:rPr lang="cs-CZ" dirty="0" err="1"/>
              <a:t>c</a:t>
            </a:r>
            <a:r>
              <a:rPr lang="cs-CZ" baseline="-25000" dirty="0" err="1"/>
              <a:t>y</a:t>
            </a:r>
            <a:r>
              <a:rPr lang="cs-CZ" dirty="0"/>
              <a:t>)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7260010" y="2401736"/>
            <a:ext cx="996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D(</a:t>
            </a:r>
            <a:r>
              <a:rPr lang="cs-CZ" dirty="0" err="1"/>
              <a:t>d</a:t>
            </a:r>
            <a:r>
              <a:rPr lang="cs-CZ" baseline="-25000" dirty="0" err="1"/>
              <a:t>x</a:t>
            </a:r>
            <a:r>
              <a:rPr lang="cs-CZ" dirty="0"/>
              <a:t>, </a:t>
            </a:r>
            <a:r>
              <a:rPr lang="cs-CZ" dirty="0" err="1"/>
              <a:t>d</a:t>
            </a:r>
            <a:r>
              <a:rPr lang="cs-CZ" baseline="-25000" dirty="0" err="1"/>
              <a:t>y</a:t>
            </a:r>
            <a:r>
              <a:rPr lang="cs-CZ" dirty="0"/>
              <a:t>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5401689" y="2924945"/>
                <a:ext cx="57606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𝐶𝐷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1689" y="2924945"/>
                <a:ext cx="576064" cy="4029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5126086" y="4213488"/>
            <a:ext cx="369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c</a:t>
            </a:r>
            <a:r>
              <a:rPr lang="cs-CZ" baseline="-25000" dirty="0" err="1"/>
              <a:t>x</a:t>
            </a:r>
            <a:endParaRPr lang="cs-CZ" baseline="-25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032104" y="421087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d</a:t>
            </a:r>
            <a:r>
              <a:rPr lang="cs-CZ" baseline="-25000" dirty="0" err="1"/>
              <a:t>x</a:t>
            </a:r>
            <a:endParaRPr lang="cs-CZ" baseline="-25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560268" y="3584092"/>
            <a:ext cx="369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c</a:t>
            </a:r>
            <a:r>
              <a:rPr lang="cs-CZ" baseline="-25000" dirty="0" err="1"/>
              <a:t>y</a:t>
            </a:r>
            <a:endParaRPr lang="cs-CZ" baseline="-25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525217" y="244933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d</a:t>
            </a:r>
            <a:r>
              <a:rPr lang="cs-CZ" baseline="-25000" dirty="0" err="1"/>
              <a:t>y</a:t>
            </a:r>
            <a:endParaRPr lang="cs-CZ" baseline="-25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882698" y="4869160"/>
            <a:ext cx="85689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Délku vektoru vypočteme z pravoúhlého trojúhelníku pomoci Pythagorovy věty, kde odvěsny jsou x-ová a y-nová souřadnice vektoru a samotná délka vektoru je přeponou tohoto trojúhelníku.</a:t>
            </a:r>
            <a:endParaRPr lang="cs-CZ" b="1" baseline="-25000" dirty="0"/>
          </a:p>
        </p:txBody>
      </p:sp>
      <p:sp>
        <p:nvSpPr>
          <p:cNvPr id="12" name="Obdélník 11"/>
          <p:cNvSpPr/>
          <p:nvPr/>
        </p:nvSpPr>
        <p:spPr>
          <a:xfrm>
            <a:off x="5677642" y="4272466"/>
            <a:ext cx="10935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x = </a:t>
            </a:r>
            <a:r>
              <a:rPr lang="cs-CZ" b="1" dirty="0" err="1"/>
              <a:t>d</a:t>
            </a:r>
            <a:r>
              <a:rPr lang="cs-CZ" b="1" baseline="-25000" dirty="0" err="1"/>
              <a:t>x</a:t>
            </a:r>
            <a:r>
              <a:rPr lang="cs-CZ" b="1" dirty="0"/>
              <a:t> – </a:t>
            </a:r>
            <a:r>
              <a:rPr lang="cs-CZ" b="1" dirty="0" err="1"/>
              <a:t>c</a:t>
            </a:r>
            <a:r>
              <a:rPr lang="cs-CZ" b="1" baseline="-25000" dirty="0" err="1"/>
              <a:t>x</a:t>
            </a:r>
            <a:endParaRPr lang="cs-CZ" b="1" baseline="-25000" dirty="0"/>
          </a:p>
        </p:txBody>
      </p:sp>
      <p:sp>
        <p:nvSpPr>
          <p:cNvPr id="14" name="Obdélník 13"/>
          <p:cNvSpPr/>
          <p:nvPr/>
        </p:nvSpPr>
        <p:spPr>
          <a:xfrm>
            <a:off x="3819790" y="3035249"/>
            <a:ext cx="10550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y = </a:t>
            </a:r>
            <a:r>
              <a:rPr lang="cs-CZ" b="1" dirty="0" err="1"/>
              <a:t>d</a:t>
            </a:r>
            <a:r>
              <a:rPr lang="cs-CZ" b="1" baseline="-25000" dirty="0" err="1"/>
              <a:t>y</a:t>
            </a:r>
            <a:r>
              <a:rPr lang="cs-CZ" b="1" dirty="0"/>
              <a:t> - </a:t>
            </a:r>
            <a:r>
              <a:rPr lang="cs-CZ" b="1" dirty="0" err="1"/>
              <a:t>c</a:t>
            </a:r>
            <a:r>
              <a:rPr lang="cs-CZ" b="1" baseline="-25000" dirty="0" err="1"/>
              <a:t>y</a:t>
            </a:r>
            <a:endParaRPr lang="cs-CZ" b="1" baseline="-25000" dirty="0"/>
          </a:p>
        </p:txBody>
      </p:sp>
      <p:cxnSp>
        <p:nvCxnSpPr>
          <p:cNvPr id="26" name="Přímá spojnice 25"/>
          <p:cNvCxnSpPr/>
          <p:nvPr/>
        </p:nvCxnSpPr>
        <p:spPr>
          <a:xfrm>
            <a:off x="5293889" y="3768758"/>
            <a:ext cx="19442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7233549" y="2644994"/>
            <a:ext cx="0" cy="113475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/>
              <p:cNvSpPr txBox="1"/>
              <p:nvPr/>
            </p:nvSpPr>
            <p:spPr>
              <a:xfrm>
                <a:off x="4060914" y="5801950"/>
                <a:ext cx="4430213" cy="656013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𝐶𝐷</m:t>
                              </m:r>
                            </m:e>
                          </m:acc>
                        </m:e>
                      </m:d>
                      <m:r>
                        <a:rPr lang="cs-CZ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𝑑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𝑥</m:t>
                                      </m:r>
                                    </m:sub>
                                  </m:sSub>
                                  <m:r>
                                    <a:rPr lang="cs-CZ" i="1">
                                      <a:latin typeface="Cambria Math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𝑐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𝑥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𝑑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𝑦</m:t>
                                      </m:r>
                                    </m:sub>
                                  </m:sSub>
                                  <m:r>
                                    <a:rPr lang="cs-CZ" i="1">
                                      <a:latin typeface="Cambria Math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𝑐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𝑦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0914" y="5801950"/>
                <a:ext cx="4430213" cy="65601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3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16104E-6 L 0.00191 -0.1286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6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596 -0.00138 L 0.28451 -0.0023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23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12" grpId="0"/>
      <p:bldP spid="14" grpId="0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702848-163E-AA3D-E90E-4EEE479203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61F9438-88D5-4171-683C-4F03790D12D5}"/>
              </a:ext>
            </a:extLst>
          </p:cNvPr>
          <p:cNvSpPr/>
          <p:nvPr/>
        </p:nvSpPr>
        <p:spPr>
          <a:xfrm>
            <a:off x="1919537" y="332657"/>
            <a:ext cx="68052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Součet vektorů zadaných souřadnicemi v dané souřadnicové soustavě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9E9C6E6-89DA-77EB-C5D6-963388822209}"/>
              </a:ext>
            </a:extLst>
          </p:cNvPr>
          <p:cNvSpPr txBox="1"/>
          <p:nvPr/>
        </p:nvSpPr>
        <p:spPr>
          <a:xfrm>
            <a:off x="427092" y="1018036"/>
            <a:ext cx="10994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lepší názornost budeme sčítat pouze dva vektory. Vyložená metoda se však dá rozšířit na libovolný počet vektorů</a:t>
            </a:r>
          </a:p>
        </p:txBody>
      </p:sp>
      <p:cxnSp>
        <p:nvCxnSpPr>
          <p:cNvPr id="5" name="Přímá spojnice se šipkou 4">
            <a:extLst>
              <a:ext uri="{FF2B5EF4-FFF2-40B4-BE49-F238E27FC236}">
                <a16:creationId xmlns:a16="http://schemas.microsoft.com/office/drawing/2014/main" id="{09CA0D84-73C2-51DE-0C1F-B58CD22FDE49}"/>
              </a:ext>
            </a:extLst>
          </p:cNvPr>
          <p:cNvCxnSpPr/>
          <p:nvPr/>
        </p:nvCxnSpPr>
        <p:spPr>
          <a:xfrm flipV="1">
            <a:off x="3894094" y="3501008"/>
            <a:ext cx="1152128" cy="1062250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2E840504-6E7F-CC88-AB70-C3D3B866091E}"/>
              </a:ext>
            </a:extLst>
          </p:cNvPr>
          <p:cNvCxnSpPr/>
          <p:nvPr/>
        </p:nvCxnSpPr>
        <p:spPr>
          <a:xfrm>
            <a:off x="3318030" y="2276872"/>
            <a:ext cx="0" cy="25922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BB828E80-6A0F-47B1-0D1A-06625CEB2BE3}"/>
              </a:ext>
            </a:extLst>
          </p:cNvPr>
          <p:cNvCxnSpPr/>
          <p:nvPr/>
        </p:nvCxnSpPr>
        <p:spPr>
          <a:xfrm>
            <a:off x="3318030" y="4869160"/>
            <a:ext cx="5544616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198E69D9-F446-256F-9C0D-819A976AD81E}"/>
              </a:ext>
            </a:extLst>
          </p:cNvPr>
          <p:cNvSpPr txBox="1"/>
          <p:nvPr/>
        </p:nvSpPr>
        <p:spPr>
          <a:xfrm>
            <a:off x="2957990" y="227687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y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AF44B0D-D50C-2190-9B42-CB3CC191F81E}"/>
              </a:ext>
            </a:extLst>
          </p:cNvPr>
          <p:cNvSpPr txBox="1"/>
          <p:nvPr/>
        </p:nvSpPr>
        <p:spPr>
          <a:xfrm>
            <a:off x="8646622" y="501317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x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3762D644-F468-A2DB-F922-9D8E9FC2B4A7}"/>
                  </a:ext>
                </a:extLst>
              </p:cNvPr>
              <p:cNvSpPr txBox="1"/>
              <p:nvPr/>
            </p:nvSpPr>
            <p:spPr>
              <a:xfrm>
                <a:off x="483917" y="1475481"/>
                <a:ext cx="5244086" cy="438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Vektory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 mají souřadnice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 a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3762D644-F468-A2DB-F922-9D8E9FC2B4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917" y="1475481"/>
                <a:ext cx="5244086" cy="438582"/>
              </a:xfrm>
              <a:prstGeom prst="rect">
                <a:avLst/>
              </a:prstGeom>
              <a:blipFill>
                <a:blip r:embed="rId2"/>
                <a:stretch>
                  <a:fillRect l="-929" t="-8333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Obdélník 18">
                <a:extLst>
                  <a:ext uri="{FF2B5EF4-FFF2-40B4-BE49-F238E27FC236}">
                    <a16:creationId xmlns:a16="http://schemas.microsoft.com/office/drawing/2014/main" id="{8975478F-64E0-836C-BB59-BC0DB7267560}"/>
                  </a:ext>
                </a:extLst>
              </p:cNvPr>
              <p:cNvSpPr/>
              <p:nvPr/>
            </p:nvSpPr>
            <p:spPr>
              <a:xfrm>
                <a:off x="3572204" y="3823195"/>
                <a:ext cx="886717" cy="2916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>
          <p:sp>
            <p:nvSpPr>
              <p:cNvPr id="19" name="Obdélník 18">
                <a:extLst>
                  <a:ext uri="{FF2B5EF4-FFF2-40B4-BE49-F238E27FC236}">
                    <a16:creationId xmlns:a16="http://schemas.microsoft.com/office/drawing/2014/main" id="{8975478F-64E0-836C-BB59-BC0DB726756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2204" y="3823195"/>
                <a:ext cx="886717" cy="291618"/>
              </a:xfrm>
              <a:prstGeom prst="rect">
                <a:avLst/>
              </a:prstGeom>
              <a:blipFill>
                <a:blip r:embed="rId3"/>
                <a:stretch>
                  <a:fillRect b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Obdélník 19">
                <a:extLst>
                  <a:ext uri="{FF2B5EF4-FFF2-40B4-BE49-F238E27FC236}">
                    <a16:creationId xmlns:a16="http://schemas.microsoft.com/office/drawing/2014/main" id="{88926150-7216-DF90-2385-A0E2AE46264E}"/>
                  </a:ext>
                </a:extLst>
              </p:cNvPr>
              <p:cNvSpPr/>
              <p:nvPr/>
            </p:nvSpPr>
            <p:spPr>
              <a:xfrm>
                <a:off x="4923721" y="3068270"/>
                <a:ext cx="905440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acc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20" name="Obdélník 19">
                <a:extLst>
                  <a:ext uri="{FF2B5EF4-FFF2-40B4-BE49-F238E27FC236}">
                    <a16:creationId xmlns:a16="http://schemas.microsoft.com/office/drawing/2014/main" id="{88926150-7216-DF90-2385-A0E2AE46264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3721" y="3068270"/>
                <a:ext cx="905440" cy="323165"/>
              </a:xfrm>
              <a:prstGeom prst="rect">
                <a:avLst/>
              </a:prstGeom>
              <a:blipFill>
                <a:blip r:embed="rId4"/>
                <a:stretch>
                  <a:fillRect b="-37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0544659A-3D5B-C9E6-4097-4DB3B7E9F502}"/>
              </a:ext>
            </a:extLst>
          </p:cNvPr>
          <p:cNvCxnSpPr/>
          <p:nvPr/>
        </p:nvCxnSpPr>
        <p:spPr>
          <a:xfrm>
            <a:off x="3894094" y="4563258"/>
            <a:ext cx="0" cy="7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E5E9AE16-FE82-BBA4-32D0-EFC88CBAC0EF}"/>
              </a:ext>
            </a:extLst>
          </p:cNvPr>
          <p:cNvCxnSpPr/>
          <p:nvPr/>
        </p:nvCxnSpPr>
        <p:spPr>
          <a:xfrm flipH="1">
            <a:off x="5034985" y="3527178"/>
            <a:ext cx="3544" cy="1359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>
            <a:extLst>
              <a:ext uri="{FF2B5EF4-FFF2-40B4-BE49-F238E27FC236}">
                <a16:creationId xmlns:a16="http://schemas.microsoft.com/office/drawing/2014/main" id="{E1858E2C-76EE-22B5-7E2A-CA54B7435C4F}"/>
              </a:ext>
            </a:extLst>
          </p:cNvPr>
          <p:cNvCxnSpPr/>
          <p:nvPr/>
        </p:nvCxnSpPr>
        <p:spPr>
          <a:xfrm>
            <a:off x="6602078" y="3076107"/>
            <a:ext cx="2022" cy="2196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>
            <a:extLst>
              <a:ext uri="{FF2B5EF4-FFF2-40B4-BE49-F238E27FC236}">
                <a16:creationId xmlns:a16="http://schemas.microsoft.com/office/drawing/2014/main" id="{53711D6A-23C2-26F3-EA7C-F2E9E3F04B03}"/>
              </a:ext>
            </a:extLst>
          </p:cNvPr>
          <p:cNvCxnSpPr>
            <a:cxnSpLocks/>
          </p:cNvCxnSpPr>
          <p:nvPr/>
        </p:nvCxnSpPr>
        <p:spPr>
          <a:xfrm flipH="1">
            <a:off x="2702994" y="4553831"/>
            <a:ext cx="118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>
            <a:extLst>
              <a:ext uri="{FF2B5EF4-FFF2-40B4-BE49-F238E27FC236}">
                <a16:creationId xmlns:a16="http://schemas.microsoft.com/office/drawing/2014/main" id="{0DD99407-8815-0D80-CB5D-F0D1348AF280}"/>
              </a:ext>
            </a:extLst>
          </p:cNvPr>
          <p:cNvCxnSpPr/>
          <p:nvPr/>
        </p:nvCxnSpPr>
        <p:spPr>
          <a:xfrm flipH="1">
            <a:off x="3318030" y="3510060"/>
            <a:ext cx="17018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>
            <a:extLst>
              <a:ext uri="{FF2B5EF4-FFF2-40B4-BE49-F238E27FC236}">
                <a16:creationId xmlns:a16="http://schemas.microsoft.com/office/drawing/2014/main" id="{343F5FD4-005C-D203-CEF4-05BB57CF9905}"/>
              </a:ext>
            </a:extLst>
          </p:cNvPr>
          <p:cNvCxnSpPr>
            <a:cxnSpLocks/>
          </p:cNvCxnSpPr>
          <p:nvPr/>
        </p:nvCxnSpPr>
        <p:spPr>
          <a:xfrm flipH="1" flipV="1">
            <a:off x="2711624" y="3057176"/>
            <a:ext cx="3890454" cy="18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F4A9C9D7-8E63-9392-4540-09F0C3281CAE}"/>
                  </a:ext>
                </a:extLst>
              </p:cNvPr>
              <p:cNvSpPr txBox="1"/>
              <p:nvPr/>
            </p:nvSpPr>
            <p:spPr>
              <a:xfrm>
                <a:off x="4272378" y="4832883"/>
                <a:ext cx="3855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F4A9C9D7-8E63-9392-4540-09F0C3281C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2378" y="4832883"/>
                <a:ext cx="38551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1" name="TextovéPole 40">
                <a:extLst>
                  <a:ext uri="{FF2B5EF4-FFF2-40B4-BE49-F238E27FC236}">
                    <a16:creationId xmlns:a16="http://schemas.microsoft.com/office/drawing/2014/main" id="{540E3368-18E7-DCE5-F3E2-B073A7BAC1D7}"/>
                  </a:ext>
                </a:extLst>
              </p:cNvPr>
              <p:cNvSpPr txBox="1"/>
              <p:nvPr/>
            </p:nvSpPr>
            <p:spPr>
              <a:xfrm>
                <a:off x="5637615" y="4867513"/>
                <a:ext cx="3855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1" name="TextovéPole 40">
                <a:extLst>
                  <a:ext uri="{FF2B5EF4-FFF2-40B4-BE49-F238E27FC236}">
                    <a16:creationId xmlns:a16="http://schemas.microsoft.com/office/drawing/2014/main" id="{540E3368-18E7-DCE5-F3E2-B073A7BAC1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7615" y="4867513"/>
                <a:ext cx="385514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C554998C-16B6-6761-9CF2-BC0CB3B74C11}"/>
                  </a:ext>
                </a:extLst>
              </p:cNvPr>
              <p:cNvSpPr txBox="1"/>
              <p:nvPr/>
            </p:nvSpPr>
            <p:spPr>
              <a:xfrm>
                <a:off x="2873245" y="3847468"/>
                <a:ext cx="385514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C554998C-16B6-6761-9CF2-BC0CB3B74C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3245" y="3847468"/>
                <a:ext cx="385514" cy="391261"/>
              </a:xfrm>
              <a:prstGeom prst="rect">
                <a:avLst/>
              </a:prstGeom>
              <a:blipFill>
                <a:blip r:embed="rId7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3" name="TextovéPole 42">
                <a:extLst>
                  <a:ext uri="{FF2B5EF4-FFF2-40B4-BE49-F238E27FC236}">
                    <a16:creationId xmlns:a16="http://schemas.microsoft.com/office/drawing/2014/main" id="{E581EBD1-B2AE-9397-E296-3947D8ADE4F6}"/>
                  </a:ext>
                </a:extLst>
              </p:cNvPr>
              <p:cNvSpPr txBox="1"/>
              <p:nvPr/>
            </p:nvSpPr>
            <p:spPr>
              <a:xfrm>
                <a:off x="2863269" y="3118800"/>
                <a:ext cx="385514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3" name="TextovéPole 42">
                <a:extLst>
                  <a:ext uri="{FF2B5EF4-FFF2-40B4-BE49-F238E27FC236}">
                    <a16:creationId xmlns:a16="http://schemas.microsoft.com/office/drawing/2014/main" id="{E581EBD1-B2AE-9397-E296-3947D8ADE4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3269" y="3118800"/>
                <a:ext cx="385514" cy="391261"/>
              </a:xfrm>
              <a:prstGeom prst="rect">
                <a:avLst/>
              </a:prstGeom>
              <a:blipFill>
                <a:blip r:embed="rId8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25357133-8BD8-FA87-1754-C7A30D2152C6}"/>
                  </a:ext>
                </a:extLst>
              </p:cNvPr>
              <p:cNvSpPr txBox="1"/>
              <p:nvPr/>
            </p:nvSpPr>
            <p:spPr>
              <a:xfrm>
                <a:off x="6565507" y="2848980"/>
                <a:ext cx="902968" cy="304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𝑣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sz="1200" dirty="0"/>
              </a:p>
            </p:txBody>
          </p:sp>
        </mc:Choice>
        <mc:Fallback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25357133-8BD8-FA87-1754-C7A30D2152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5507" y="2848980"/>
                <a:ext cx="902968" cy="30431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AFE8B4DC-8D86-0957-2F07-CAFF5D9FED17}"/>
                  </a:ext>
                </a:extLst>
              </p:cNvPr>
              <p:cNvSpPr txBox="1"/>
              <p:nvPr/>
            </p:nvSpPr>
            <p:spPr>
              <a:xfrm>
                <a:off x="7032104" y="3567391"/>
                <a:ext cx="3816424" cy="6406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1600" dirty="0"/>
                  <a:t> je součtem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sz="1600" dirty="0"/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sz="1600" dirty="0"/>
                  <a:t> a jeho souřadnice jsou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16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)</m:t>
                    </m:r>
                  </m:oMath>
                </a14:m>
                <a:endParaRPr lang="cs-CZ" sz="1600" dirty="0"/>
              </a:p>
            </p:txBody>
          </p:sp>
        </mc:Choice>
        <mc:Fallback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AFE8B4DC-8D86-0957-2F07-CAFF5D9FED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2104" y="3567391"/>
                <a:ext cx="3816424" cy="640625"/>
              </a:xfrm>
              <a:prstGeom prst="rect">
                <a:avLst/>
              </a:prstGeom>
              <a:blipFill>
                <a:blip r:embed="rId10"/>
                <a:stretch>
                  <a:fillRect l="-958" t="-1905" b="-95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Přímá spojnice 48">
            <a:extLst>
              <a:ext uri="{FF2B5EF4-FFF2-40B4-BE49-F238E27FC236}">
                <a16:creationId xmlns:a16="http://schemas.microsoft.com/office/drawing/2014/main" id="{AE039769-2A82-CC5E-9423-F0CDD824A106}"/>
              </a:ext>
            </a:extLst>
          </p:cNvPr>
          <p:cNvCxnSpPr>
            <a:cxnSpLocks/>
          </p:cNvCxnSpPr>
          <p:nvPr/>
        </p:nvCxnSpPr>
        <p:spPr>
          <a:xfrm flipV="1">
            <a:off x="3894094" y="4867513"/>
            <a:ext cx="1140891" cy="1647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>
            <a:extLst>
              <a:ext uri="{FF2B5EF4-FFF2-40B4-BE49-F238E27FC236}">
                <a16:creationId xmlns:a16="http://schemas.microsoft.com/office/drawing/2014/main" id="{57CBA784-8458-9047-26BF-1DC0BECD293F}"/>
              </a:ext>
            </a:extLst>
          </p:cNvPr>
          <p:cNvCxnSpPr/>
          <p:nvPr/>
        </p:nvCxnSpPr>
        <p:spPr>
          <a:xfrm>
            <a:off x="3318030" y="3076108"/>
            <a:ext cx="0" cy="432000"/>
          </a:xfrm>
          <a:prstGeom prst="line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33D5CCDF-430D-219C-4C80-90B47832F833}"/>
              </a:ext>
            </a:extLst>
          </p:cNvPr>
          <p:cNvCxnSpPr>
            <a:cxnSpLocks/>
          </p:cNvCxnSpPr>
          <p:nvPr/>
        </p:nvCxnSpPr>
        <p:spPr>
          <a:xfrm flipV="1">
            <a:off x="5046222" y="3081469"/>
            <a:ext cx="1563549" cy="445709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>
            <a:extLst>
              <a:ext uri="{FF2B5EF4-FFF2-40B4-BE49-F238E27FC236}">
                <a16:creationId xmlns:a16="http://schemas.microsoft.com/office/drawing/2014/main" id="{13691E67-EEE8-6FC3-356A-A939B97BBA26}"/>
              </a:ext>
            </a:extLst>
          </p:cNvPr>
          <p:cNvCxnSpPr/>
          <p:nvPr/>
        </p:nvCxnSpPr>
        <p:spPr>
          <a:xfrm flipV="1">
            <a:off x="3894094" y="3076108"/>
            <a:ext cx="2707984" cy="148715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43C0C9E7-48F3-122C-2F3E-C73483FAC86C}"/>
              </a:ext>
            </a:extLst>
          </p:cNvPr>
          <p:cNvCxnSpPr>
            <a:cxnSpLocks/>
          </p:cNvCxnSpPr>
          <p:nvPr/>
        </p:nvCxnSpPr>
        <p:spPr>
          <a:xfrm flipV="1">
            <a:off x="3876380" y="4126602"/>
            <a:ext cx="1563549" cy="445708"/>
          </a:xfrm>
          <a:prstGeom prst="straightConnector1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03FD5E24-4195-7364-4B62-321DFDFBE3EF}"/>
              </a:ext>
            </a:extLst>
          </p:cNvPr>
          <p:cNvCxnSpPr>
            <a:cxnSpLocks/>
          </p:cNvCxnSpPr>
          <p:nvPr/>
        </p:nvCxnSpPr>
        <p:spPr>
          <a:xfrm flipV="1">
            <a:off x="5439929" y="3076107"/>
            <a:ext cx="1162149" cy="10504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C360070B-0C8E-E38D-FD3B-AB5630CEAD9D}"/>
              </a:ext>
            </a:extLst>
          </p:cNvPr>
          <p:cNvCxnSpPr/>
          <p:nvPr/>
        </p:nvCxnSpPr>
        <p:spPr>
          <a:xfrm flipV="1">
            <a:off x="5046222" y="4876940"/>
            <a:ext cx="1563549" cy="0"/>
          </a:xfrm>
          <a:prstGeom prst="line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09E3A0AC-8228-E906-F986-788001BFF15B}"/>
              </a:ext>
            </a:extLst>
          </p:cNvPr>
          <p:cNvCxnSpPr/>
          <p:nvPr/>
        </p:nvCxnSpPr>
        <p:spPr>
          <a:xfrm>
            <a:off x="3318030" y="3508108"/>
            <a:ext cx="0" cy="1064202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Levá složená závorka 31">
            <a:extLst>
              <a:ext uri="{FF2B5EF4-FFF2-40B4-BE49-F238E27FC236}">
                <a16:creationId xmlns:a16="http://schemas.microsoft.com/office/drawing/2014/main" id="{4CE54342-E712-F9B2-342A-72A1EE65F3F8}"/>
              </a:ext>
            </a:extLst>
          </p:cNvPr>
          <p:cNvSpPr/>
          <p:nvPr/>
        </p:nvSpPr>
        <p:spPr>
          <a:xfrm>
            <a:off x="2235578" y="3057176"/>
            <a:ext cx="422047" cy="150608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65957F40-AC07-D873-EAFC-30498EB2C3D6}"/>
                  </a:ext>
                </a:extLst>
              </p:cNvPr>
              <p:cNvSpPr txBox="1"/>
              <p:nvPr/>
            </p:nvSpPr>
            <p:spPr>
              <a:xfrm>
                <a:off x="1105914" y="3614586"/>
                <a:ext cx="985238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65957F40-AC07-D873-EAFC-30498EB2C3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5914" y="3614586"/>
                <a:ext cx="985238" cy="391261"/>
              </a:xfrm>
              <a:prstGeom prst="rect">
                <a:avLst/>
              </a:prstGeom>
              <a:blipFill>
                <a:blip r:embed="rId11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Levá složená závorka 43">
            <a:extLst>
              <a:ext uri="{FF2B5EF4-FFF2-40B4-BE49-F238E27FC236}">
                <a16:creationId xmlns:a16="http://schemas.microsoft.com/office/drawing/2014/main" id="{4229F6D5-F9E3-78FD-4C8E-75D17A1A1C79}"/>
              </a:ext>
            </a:extLst>
          </p:cNvPr>
          <p:cNvSpPr/>
          <p:nvPr/>
        </p:nvSpPr>
        <p:spPr>
          <a:xfrm rot="16200000">
            <a:off x="5065718" y="4166960"/>
            <a:ext cx="369331" cy="271877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3CAD7A02-0849-7008-43BA-3C38E6C7B061}"/>
                  </a:ext>
                </a:extLst>
              </p:cNvPr>
              <p:cNvSpPr txBox="1"/>
              <p:nvPr/>
            </p:nvSpPr>
            <p:spPr>
              <a:xfrm>
                <a:off x="4761019" y="5804952"/>
                <a:ext cx="9802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3CAD7A02-0849-7008-43BA-3C38E6C7B0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1019" y="5804952"/>
                <a:ext cx="980285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74597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6" y="332657"/>
            <a:ext cx="67288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Rozdíl vektorů zadaných souřadnicemi v dané souřadnicové soustavě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3788876" y="3656057"/>
            <a:ext cx="1152128" cy="106225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3788876" y="4304129"/>
            <a:ext cx="1584176" cy="414178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212812" y="2431921"/>
            <a:ext cx="0" cy="25922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212812" y="5024209"/>
            <a:ext cx="2991200" cy="2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852772" y="2431921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y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096000" y="507258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x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/>
              <p:cNvSpPr txBox="1"/>
              <p:nvPr/>
            </p:nvSpPr>
            <p:spPr>
              <a:xfrm>
                <a:off x="2207568" y="1786444"/>
                <a:ext cx="6480720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Vektory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 mají souřadnice                 a  </a:t>
                </a:r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568" y="1786444"/>
                <a:ext cx="6480720" cy="410305"/>
              </a:xfrm>
              <a:prstGeom prst="rect">
                <a:avLst/>
              </a:prstGeom>
              <a:blipFill>
                <a:blip r:embed="rId2"/>
                <a:stretch>
                  <a:fillRect l="-753" t="-10448" b="-238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Obdélník 18"/>
              <p:cNvSpPr/>
              <p:nvPr/>
            </p:nvSpPr>
            <p:spPr>
              <a:xfrm>
                <a:off x="3790823" y="3958375"/>
                <a:ext cx="589777" cy="16607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000" dirty="0"/>
              </a:p>
            </p:txBody>
          </p:sp>
        </mc:Choice>
        <mc:Fallback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0823" y="3958375"/>
                <a:ext cx="589777" cy="166071"/>
              </a:xfrm>
              <a:prstGeom prst="rect">
                <a:avLst/>
              </a:prstGeom>
              <a:blipFill>
                <a:blip r:embed="rId3"/>
                <a:stretch>
                  <a:fillRect l="-3093" r="-8247" b="-285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Obdélník 19"/>
              <p:cNvSpPr/>
              <p:nvPr/>
            </p:nvSpPr>
            <p:spPr>
              <a:xfrm>
                <a:off x="4156587" y="4614833"/>
                <a:ext cx="600613" cy="192297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acc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0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0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000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6587" y="4614833"/>
                <a:ext cx="600613" cy="192297"/>
              </a:xfrm>
              <a:prstGeom prst="rect">
                <a:avLst/>
              </a:prstGeom>
              <a:blipFill>
                <a:blip r:embed="rId4"/>
                <a:stretch>
                  <a:fillRect l="-5102" r="-8163"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4" name="Obdélník 23"/>
              <p:cNvSpPr/>
              <p:nvPr/>
            </p:nvSpPr>
            <p:spPr>
              <a:xfrm>
                <a:off x="5130775" y="1829115"/>
                <a:ext cx="886717" cy="2916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>
          <p:sp>
            <p:nvSpPr>
              <p:cNvPr id="24" name="Obdélník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0775" y="1829115"/>
                <a:ext cx="886717" cy="291618"/>
              </a:xfrm>
              <a:prstGeom prst="rect">
                <a:avLst/>
              </a:prstGeom>
              <a:blipFill>
                <a:blip r:embed="rId5"/>
                <a:stretch>
                  <a:fillRect b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Obdélník 24"/>
              <p:cNvSpPr/>
              <p:nvPr/>
            </p:nvSpPr>
            <p:spPr>
              <a:xfrm>
                <a:off x="6204012" y="1867706"/>
                <a:ext cx="905440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 </m:t>
                          </m:r>
                        </m:e>
                      </m:acc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(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sSub>
                        <m:sSubPr>
                          <m:ctrlPr>
                            <a:rPr lang="cs-CZ" sz="1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solidFill>
                            <a:prstClr val="black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012" y="1867706"/>
                <a:ext cx="905440" cy="323165"/>
              </a:xfrm>
              <a:prstGeom prst="rect">
                <a:avLst/>
              </a:prstGeom>
              <a:blipFill>
                <a:blip r:embed="rId6"/>
                <a:stretch>
                  <a:fillRect b="-37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/>
          <p:cNvCxnSpPr/>
          <p:nvPr/>
        </p:nvCxnSpPr>
        <p:spPr>
          <a:xfrm>
            <a:off x="3788876" y="4718307"/>
            <a:ext cx="0" cy="3059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H="1">
            <a:off x="4911162" y="3665109"/>
            <a:ext cx="3544" cy="1359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3212812" y="4718307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H="1">
            <a:off x="3212812" y="3665109"/>
            <a:ext cx="170189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ovéPole 39"/>
              <p:cNvSpPr txBox="1"/>
              <p:nvPr/>
            </p:nvSpPr>
            <p:spPr>
              <a:xfrm>
                <a:off x="4155132" y="5240234"/>
                <a:ext cx="3855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sz="1200" dirty="0"/>
              </a:p>
            </p:txBody>
          </p:sp>
        </mc:Choice>
        <mc:Fallback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5132" y="5240234"/>
                <a:ext cx="385514" cy="27699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1" name="TextovéPole 40"/>
              <p:cNvSpPr txBox="1"/>
              <p:nvPr/>
            </p:nvSpPr>
            <p:spPr>
              <a:xfrm>
                <a:off x="4338274" y="6104330"/>
                <a:ext cx="3855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sz="1200" dirty="0"/>
              </a:p>
            </p:txBody>
          </p:sp>
        </mc:Choice>
        <mc:Fallback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8274" y="6104330"/>
                <a:ext cx="385514" cy="27699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2" name="TextovéPole 41"/>
              <p:cNvSpPr txBox="1"/>
              <p:nvPr/>
            </p:nvSpPr>
            <p:spPr>
              <a:xfrm>
                <a:off x="1959736" y="4045842"/>
                <a:ext cx="385514" cy="291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sz="1200" dirty="0"/>
              </a:p>
            </p:txBody>
          </p:sp>
        </mc:Choice>
        <mc:Fallback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9736" y="4045842"/>
                <a:ext cx="385514" cy="29161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3" name="TextovéPole 42"/>
              <p:cNvSpPr txBox="1"/>
              <p:nvPr/>
            </p:nvSpPr>
            <p:spPr>
              <a:xfrm>
                <a:off x="2799705" y="4393778"/>
                <a:ext cx="202733" cy="19928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sz="1200" dirty="0"/>
              </a:p>
            </p:txBody>
          </p:sp>
        </mc:Choice>
        <mc:Fallback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9705" y="4393778"/>
                <a:ext cx="202733" cy="199285"/>
              </a:xfrm>
              <a:prstGeom prst="rect">
                <a:avLst/>
              </a:prstGeom>
              <a:blipFill>
                <a:blip r:embed="rId10"/>
                <a:stretch>
                  <a:fillRect l="-14706" b="-2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se šipkou 44"/>
          <p:cNvCxnSpPr/>
          <p:nvPr/>
        </p:nvCxnSpPr>
        <p:spPr>
          <a:xfrm flipH="1" flipV="1">
            <a:off x="4911163" y="3665108"/>
            <a:ext cx="435675" cy="63902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6" name="TextovéPole 45"/>
              <p:cNvSpPr txBox="1"/>
              <p:nvPr/>
            </p:nvSpPr>
            <p:spPr>
              <a:xfrm>
                <a:off x="5261350" y="3722439"/>
                <a:ext cx="902968" cy="304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𝑣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𝑏</m:t>
                          </m:r>
                        </m:e>
                      </m:acc>
                    </m:oMath>
                  </m:oMathPara>
                </a14:m>
                <a:endParaRPr lang="cs-CZ" sz="1200" dirty="0"/>
              </a:p>
            </p:txBody>
          </p:sp>
        </mc:Choice>
        <mc:Fallback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1350" y="3722439"/>
                <a:ext cx="902968" cy="30431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7" name="TextovéPole 46"/>
              <p:cNvSpPr txBox="1"/>
              <p:nvPr/>
            </p:nvSpPr>
            <p:spPr>
              <a:xfrm>
                <a:off x="6425698" y="3567391"/>
                <a:ext cx="3816424" cy="6406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1600" dirty="0"/>
                  <a:t> je rozdílem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sz="1600" dirty="0"/>
                  <a:t> 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sz="1600" dirty="0"/>
                  <a:t> a jeho souřadnice jsou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sz="1600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cs-CZ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sz="1600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sz="1600" i="1">
                        <a:latin typeface="Cambria Math"/>
                      </a:rPr>
                      <m:t>)</m:t>
                    </m:r>
                  </m:oMath>
                </a14:m>
                <a:endParaRPr lang="cs-CZ" sz="1600" dirty="0"/>
              </a:p>
            </p:txBody>
          </p:sp>
        </mc:Choice>
        <mc:Fallback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698" y="3567391"/>
                <a:ext cx="3816424" cy="640625"/>
              </a:xfrm>
              <a:prstGeom prst="rect">
                <a:avLst/>
              </a:prstGeom>
              <a:blipFill>
                <a:blip r:embed="rId12"/>
                <a:stretch>
                  <a:fillRect l="-799" t="-1905" b="-95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Přímá spojnice 29"/>
          <p:cNvCxnSpPr/>
          <p:nvPr/>
        </p:nvCxnSpPr>
        <p:spPr>
          <a:xfrm>
            <a:off x="5346837" y="4326800"/>
            <a:ext cx="0" cy="6795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ravá složená závorka 5"/>
          <p:cNvSpPr/>
          <p:nvPr/>
        </p:nvSpPr>
        <p:spPr>
          <a:xfrm rot="5400000">
            <a:off x="4239877" y="4568948"/>
            <a:ext cx="216024" cy="1126546"/>
          </a:xfrm>
          <a:prstGeom prst="rightBrace">
            <a:avLst/>
          </a:prstGeom>
          <a:ln w="127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Pravá složená závorka 33"/>
          <p:cNvSpPr/>
          <p:nvPr/>
        </p:nvSpPr>
        <p:spPr>
          <a:xfrm rot="5400000">
            <a:off x="4043727" y="4765102"/>
            <a:ext cx="1044000" cy="1562221"/>
          </a:xfrm>
          <a:prstGeom prst="rightBrace">
            <a:avLst>
              <a:gd name="adj1" fmla="val 8333"/>
              <a:gd name="adj2" fmla="val 52405"/>
            </a:avLst>
          </a:prstGeom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ravá složená závorka 7"/>
          <p:cNvSpPr/>
          <p:nvPr/>
        </p:nvSpPr>
        <p:spPr>
          <a:xfrm rot="10800000">
            <a:off x="2345250" y="3665108"/>
            <a:ext cx="864000" cy="1053089"/>
          </a:xfrm>
          <a:prstGeom prst="rightBrace">
            <a:avLst/>
          </a:prstGeom>
          <a:ln w="127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nice 35"/>
          <p:cNvCxnSpPr/>
          <p:nvPr/>
        </p:nvCxnSpPr>
        <p:spPr>
          <a:xfrm flipH="1">
            <a:off x="3209250" y="4292615"/>
            <a:ext cx="20300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Levá složená závorka 11"/>
          <p:cNvSpPr/>
          <p:nvPr/>
        </p:nvSpPr>
        <p:spPr>
          <a:xfrm>
            <a:off x="3065234" y="4289472"/>
            <a:ext cx="180000" cy="432000"/>
          </a:xfrm>
          <a:prstGeom prst="lef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1" name="Pravá složená závorka 20"/>
          <p:cNvSpPr/>
          <p:nvPr/>
        </p:nvSpPr>
        <p:spPr>
          <a:xfrm rot="16200000">
            <a:off x="4986758" y="4636912"/>
            <a:ext cx="288032" cy="432133"/>
          </a:xfrm>
          <a:prstGeom prst="righ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Obdélník 21"/>
              <p:cNvSpPr/>
              <p:nvPr/>
            </p:nvSpPr>
            <p:spPr>
              <a:xfrm>
                <a:off x="4864387" y="4493419"/>
                <a:ext cx="549253" cy="18466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𝒙</m:t>
                          </m:r>
                        </m:sub>
                      </m:sSub>
                      <m:r>
                        <a:rPr lang="cs-CZ" sz="1200" b="1" i="1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  <m:sub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𝒙</m:t>
                          </m:r>
                        </m:sub>
                      </m:sSub>
                    </m:oMath>
                  </m:oMathPara>
                </a14:m>
                <a:endParaRPr lang="cs-CZ" sz="1200" b="1" dirty="0"/>
              </a:p>
            </p:txBody>
          </p:sp>
        </mc:Choice>
        <mc:Fallback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4387" y="4493419"/>
                <a:ext cx="549253" cy="184666"/>
              </a:xfrm>
              <a:prstGeom prst="rect">
                <a:avLst/>
              </a:prstGeom>
              <a:blipFill>
                <a:blip r:embed="rId13"/>
                <a:stretch>
                  <a:fillRect l="-4444" t="-3333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Levá složená závorka 43"/>
          <p:cNvSpPr/>
          <p:nvPr/>
        </p:nvSpPr>
        <p:spPr>
          <a:xfrm rot="10800000">
            <a:off x="3215352" y="3672666"/>
            <a:ext cx="186818" cy="612000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ln w="19050">
                <a:solidFill>
                  <a:srgbClr val="FF0000"/>
                </a:solidFill>
              </a:ln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Obdélník 22"/>
              <p:cNvSpPr/>
              <p:nvPr/>
            </p:nvSpPr>
            <p:spPr>
              <a:xfrm rot="16200000">
                <a:off x="3223012" y="3877838"/>
                <a:ext cx="555665" cy="201658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𝒚</m:t>
                          </m:r>
                        </m:sub>
                      </m:sSub>
                      <m:r>
                        <a:rPr lang="cs-CZ" sz="1200" b="1" i="1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  <m:sub>
                          <m:r>
                            <a:rPr lang="cs-CZ" sz="12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𝒚</m:t>
                          </m:r>
                        </m:sub>
                      </m:sSub>
                    </m:oMath>
                  </m:oMathPara>
                </a14:m>
                <a:endParaRPr lang="cs-CZ" sz="1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3223012" y="3877838"/>
                <a:ext cx="555665" cy="201658"/>
              </a:xfrm>
              <a:prstGeom prst="rect">
                <a:avLst/>
              </a:prstGeom>
              <a:blipFill>
                <a:blip r:embed="rId14"/>
                <a:stretch>
                  <a:fillRect l="-3030" t="-3297" r="-21212" b="-43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5274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1" grpId="0" animBg="1"/>
      <p:bldP spid="22" grpId="0"/>
      <p:bldP spid="44" grpId="0" animBg="1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6" y="332657"/>
            <a:ext cx="36404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Násobení vektoru číslem</a:t>
            </a:r>
          </a:p>
        </p:txBody>
      </p:sp>
      <p:cxnSp>
        <p:nvCxnSpPr>
          <p:cNvPr id="4" name="Přímá spojnice 3"/>
          <p:cNvCxnSpPr/>
          <p:nvPr/>
        </p:nvCxnSpPr>
        <p:spPr>
          <a:xfrm flipH="1">
            <a:off x="2927648" y="1916832"/>
            <a:ext cx="0" cy="35283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927648" y="5445224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2927648" y="4450740"/>
            <a:ext cx="1368152" cy="994484"/>
          </a:xfrm>
          <a:prstGeom prst="straightConnector1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567608" y="1628800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168008" y="549022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x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4280686" y="4149080"/>
            <a:ext cx="0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2927648" y="4456221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ovéPole 14"/>
              <p:cNvSpPr txBox="1"/>
              <p:nvPr/>
            </p:nvSpPr>
            <p:spPr>
              <a:xfrm>
                <a:off x="3035660" y="4542861"/>
                <a:ext cx="720080" cy="291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latin typeface="Cambria Math"/>
                        </a:rPr>
                        <m:t>,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5660" y="4542861"/>
                <a:ext cx="720080" cy="291618"/>
              </a:xfrm>
              <a:prstGeom prst="rect">
                <a:avLst/>
              </a:prstGeom>
              <a:blipFill>
                <a:blip r:embed="rId2"/>
                <a:stretch>
                  <a:fillRect r="-5085" b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/>
              <p:cNvSpPr txBox="1"/>
              <p:nvPr/>
            </p:nvSpPr>
            <p:spPr>
              <a:xfrm>
                <a:off x="5128817" y="1556792"/>
                <a:ext cx="5040560" cy="15435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</m:acc>
                    <m:r>
                      <a:rPr lang="cs-CZ" b="1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𝒙</m:t>
                        </m:r>
                      </m:sub>
                    </m:sSub>
                    <m:r>
                      <a:rPr lang="cs-CZ" b="1" i="1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>
                            <a:latin typeface="Cambria Math"/>
                          </a:rPr>
                          <m:t>𝒚</m:t>
                        </m:r>
                      </m:sub>
                    </m:sSub>
                    <m:r>
                      <a:rPr lang="cs-CZ" b="1" i="1">
                        <a:latin typeface="Cambria Math"/>
                      </a:rPr>
                      <m:t>)</m:t>
                    </m:r>
                  </m:oMath>
                </a14:m>
                <a:r>
                  <a:rPr lang="cs-CZ" dirty="0"/>
                  <a:t> násobíme číslem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/>
                      </a:rPr>
                      <m:t>𝒌</m:t>
                    </m:r>
                  </m:oMath>
                </a14:m>
                <a:r>
                  <a:rPr lang="cs-CZ" b="1" i="1" dirty="0"/>
                  <a:t>.</a:t>
                </a:r>
              </a:p>
              <a:p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𝒌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&gt;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𝟏</m:t>
                    </m:r>
                  </m:oMath>
                </a14:m>
                <a:r>
                  <a:rPr lang="cs-CZ" dirty="0"/>
                  <a:t> velikost vektoru se zvětšuje.</a:t>
                </a:r>
              </a:p>
              <a:p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b="1">
                        <a:latin typeface="Cambria Math"/>
                        <a:ea typeface="Cambria Math"/>
                      </a:rPr>
                      <m:t>𝟎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b="1" i="1">
                        <a:latin typeface="Cambria Math"/>
                      </a:rPr>
                      <m:t>𝒌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𝟏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velikost vektoru se zmenšuje.</a:t>
                </a:r>
              </a:p>
              <a:p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b="1">
                        <a:latin typeface="Cambria Math"/>
                      </a:rPr>
                      <m:t>−</m:t>
                    </m:r>
                    <m:r>
                      <a:rPr lang="cs-CZ" b="1">
                        <a:latin typeface="Cambria Math"/>
                      </a:rPr>
                      <m:t>𝟏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b="1" i="1">
                        <a:latin typeface="Cambria Math"/>
                      </a:rPr>
                      <m:t>𝒌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&lt;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𝟎</m:t>
                    </m:r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vektor se zmenšuje a obrací směr.</a:t>
                </a:r>
              </a:p>
              <a:p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𝒌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&lt;−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𝟏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/>
                  <a:t>vektor se zvětšuje a obrací směr.</a:t>
                </a:r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8817" y="1556792"/>
                <a:ext cx="5040560" cy="1543564"/>
              </a:xfrm>
              <a:prstGeom prst="rect">
                <a:avLst/>
              </a:prstGeom>
              <a:blipFill>
                <a:blip r:embed="rId3"/>
                <a:stretch>
                  <a:fillRect l="-967" t="-1575" b="-23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/>
              <p:cNvSpPr txBox="1"/>
              <p:nvPr/>
            </p:nvSpPr>
            <p:spPr>
              <a:xfrm>
                <a:off x="3071664" y="3501008"/>
                <a:ext cx="10801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/>
                        </a:rPr>
                        <m:t>𝒌</m:t>
                      </m:r>
                      <m:r>
                        <a:rPr lang="cs-CZ" b="1" i="1">
                          <a:latin typeface="Cambria Math"/>
                        </a:rPr>
                        <m:t>=</m:t>
                      </m:r>
                      <m:r>
                        <a:rPr lang="cs-CZ" b="1" i="1">
                          <a:latin typeface="Cambria Math"/>
                        </a:rPr>
                        <m:t>𝟐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3501008"/>
                <a:ext cx="1080120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>
            <a:off x="5662324" y="3454972"/>
            <a:ext cx="1628" cy="19902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H="1">
            <a:off x="2927648" y="3454971"/>
            <a:ext cx="27363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ovéPole 23"/>
              <p:cNvSpPr txBox="1"/>
              <p:nvPr/>
            </p:nvSpPr>
            <p:spPr>
              <a:xfrm>
                <a:off x="3379942" y="5384250"/>
                <a:ext cx="324036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9942" y="5384250"/>
                <a:ext cx="324036" cy="276999"/>
              </a:xfrm>
              <a:prstGeom prst="rect">
                <a:avLst/>
              </a:prstGeom>
              <a:blipFill>
                <a:blip r:embed="rId5"/>
                <a:stretch>
                  <a:fillRect l="-5556" b="-86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ovéPole 24"/>
              <p:cNvSpPr txBox="1"/>
              <p:nvPr/>
            </p:nvSpPr>
            <p:spPr>
              <a:xfrm>
                <a:off x="2567608" y="4725145"/>
                <a:ext cx="324036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7608" y="4725145"/>
                <a:ext cx="324036" cy="391261"/>
              </a:xfrm>
              <a:prstGeom prst="rect">
                <a:avLst/>
              </a:prstGeom>
              <a:blipFill>
                <a:blip r:embed="rId6"/>
                <a:stretch>
                  <a:fillRect r="-18868" b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ovéPole 25"/>
              <p:cNvSpPr txBox="1"/>
              <p:nvPr/>
            </p:nvSpPr>
            <p:spPr>
              <a:xfrm>
                <a:off x="5874047" y="4396519"/>
                <a:ext cx="4680520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2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cs-CZ" dirty="0"/>
                  <a:t>), 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=2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  <a:ea typeface="Cambria Math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cs-CZ" dirty="0"/>
                  <a:t> 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=2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  <a:ea typeface="Cambria Math"/>
                          </a:rPr>
                          <m:t>𝑦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047" y="4396519"/>
                <a:ext cx="4680520" cy="391261"/>
              </a:xfrm>
              <a:prstGeom prst="rect">
                <a:avLst/>
              </a:prstGeom>
              <a:blipFill>
                <a:blip r:embed="rId7"/>
                <a:stretch>
                  <a:fillRect t="-20313" b="-203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Přímá spojnice se šipkou 27"/>
          <p:cNvCxnSpPr/>
          <p:nvPr/>
        </p:nvCxnSpPr>
        <p:spPr>
          <a:xfrm flipV="1">
            <a:off x="2927648" y="3454972"/>
            <a:ext cx="2736304" cy="1990253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ovéPole 28"/>
              <p:cNvSpPr txBox="1"/>
              <p:nvPr/>
            </p:nvSpPr>
            <p:spPr>
              <a:xfrm>
                <a:off x="4839940" y="4077072"/>
                <a:ext cx="720080" cy="291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200" i="1">
                              <a:latin typeface="Cambria Math"/>
                            </a:rPr>
                            <m:t>𝑣</m:t>
                          </m:r>
                        </m:e>
                      </m:acc>
                      <m:r>
                        <a:rPr lang="cs-CZ" sz="1200" i="1"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sz="1200" i="1">
                          <a:latin typeface="Cambria Math"/>
                        </a:rPr>
                        <m:t>,</m:t>
                      </m:r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sz="1200" i="1"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sz="1200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9940" y="4077072"/>
                <a:ext cx="720080" cy="291618"/>
              </a:xfrm>
              <a:prstGeom prst="rect">
                <a:avLst/>
              </a:prstGeom>
              <a:blipFill>
                <a:blip r:embed="rId8"/>
                <a:stretch>
                  <a:fillRect r="-1695" b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Levá složená závorka 29"/>
          <p:cNvSpPr/>
          <p:nvPr/>
        </p:nvSpPr>
        <p:spPr>
          <a:xfrm rot="16200000">
            <a:off x="3890113" y="4485649"/>
            <a:ext cx="814265" cy="2733416"/>
          </a:xfrm>
          <a:prstGeom prst="lef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1" name="Obdélník 30"/>
              <p:cNvSpPr/>
              <p:nvPr/>
            </p:nvSpPr>
            <p:spPr>
              <a:xfrm>
                <a:off x="3834745" y="6237312"/>
                <a:ext cx="129407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=2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1" name="Obdélní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4745" y="6237312"/>
                <a:ext cx="1294072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Levá složená závorka 31"/>
          <p:cNvSpPr/>
          <p:nvPr/>
        </p:nvSpPr>
        <p:spPr>
          <a:xfrm>
            <a:off x="2113384" y="3454971"/>
            <a:ext cx="814265" cy="1990253"/>
          </a:xfrm>
          <a:prstGeom prst="leftBrac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ovéPole 32"/>
              <p:cNvSpPr txBox="1"/>
              <p:nvPr/>
            </p:nvSpPr>
            <p:spPr>
              <a:xfrm rot="16200000">
                <a:off x="1235460" y="4260591"/>
                <a:ext cx="1368152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𝑦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=2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1235460" y="4260591"/>
                <a:ext cx="1368152" cy="391261"/>
              </a:xfrm>
              <a:prstGeom prst="rect">
                <a:avLst/>
              </a:prstGeom>
              <a:blipFill>
                <a:blip r:embed="rId10"/>
                <a:stretch>
                  <a:fillRect r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" name="Obdélník 34"/>
              <p:cNvSpPr/>
              <p:nvPr/>
            </p:nvSpPr>
            <p:spPr>
              <a:xfrm>
                <a:off x="5199981" y="1121225"/>
                <a:ext cx="3302827" cy="414537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/>
                        </a:rPr>
                        <m:t>𝒌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</m:acc>
                      <m:d>
                        <m:d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latin typeface="Cambria Math"/>
                                </a:rPr>
                                <m:t>𝒂</m:t>
                              </m:r>
                            </m:e>
                            <m:sub>
                              <m:r>
                                <a:rPr lang="cs-CZ" b="1" i="1">
                                  <a:latin typeface="Cambria Math"/>
                                </a:rPr>
                                <m:t>𝒙</m:t>
                              </m:r>
                            </m:sub>
                          </m:sSub>
                          <m:r>
                            <a:rPr lang="cs-CZ" b="1" i="1">
                              <a:latin typeface="Cambria Math"/>
                            </a:rPr>
                            <m:t>,</m:t>
                          </m:r>
                          <m:sSub>
                            <m:sSubPr>
                              <m:ctrlPr>
                                <a:rPr lang="cs-CZ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latin typeface="Cambria Math"/>
                                </a:rPr>
                                <m:t>𝒂</m:t>
                              </m:r>
                            </m:e>
                            <m:sub>
                              <m:r>
                                <a:rPr lang="cs-CZ" b="1" i="1">
                                  <a:latin typeface="Cambria Math"/>
                                </a:rPr>
                                <m:t>𝒚</m:t>
                              </m:r>
                            </m:sub>
                          </m:sSub>
                        </m:e>
                      </m:d>
                      <m:r>
                        <a:rPr lang="cs-CZ" b="1" i="1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1" i="1">
                              <a:latin typeface="Cambria Math"/>
                            </a:rPr>
                            <m:t>𝒗</m:t>
                          </m:r>
                        </m:e>
                      </m:acc>
                      <m:r>
                        <a:rPr lang="cs-CZ" b="1" i="1">
                          <a:latin typeface="Cambria Math"/>
                        </a:rPr>
                        <m:t>(</m:t>
                      </m:r>
                      <m:r>
                        <a:rPr lang="cs-CZ" b="1" i="1">
                          <a:latin typeface="Cambria Math"/>
                        </a:rPr>
                        <m:t>𝒌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𝒙</m:t>
                          </m:r>
                        </m:sub>
                      </m:sSub>
                      <m:r>
                        <a:rPr lang="cs-CZ" b="1" i="1"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𝒌</m:t>
                      </m:r>
                      <m:r>
                        <a:rPr lang="cs-CZ" b="1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𝒚</m:t>
                          </m:r>
                        </m:sub>
                      </m:sSub>
                      <m:r>
                        <a:rPr lang="cs-CZ" b="1" i="1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35" name="Obdélník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9981" y="1121225"/>
                <a:ext cx="3302827" cy="414537"/>
              </a:xfrm>
              <a:prstGeom prst="rect">
                <a:avLst/>
              </a:prstGeom>
              <a:blipFill>
                <a:blip r:embed="rId11"/>
                <a:stretch>
                  <a:fillRect b="-4286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103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6" grpId="0"/>
      <p:bldP spid="29" grpId="0"/>
      <p:bldP spid="30" grpId="0" animBg="1"/>
      <p:bldP spid="31" grpId="0"/>
      <p:bldP spid="32" grpId="0" animBg="1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6" y="332657"/>
            <a:ext cx="36404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Skalární součin dvou vektorů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1991544" y="1196753"/>
                <a:ext cx="8136904" cy="19645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Skalární součin  vektoru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)</m:t>
                    </m:r>
                  </m:oMath>
                </a14:m>
                <a:r>
                  <a:rPr lang="cs-CZ" dirty="0"/>
                  <a:t>  a 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  <m:sub>
                        <m:r>
                          <a:rPr lang="cs-CZ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cs-CZ" i="1">
                        <a:latin typeface="Cambria Math"/>
                      </a:rPr>
                      <m:t>)</m:t>
                    </m:r>
                  </m:oMath>
                </a14:m>
                <a:r>
                  <a:rPr lang="cs-CZ" dirty="0"/>
                  <a:t>  je </a:t>
                </a:r>
                <a:r>
                  <a:rPr lang="cs-CZ" b="1" dirty="0"/>
                  <a:t>číslo (</a:t>
                </a:r>
                <a:r>
                  <a:rPr lang="cs-CZ" sz="2000" b="1" dirty="0"/>
                  <a:t>skalár) </a:t>
                </a:r>
                <a:r>
                  <a:rPr lang="cs-CZ" sz="2000" dirty="0"/>
                  <a:t> je definován takto: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</m:acc>
                      <m:r>
                        <a:rPr lang="cs-CZ" i="1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𝑥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𝑦</m:t>
                          </m:r>
                        </m:sub>
                      </m:sSub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Tečka mezi vektory je důležitá a píšeme jí vždy. Kromě skalárního součinu je definován i součin vektorový a ten zapisujeme takto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×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. Tečka a křížek rozlišují oba součiny.</a:t>
                </a: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544" y="1196753"/>
                <a:ext cx="8136904" cy="1964577"/>
              </a:xfrm>
              <a:prstGeom prst="rect">
                <a:avLst/>
              </a:prstGeom>
              <a:blipFill>
                <a:blip r:embed="rId2"/>
                <a:stretch>
                  <a:fillRect l="-825" t="-1858" r="-1124" b="-40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2135560" y="3212977"/>
                <a:ext cx="7992888" cy="13511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Skalární součin dvou vektorů lze vypočítat u takto:</a:t>
                </a:r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</m:acc>
                      </m:e>
                    </m:d>
                    <m:r>
                      <a:rPr lang="cs-CZ" i="1">
                        <a:latin typeface="Cambria Math"/>
                        <a:ea typeface="Cambria Math"/>
                      </a:rPr>
                      <m:t>.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cs-CZ" i="1">
                        <a:latin typeface="Cambria Math"/>
                        <a:ea typeface="Cambria Math"/>
                      </a:rPr>
                      <m:t>.</m:t>
                    </m:r>
                    <m:func>
                      <m:func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>
                            <a:latin typeface="Cambria Math"/>
                            <a:ea typeface="Cambria Math"/>
                          </a:rPr>
                          <m:t>cos</m:t>
                        </m:r>
                      </m:fName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𝛼</m:t>
                        </m:r>
                      </m:e>
                    </m:func>
                  </m:oMath>
                </a14:m>
                <a:r>
                  <a:rPr lang="cs-CZ" dirty="0"/>
                  <a:t>,  kde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dirty="0"/>
                  <a:t> je úhel který vektory svírají.</a:t>
                </a:r>
              </a:p>
              <a:p>
                <a:pPr algn="ctr"/>
                <a:endParaRPr lang="cs-CZ" dirty="0"/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</m:acc>
                      </m:e>
                    </m:d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.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e>
                        </m:acc>
                      </m:e>
                    </m:d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.</m:t>
                    </m:r>
                    <m:func>
                      <m:func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cos</m:t>
                        </m:r>
                      </m:fName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𝛼</m:t>
                        </m:r>
                      </m:e>
                    </m:func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  <m:sub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𝑥</m:t>
                        </m:r>
                      </m:sub>
                    </m:sSub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  <m:sub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𝑦</m:t>
                        </m:r>
                      </m:sub>
                    </m:sSub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cs-CZ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  <m:sub>
                        <m:r>
                          <a:rPr lang="cs-CZ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cs-CZ" dirty="0"/>
                  <a:t>         </a:t>
                </a:r>
                <a:r>
                  <a:rPr lang="cs-CZ" sz="1400" dirty="0"/>
                  <a:t>(důkaz vztahu provede vyučující)</a:t>
                </a: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5560" y="3212977"/>
                <a:ext cx="7992888" cy="1351139"/>
              </a:xfrm>
              <a:prstGeom prst="rect">
                <a:avLst/>
              </a:prstGeom>
              <a:blipFill>
                <a:blip r:embed="rId3"/>
                <a:stretch>
                  <a:fillRect l="-610" t="-2252" b="-4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1919536" y="4869160"/>
                <a:ext cx="8496944" cy="16857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Vlastnosti skalárního součinu:</a:t>
                </a:r>
              </a:p>
              <a:p>
                <a:pPr marL="342900" indent="-342900">
                  <a:buAutoNum type="arabicPeriod"/>
                </a:pPr>
                <a:r>
                  <a:rPr lang="cs-CZ" dirty="0"/>
                  <a:t>Je-li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rovnoběžný 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  je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𝑎</m:t>
                            </m:r>
                          </m:e>
                        </m:acc>
                      </m:e>
                    </m:d>
                    <m:r>
                      <a:rPr lang="cs-CZ" i="1">
                        <a:latin typeface="Cambria Math"/>
                        <a:ea typeface="Cambria Math"/>
                      </a:rPr>
                      <m:t>.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e>
                        </m:acc>
                      </m:e>
                    </m:d>
                  </m:oMath>
                </a14:m>
                <a:endParaRPr lang="cs-CZ" dirty="0"/>
              </a:p>
              <a:p>
                <a:pPr marL="342900" indent="-342900">
                  <a:buAutoNum type="arabicPeriod"/>
                </a:pPr>
                <a:r>
                  <a:rPr lang="cs-CZ" dirty="0"/>
                  <a:t>Je-li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kolmý na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 je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i="1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r>
                  <a:rPr lang="cs-CZ" dirty="0"/>
                  <a:t>  (využívá se pro zjištění kolmosti dvou vektorů)</a:t>
                </a:r>
              </a:p>
              <a:p>
                <a:pPr marL="342900" indent="-342900">
                  <a:buAutoNum type="arabicPeriod"/>
                </a:pPr>
                <a:r>
                  <a:rPr lang="cs-CZ" dirty="0"/>
                  <a:t>Skalární součin je komutativní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𝑏</m:t>
                        </m:r>
                      </m:e>
                    </m:acc>
                    <m:r>
                      <a:rPr lang="cs-CZ" i="1" dirty="0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</m:acc>
                  </m:oMath>
                </a14:m>
                <a:endParaRPr lang="cs-CZ" dirty="0"/>
              </a:p>
              <a:p>
                <a:pPr marL="342900" indent="-342900">
                  <a:buAutoNum type="arabicPeriod"/>
                </a:pPr>
                <a:r>
                  <a:rPr lang="cs-CZ" dirty="0"/>
                  <a:t>Pro skalární součin platí zákon distributivní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e>
                        </m:acc>
                        <m:r>
                          <a:rPr lang="cs-CZ" i="1">
                            <a:latin typeface="Cambria Math"/>
                          </a:rPr>
                          <m:t>+</m:t>
                        </m:r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𝑐</m:t>
                            </m:r>
                          </m:e>
                        </m:acc>
                      </m:e>
                    </m:d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+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𝑐</m:t>
                        </m:r>
                      </m:e>
                    </m:acc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36" y="4869160"/>
                <a:ext cx="8496944" cy="1685718"/>
              </a:xfrm>
              <a:prstGeom prst="rect">
                <a:avLst/>
              </a:prstGeom>
              <a:blipFill>
                <a:blip r:embed="rId4"/>
                <a:stretch>
                  <a:fillRect l="-646" t="-2174" b="-4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8719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19536" y="332657"/>
            <a:ext cx="36404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Počítání s vektory – vektorový počet</a:t>
            </a:r>
          </a:p>
          <a:p>
            <a:r>
              <a:rPr lang="cs-CZ" b="1" dirty="0"/>
              <a:t>Vektorový součin dvou vektorů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Obdélník 2"/>
              <p:cNvSpPr/>
              <p:nvPr/>
            </p:nvSpPr>
            <p:spPr>
              <a:xfrm>
                <a:off x="1889206" y="1124745"/>
                <a:ext cx="8424936" cy="22174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/>
                <a:r>
                  <a:rPr lang="cs-CZ" dirty="0"/>
                  <a:t>Vektorový součin je definován mezi dvěma vektory a </a:t>
                </a:r>
                <a:r>
                  <a:rPr lang="cs-CZ" b="1" dirty="0"/>
                  <a:t>pouze v prostoru</a:t>
                </a:r>
                <a:r>
                  <a:rPr lang="cs-CZ" dirty="0"/>
                  <a:t>. Výsledkem vektorového součinu, na rozdíl od skalárního</a:t>
                </a:r>
                <a:r>
                  <a:rPr lang="cs-CZ" u="sng" dirty="0"/>
                  <a:t> </a:t>
                </a:r>
                <a:r>
                  <a:rPr lang="cs-CZ" dirty="0"/>
                  <a:t>součinu, je opět vektor. Výsledkem vektorového součinu vektorů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 a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 je vektor </a:t>
                </a:r>
                <a14:m>
                  <m:oMath xmlns:m="http://schemas.openxmlformats.org/officeDocument/2006/math">
                    <m:r>
                      <a:rPr lang="cs-CZ" dirty="0">
                        <a:latin typeface="Cambria Math"/>
                      </a:rPr>
                      <m:t> </m:t>
                    </m:r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𝑐</m:t>
                        </m:r>
                      </m:e>
                    </m:acc>
                  </m:oMath>
                </a14:m>
                <a:r>
                  <a:rPr lang="cs-CZ" dirty="0"/>
                  <a:t>, který má tyto vlastnosti:</a:t>
                </a:r>
              </a:p>
              <a:p>
                <a:pPr fontAlgn="base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</m:e>
                      </m:acc>
                      <m:r>
                        <a:rPr lang="cs-CZ" i="1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</m:acc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.</m:t>
                      </m:r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acc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𝑏</m:t>
                              </m:r>
                            </m:e>
                          </m:acc>
                        </m:e>
                      </m:d>
                      <m:r>
                        <a:rPr lang="cs-CZ" i="1">
                          <a:latin typeface="Cambria Math"/>
                          <a:ea typeface="Cambria Math"/>
                        </a:rPr>
                        <m:t>.</m:t>
                      </m:r>
                      <m:func>
                        <m:funcPr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</m:func>
                    </m:oMath>
                  </m:oMathPara>
                </a14:m>
                <a:endParaRPr lang="cs-CZ" dirty="0"/>
              </a:p>
              <a:p>
                <a:pPr fontAlgn="base"/>
                <a:r>
                  <a:rPr lang="cs-CZ" dirty="0"/>
                  <a:t>kde </a:t>
                </a:r>
                <a:r>
                  <a:rPr lang="el-GR" dirty="0"/>
                  <a:t>α </a:t>
                </a:r>
                <a:r>
                  <a:rPr lang="cs-CZ" dirty="0"/>
                  <a:t>je úhel mezi vektory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 a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. Dále je vektor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𝑐</m:t>
                        </m:r>
                      </m:e>
                    </m:acc>
                  </m:oMath>
                </a14:m>
                <a:r>
                  <a:rPr lang="cs-CZ" dirty="0"/>
                  <a:t> je kolmý k oběma vektorům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 a 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dirty="0">
                            <a:latin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. Výsledný směr se pak řídí pravidlem pravotočivého šroubu (vývrtky). Abychom odlišili vektorový součin od skalárního, používáme u vektorového součinu znaménko ×: 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  <a:ea typeface="Cambria Math"/>
                      </a:rPr>
                      <m:t>×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𝑏</m:t>
                        </m:r>
                      </m:e>
                    </m:acc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9206" y="1124745"/>
                <a:ext cx="8424936" cy="2217467"/>
              </a:xfrm>
              <a:prstGeom prst="rect">
                <a:avLst/>
              </a:prstGeom>
              <a:blipFill>
                <a:blip r:embed="rId2"/>
                <a:stretch>
                  <a:fillRect l="-651" t="-1653" b="-3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utoShape 2" descr="Vektorový součin \vec{\mathbf{u}} \times \vec{\mathbf{v}}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AutoShape 4" descr="Vektorový součin \vec{\mathbf{u}} \times \vec{\mathbf{v}}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6" descr="Vektorový součin \vec{\mathbf{u}} \times \vec{\mathbf{v}}"/>
          <p:cNvSpPr>
            <a:spLocks noChangeAspect="1" noChangeArrowheads="1"/>
          </p:cNvSpPr>
          <p:nvPr/>
        </p:nvSpPr>
        <p:spPr bwMode="auto">
          <a:xfrm>
            <a:off x="1984375" y="160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11" descr="c_{2}=a_{3}b_{1}-a_{1}b_{3}"/>
          <p:cNvSpPr>
            <a:spLocks noChangeAspect="1" noChangeArrowheads="1"/>
          </p:cNvSpPr>
          <p:nvPr/>
        </p:nvSpPr>
        <p:spPr bwMode="auto">
          <a:xfrm>
            <a:off x="152400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12" descr="c_{3}=a_{1}b_{2}-a_{2}b_{1}"/>
          <p:cNvSpPr>
            <a:spLocks noChangeAspect="1" noChangeArrowheads="1"/>
          </p:cNvSpPr>
          <p:nvPr/>
        </p:nvSpPr>
        <p:spPr bwMode="auto">
          <a:xfrm>
            <a:off x="152400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10" descr="c_{1}=a_{2}b_{3}-a_{3}b_{2}"/>
          <p:cNvSpPr>
            <a:spLocks noChangeAspect="1" noChangeArrowheads="1"/>
          </p:cNvSpPr>
          <p:nvPr/>
        </p:nvSpPr>
        <p:spPr bwMode="auto">
          <a:xfrm>
            <a:off x="1812925" y="-29051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AutoShape 15" descr="c_{2}=a_{3}b_{1}-a_{1}b_{3}"/>
          <p:cNvSpPr>
            <a:spLocks noChangeAspect="1" noChangeArrowheads="1"/>
          </p:cNvSpPr>
          <p:nvPr/>
        </p:nvSpPr>
        <p:spPr bwMode="auto">
          <a:xfrm>
            <a:off x="1676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16" descr="c_{3}=a_{1}b_{2}-a_{2}b_{1}"/>
          <p:cNvSpPr>
            <a:spLocks noChangeAspect="1" noChangeArrowheads="1"/>
          </p:cNvSpPr>
          <p:nvPr/>
        </p:nvSpPr>
        <p:spPr bwMode="auto">
          <a:xfrm>
            <a:off x="1676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AutoShape 14" descr="c_{1}=a_{2}b_{3}-a_{3}b_{2}"/>
          <p:cNvSpPr>
            <a:spLocks noChangeAspect="1" noChangeArrowheads="1"/>
          </p:cNvSpPr>
          <p:nvPr/>
        </p:nvSpPr>
        <p:spPr bwMode="auto">
          <a:xfrm>
            <a:off x="1965325" y="-13811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AutoShape 19" descr="c_{2}=a_{3}b_{1}-a_{1}b_{3}"/>
          <p:cNvSpPr>
            <a:spLocks noChangeAspect="1" noChangeArrowheads="1"/>
          </p:cNvSpPr>
          <p:nvPr/>
        </p:nvSpPr>
        <p:spPr bwMode="auto">
          <a:xfrm>
            <a:off x="1828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AutoShape 20" descr="c_{3}=a_{1}b_{2}-a_{2}b_{1}"/>
          <p:cNvSpPr>
            <a:spLocks noChangeAspect="1" noChangeArrowheads="1"/>
          </p:cNvSpPr>
          <p:nvPr/>
        </p:nvSpPr>
        <p:spPr bwMode="auto">
          <a:xfrm>
            <a:off x="1828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AutoShape 18" descr="c_{1}=a_{2}b_{3}-a_{3}b_{2}"/>
          <p:cNvSpPr>
            <a:spLocks noChangeAspect="1" noChangeArrowheads="1"/>
          </p:cNvSpPr>
          <p:nvPr/>
        </p:nvSpPr>
        <p:spPr bwMode="auto">
          <a:xfrm>
            <a:off x="2117725" y="1428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8" name="Picture 22" descr="Skalární součin Určení skalárního součinu - ppt stáhnou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1" t="53214" r="64911" b="22151"/>
          <a:stretch/>
        </p:blipFill>
        <p:spPr bwMode="auto">
          <a:xfrm>
            <a:off x="5258136" y="4005064"/>
            <a:ext cx="2539825" cy="156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kalární součin Určení skalárního součinu - ppt stáhnou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54" t="26758" r="1225" b="39288"/>
          <a:stretch/>
        </p:blipFill>
        <p:spPr bwMode="auto">
          <a:xfrm>
            <a:off x="2136776" y="3284985"/>
            <a:ext cx="3167137" cy="257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/>
              <p:cNvSpPr txBox="1"/>
              <p:nvPr/>
            </p:nvSpPr>
            <p:spPr>
              <a:xfrm>
                <a:off x="5303912" y="3501008"/>
                <a:ext cx="4824536" cy="4110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složky výsledného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𝑐</m:t>
                        </m:r>
                      </m:e>
                    </m:acc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  <m:r>
                          <a:rPr lang="cs-CZ" i="1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</a:rPr>
                              <m:t>𝑦</m:t>
                            </m:r>
                          </m:sub>
                        </m:sSub>
                        <m:r>
                          <a:rPr lang="cs-CZ" i="1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</a:rPr>
                              <m:t>𝑧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dirty="0"/>
                  <a:t>  platí:</a:t>
                </a:r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3501008"/>
                <a:ext cx="4824536" cy="411010"/>
              </a:xfrm>
              <a:prstGeom prst="rect">
                <a:avLst/>
              </a:prstGeom>
              <a:blipFill>
                <a:blip r:embed="rId4"/>
                <a:stretch>
                  <a:fillRect l="-1011" t="-14706" b="-176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/>
              <p:cNvSpPr txBox="1"/>
              <p:nvPr/>
            </p:nvSpPr>
            <p:spPr>
              <a:xfrm>
                <a:off x="5807968" y="5661248"/>
                <a:ext cx="4176464" cy="7056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Vektorový součin není komutativní. Platí: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=−(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e>
                      </m:acc>
                      <m:r>
                        <a:rPr lang="cs-CZ" i="1">
                          <a:latin typeface="Cambria Math"/>
                          <a:ea typeface="Cambria Math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)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7968" y="5661248"/>
                <a:ext cx="4176464" cy="705642"/>
              </a:xfrm>
              <a:prstGeom prst="rect">
                <a:avLst/>
              </a:prstGeom>
              <a:blipFill>
                <a:blip r:embed="rId5"/>
                <a:stretch>
                  <a:fillRect l="-1314" t="-5217" b="-4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Skupina 19"/>
          <p:cNvGrpSpPr/>
          <p:nvPr/>
        </p:nvGrpSpPr>
        <p:grpSpPr>
          <a:xfrm>
            <a:off x="8328249" y="4230770"/>
            <a:ext cx="943297" cy="1090289"/>
            <a:chOff x="2023682" y="2124220"/>
            <a:chExt cx="2255142" cy="2643632"/>
          </a:xfrm>
        </p:grpSpPr>
        <p:sp>
          <p:nvSpPr>
            <p:cNvPr id="21" name="Ohnutý pruh 20"/>
            <p:cNvSpPr/>
            <p:nvPr/>
          </p:nvSpPr>
          <p:spPr>
            <a:xfrm>
              <a:off x="2339752" y="2780928"/>
              <a:ext cx="1800200" cy="1656184"/>
            </a:xfrm>
            <a:prstGeom prst="blockArc">
              <a:avLst>
                <a:gd name="adj1" fmla="val 10800000"/>
                <a:gd name="adj2" fmla="val 10741067"/>
                <a:gd name="adj3" fmla="val 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2498887" y="2124220"/>
              <a:ext cx="288032" cy="895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X</a:t>
              </a:r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3990792" y="3872330"/>
              <a:ext cx="288032" cy="895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Y</a:t>
              </a: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2023682" y="3870984"/>
              <a:ext cx="288032" cy="895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Z</a:t>
              </a:r>
            </a:p>
          </p:txBody>
        </p:sp>
        <p:sp>
          <p:nvSpPr>
            <p:cNvPr id="25" name="Rovnoramenný trojúhelník 24"/>
            <p:cNvSpPr/>
            <p:nvPr/>
          </p:nvSpPr>
          <p:spPr>
            <a:xfrm rot="7874188">
              <a:off x="3725831" y="2810088"/>
              <a:ext cx="216024" cy="36004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Rovnoramenný trojúhelník 25"/>
            <p:cNvSpPr/>
            <p:nvPr/>
          </p:nvSpPr>
          <p:spPr>
            <a:xfrm rot="16412204">
              <a:off x="3125519" y="4257092"/>
              <a:ext cx="216024" cy="36004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Rovnoramenný trojúhelník 26"/>
            <p:cNvSpPr/>
            <p:nvPr/>
          </p:nvSpPr>
          <p:spPr>
            <a:xfrm rot="1799618">
              <a:off x="2308861" y="3098847"/>
              <a:ext cx="216024" cy="36004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3" name="Picture 4" descr="Vývrtka dřevěná 8,5c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52" t="15069" r="26453" b="17573"/>
          <a:stretch/>
        </p:blipFill>
        <p:spPr bwMode="auto">
          <a:xfrm rot="8435908">
            <a:off x="1977688" y="5366995"/>
            <a:ext cx="964452" cy="1046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ahnutá šipka dolů 18"/>
          <p:cNvSpPr/>
          <p:nvPr/>
        </p:nvSpPr>
        <p:spPr>
          <a:xfrm rot="10993571" flipH="1">
            <a:off x="2224773" y="5450551"/>
            <a:ext cx="556406" cy="24279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Rovnoramenný trojúhelník 29"/>
          <p:cNvSpPr/>
          <p:nvPr/>
        </p:nvSpPr>
        <p:spPr>
          <a:xfrm rot="20886359">
            <a:off x="3337792" y="4546815"/>
            <a:ext cx="144000" cy="144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538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1974247" y="356207"/>
                <a:ext cx="8280920" cy="1694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 přehledu operací s vektory je zřejmé, že není definováno dělení skaláru nebo vektoru vektorem. Výrazy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𝑘</m:t>
                        </m:r>
                      </m:num>
                      <m:den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𝑎</m:t>
                            </m:r>
                          </m:e>
                        </m:acc>
                      </m:den>
                    </m:f>
                  </m:oMath>
                </a14:m>
                <a:r>
                  <a:rPr lang="cs-CZ" dirty="0"/>
                  <a:t>  nebo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𝑏</m:t>
                            </m:r>
                          </m:e>
                        </m:acc>
                      </m:num>
                      <m:den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𝑎</m:t>
                            </m:r>
                          </m:e>
                        </m:acc>
                      </m:den>
                    </m:f>
                  </m:oMath>
                </a14:m>
                <a:r>
                  <a:rPr lang="cs-CZ" dirty="0"/>
                  <a:t> nemají smysl.</a:t>
                </a:r>
              </a:p>
              <a:p>
                <a:r>
                  <a:rPr lang="cs-CZ" dirty="0"/>
                  <a:t>Proto například ze zápisu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𝑐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</a:rPr>
                      <m:t>𝑘</m:t>
                    </m:r>
                    <m:r>
                      <a:rPr lang="cs-CZ" i="1">
                        <a:latin typeface="Cambria Math"/>
                      </a:rPr>
                      <m:t>.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můžeme zapsat pouze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⃗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i="1">
                                <a:latin typeface="Cambria Math"/>
                              </a:rPr>
                              <m:t>𝑐</m:t>
                            </m:r>
                          </m:e>
                        </m:acc>
                      </m:num>
                      <m:den>
                        <m:r>
                          <a:rPr lang="cs-CZ" i="1">
                            <a:latin typeface="Cambria Math"/>
                          </a:rPr>
                          <m:t>𝑘</m:t>
                        </m:r>
                      </m:den>
                    </m:f>
                  </m:oMath>
                </a14:m>
                <a:r>
                  <a:rPr lang="cs-CZ" dirty="0"/>
                  <a:t>   neboli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𝑘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.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𝑐</m:t>
                        </m:r>
                      </m:e>
                    </m:acc>
                  </m:oMath>
                </a14:m>
                <a:endParaRPr lang="cs-CZ" dirty="0"/>
              </a:p>
              <a:p>
                <a:r>
                  <a:rPr lang="cs-CZ" dirty="0"/>
                  <a:t>Chceme-li ze vztahu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𝑐</m:t>
                        </m:r>
                      </m:e>
                    </m:acc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</a:rPr>
                      <m:t>𝑘</m:t>
                    </m:r>
                    <m:r>
                      <a:rPr lang="cs-CZ" i="1">
                        <a:latin typeface="Cambria Math"/>
                      </a:rPr>
                      <m:t>.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 vyjádřit skalár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𝑘</m:t>
                    </m:r>
                  </m:oMath>
                </a14:m>
                <a:r>
                  <a:rPr lang="cs-CZ" dirty="0"/>
                  <a:t>, pak zapíšeme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𝑘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⃗"/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cs-CZ" i="1">
                                    <a:latin typeface="Cambria Math"/>
                                  </a:rPr>
                                  <m:t>𝑐</m:t>
                                </m:r>
                              </m:e>
                            </m:acc>
                          </m:e>
                        </m: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⃗"/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cs-CZ" i="1">
                                    <a:latin typeface="Cambria Math"/>
                                  </a:rPr>
                                  <m:t>𝑎</m:t>
                                </m:r>
                              </m:e>
                            </m:acc>
                          </m:e>
                        </m:d>
                      </m:den>
                    </m:f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4247" y="356207"/>
                <a:ext cx="8280920" cy="1694375"/>
              </a:xfrm>
              <a:prstGeom prst="rect">
                <a:avLst/>
              </a:prstGeom>
              <a:blipFill>
                <a:blip r:embed="rId2"/>
                <a:stretch>
                  <a:fillRect l="-663" t="-1799" r="-5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5.2.3 Operace s vektory - YouTub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73"/>
          <a:stretch/>
        </p:blipFill>
        <p:spPr bwMode="auto">
          <a:xfrm>
            <a:off x="2684775" y="2204865"/>
            <a:ext cx="6822450" cy="4529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62916" y="3140969"/>
            <a:ext cx="3773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</a:p>
          <a:p>
            <a:r>
              <a:rPr lang="cs-CZ" dirty="0"/>
              <a:t>Ř</a:t>
            </a:r>
          </a:p>
          <a:p>
            <a:r>
              <a:rPr lang="cs-CZ" dirty="0"/>
              <a:t>Í</a:t>
            </a:r>
          </a:p>
          <a:p>
            <a:r>
              <a:rPr lang="cs-CZ" dirty="0"/>
              <a:t>K</a:t>
            </a:r>
          </a:p>
          <a:p>
            <a:r>
              <a:rPr lang="cs-CZ" dirty="0"/>
              <a:t>L</a:t>
            </a:r>
          </a:p>
          <a:p>
            <a:r>
              <a:rPr lang="cs-CZ" dirty="0"/>
              <a:t>A</a:t>
            </a:r>
          </a:p>
          <a:p>
            <a:r>
              <a:rPr lang="cs-CZ" dirty="0"/>
              <a:t>D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1847528" y="2050581"/>
            <a:ext cx="8496944" cy="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66889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eznalosti studentů z matematiky a fyziky jsou obrovské | Téma | Lidovky.c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722" y="260648"/>
            <a:ext cx="5040559" cy="328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80472" y="3706804"/>
            <a:ext cx="5631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Petr Kulhánek</a:t>
            </a:r>
            <a:r>
              <a:rPr lang="cs-CZ" dirty="0"/>
              <a:t> (* 9. ledna 1959 Praha) je český teoretický fyzik a popularizátor astrofyziky a astronomie.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051884" y="5661249"/>
            <a:ext cx="2088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22690996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1540</TotalTime>
  <Words>2289</Words>
  <Application>Microsoft Office PowerPoint</Application>
  <PresentationFormat>Širokoúhlá obrazovka</PresentationFormat>
  <Paragraphs>260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Arial</vt:lpstr>
      <vt:lpstr>Calibri</vt:lpstr>
      <vt:lpstr>Cambria Math</vt:lpstr>
      <vt:lpstr>Tahoma</vt:lpstr>
      <vt:lpstr>Motiv systému Office</vt:lpstr>
      <vt:lpstr>Operace s vektory Fyz30 - 1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Skalární a vektorové veličiny</dc:title>
  <dc:creator>Karel Sixl</dc:creator>
  <cp:lastModifiedBy>Karel Sixl</cp:lastModifiedBy>
  <cp:revision>110</cp:revision>
  <dcterms:created xsi:type="dcterms:W3CDTF">2022-07-23T07:47:43Z</dcterms:created>
  <dcterms:modified xsi:type="dcterms:W3CDTF">2025-10-26T16:52:03Z</dcterms:modified>
</cp:coreProperties>
</file>