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1895F9-3394-44DA-B8D8-C569A116DF2B}" type="datetimeFigureOut">
              <a:rPr lang="cs-CZ" smtClean="0"/>
              <a:t>11.10.2012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8F9EECB-6F44-475E-8F3A-776866164749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Claude_Monet,_Impression,_soleil_levant,_1872.jpg" TargetMode="Externa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UMĚLECKÉ SMĚRY NA PŘELOMU STOLETÍ</a:t>
            </a:r>
            <a:endParaRPr lang="cs-CZ" sz="7200" b="1" dirty="0"/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umělecký směr, který vznikl koncem 19. století. Byl reakcí na ateliérovou malbu, jeho cílem je malba v přírodě, kde se pokouší zachytit okamžitou atmosféru dané chvíle, neopakovatelné chvíle, okamžik duševního rozpoložení. Navazuje na realismus, se kterým má mnoho společných prvků.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IMPRESIONISMUS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Pojem impresionismus je odvozen od obrazu </a:t>
            </a:r>
            <a:r>
              <a:rPr lang="cs-CZ" dirty="0" err="1" smtClean="0"/>
              <a:t>Clauda</a:t>
            </a:r>
            <a:r>
              <a:rPr lang="cs-CZ" dirty="0" smtClean="0"/>
              <a:t> Moneta </a:t>
            </a:r>
            <a:r>
              <a:rPr lang="cs-CZ" i="1" dirty="0" err="1" smtClean="0"/>
              <a:t>Impression</a:t>
            </a:r>
            <a:r>
              <a:rPr lang="cs-CZ" i="1" dirty="0" smtClean="0"/>
              <a:t>, </a:t>
            </a:r>
            <a:r>
              <a:rPr lang="cs-CZ" i="1" dirty="0" err="1" smtClean="0"/>
              <a:t>soleil</a:t>
            </a:r>
            <a:r>
              <a:rPr lang="cs-CZ" i="1" dirty="0" smtClean="0"/>
              <a:t> </a:t>
            </a:r>
            <a:r>
              <a:rPr lang="cs-CZ" i="1" dirty="0" err="1" smtClean="0"/>
              <a:t>levant</a:t>
            </a:r>
            <a:r>
              <a:rPr lang="cs-CZ" dirty="0"/>
              <a:t> </a:t>
            </a:r>
            <a:r>
              <a:rPr lang="cs-CZ" dirty="0" smtClean="0"/>
              <a:t>(Imprese, východ slunce), který byl roku 1874 vystaven na výstavě nezávislých malířů v Paříži. Poprvé tento pojem (v hanlivém smyslu) použil kritik Louis </a:t>
            </a:r>
            <a:r>
              <a:rPr lang="cs-CZ" dirty="0" err="1" smtClean="0"/>
              <a:t>Leroy</a:t>
            </a:r>
            <a:r>
              <a:rPr lang="cs-CZ" dirty="0" smtClean="0"/>
              <a:t>, neboť obraz považoval za nedokončený. Prosazení impresionismu ukončilo tradiční akademické umění a nastal rozvoj moderního umění.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IMPRESIONISMUS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obrázek 1" descr="http://upload.wikimedia.org/wikipedia/commons/thumb/5/5c/Claude_Monet%2C_Impression%2C_soleil_levant%2C_1872.jpg/220px-Claude_Monet%2C_Impression%2C_soleil_levant%2C_187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1734" y="131162"/>
            <a:ext cx="7855096" cy="6034142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066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Literární impresionismus se projevil především posílením lyričnosti a hudebností verše. Tematicky se orientoval na intimní a přírodní poezii. Dále došlo k vyjadřování v náznacích, popisování emocí a nálad. To samozřejmě vedlo k jistému sblížení se symbolismem.</a:t>
            </a:r>
          </a:p>
          <a:p>
            <a:r>
              <a:rPr lang="cs-CZ" dirty="0" smtClean="0"/>
              <a:t>Z toho logicky vyplývá, že se impresionismus objevoval především v básních, kde lze poměrně dobře vystihovat nálady a pocity, pokud se objevil v próze nebo dramatu, byly u hrdinů také vyzdvihovány především jejich pocity a nálady, což nutně vedlo k chatrnosti děje, tato díla pak neměla úspěch.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IMPRESIONISMUS V LITERATUŘE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umělecké hnutí, které vzniklo ve Francii roku 1886, největší rozmach byl na přelomu 19. a 20. století. Symbolismus byl reakcí na popisnost naturalismu a parnasismu (v Čechách Lumírovci). Toto hnutí částečně navazuje na romantismus.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SYMBOLISMUS</a:t>
            </a: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Jejich cílem bylo zobrazovat věci, které nelze racionálně popsat (nálady, emoce,myšlenky,city atp.), tj. zobrazit (nakreslit, popsat atp.) nezobrazitelné, snažili se proniknout k podstatě skutečnosti - usilovali o vnímání umění všemi pěti smysly. K tomu jim měl pomáhat symbol, který se měl stát prostředníkem mezi skutečným světem a „světem duše“ a měl v náznaku odkrývat tajemství ukryté v nitru věcí. Symbol nebyl přímým pojmenováním věci (problému, stavu atp.), ale pouhým náznakem, sugescí podstaty věci.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SYMBOLISMUS</a:t>
            </a: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Symbolisté se snažili vytvořit umění, a to soustředěným vnímáním celé umělcovy bytosti, všemi pěti smysly, které měly splynout.</a:t>
            </a:r>
          </a:p>
          <a:p>
            <a:r>
              <a:rPr lang="cs-CZ" dirty="0" smtClean="0"/>
              <a:t>Symbolisté věřili, že umění by mělo chtít zachytit více absolutních pravd, které mohly být zpřístupněné jen nepřímými metodami.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SYMBOLISMUS</a:t>
            </a:r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Symbolisté se dělili na několik skupin. Jejich chápání symbolu bylo radikálně odlišné. Základní představy byly symboly jako: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Nápověda - tj. má čtenáři vsugerovat nějaký pocit, náladu, 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Jednoznačný znak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SYMBOLISMUS</a:t>
            </a:r>
            <a:endParaRPr lang="cs-CZ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literatuře využívaly báje, mýty a pohádky. Symbol měl umožnit čtenáři uhodnout tajemství ukryté v nitru věci. V literatuře tyto představy vyjadřují nepřímo (metaforou). Symbolismus zahájil prudký rozvoj básnické obraznosti, kladl velký důraz na hudebnost. Tyto prvky často vedly k nesrozumitelnosti a nepochopitelnosti jejich náznaků.</a:t>
            </a:r>
          </a:p>
          <a:p>
            <a:r>
              <a:rPr lang="cs-CZ" dirty="0" smtClean="0"/>
              <a:t>Významným prvkem jejich poezie byl volný verš, který používali pravděpodobně jako první.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SYMBOLISMUS V LITERATUŘE</a:t>
            </a:r>
            <a:endParaRPr lang="cs-CZ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Čechách a na Moravě byl hlavním propagátorem symbolismu časopis </a:t>
            </a:r>
            <a:r>
              <a:rPr lang="cs-CZ" i="1" dirty="0" smtClean="0"/>
              <a:t>Moderní revue</a:t>
            </a:r>
            <a:r>
              <a:rPr lang="cs-CZ" dirty="0" smtClean="0"/>
              <a:t>, kde byly odmítány téměř všechny dosavadní představy o literatuře. Zdůrazňoval se ideál svobodného, naprosto ničím nespoutaného jedince.</a:t>
            </a:r>
          </a:p>
          <a:p>
            <a:r>
              <a:rPr lang="cs-CZ" dirty="0" smtClean="0"/>
              <a:t>Otokar Březina</a:t>
            </a:r>
          </a:p>
          <a:p>
            <a:r>
              <a:rPr lang="cs-CZ" dirty="0" smtClean="0"/>
              <a:t>Viktor </a:t>
            </a:r>
            <a:r>
              <a:rPr lang="cs-CZ" dirty="0" err="1" smtClean="0"/>
              <a:t>Dyk</a:t>
            </a:r>
            <a:endParaRPr lang="cs-CZ" dirty="0" smtClean="0"/>
          </a:p>
          <a:p>
            <a:r>
              <a:rPr lang="cs-CZ" dirty="0" smtClean="0"/>
              <a:t>Karel Hlaváček</a:t>
            </a:r>
          </a:p>
          <a:p>
            <a:r>
              <a:rPr lang="cs-CZ" dirty="0" smtClean="0"/>
              <a:t>Antonín Sova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ČESKÝ</a:t>
            </a:r>
            <a:r>
              <a:rPr lang="cs-CZ" dirty="0" smtClean="0"/>
              <a:t> </a:t>
            </a:r>
            <a:r>
              <a:rPr lang="cs-CZ" b="1" dirty="0" smtClean="0"/>
              <a:t>SYMBOLISMUS</a:t>
            </a:r>
            <a:endParaRPr lang="cs-CZ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Dekadence</a:t>
            </a:r>
            <a:r>
              <a:rPr lang="cs-CZ" dirty="0" smtClean="0"/>
              <a:t> (z lat. </a:t>
            </a:r>
            <a:r>
              <a:rPr lang="cs-CZ" i="1" dirty="0" smtClean="0"/>
              <a:t>de-</a:t>
            </a:r>
            <a:r>
              <a:rPr lang="cs-CZ" i="1" dirty="0" err="1" smtClean="0"/>
              <a:t>cadentia</a:t>
            </a:r>
            <a:r>
              <a:rPr lang="cs-CZ" dirty="0" smtClean="0"/>
              <a:t> od </a:t>
            </a:r>
            <a:r>
              <a:rPr lang="cs-CZ" i="1" dirty="0" err="1" smtClean="0"/>
              <a:t>cadere</a:t>
            </a:r>
            <a:r>
              <a:rPr lang="cs-CZ" dirty="0" smtClean="0"/>
              <a:t>, padat) znamená úpadek, rozpad; odtud přídavné jméno </a:t>
            </a:r>
            <a:r>
              <a:rPr lang="cs-CZ" b="1" dirty="0" smtClean="0"/>
              <a:t>dekadentní</a:t>
            </a:r>
            <a:r>
              <a:rPr lang="cs-CZ" dirty="0" smtClean="0"/>
              <a:t>, úpadkový. Název dekadence se spojoval s obdobím úpadku a rozpadu Římské říše. Od poloviny 19. století se užívá i jako označení různých uměleckých proudů, vycházejících z romantismu. Jejich představitelé se označují jako </a:t>
            </a:r>
            <a:r>
              <a:rPr lang="cs-CZ" b="1" dirty="0" smtClean="0"/>
              <a:t>dekadenti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DEKADENCE</a:t>
            </a:r>
            <a:endParaRPr lang="cs-CZ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Dekadence" jako pejorativní označení literárních a uměleckých směrů navazujících na romantismus se objevilo ve Francii v polovině 19. století. Básníci, spisovatelé a umělci, kteří se postavili proti tehdy vládnoucímu klasicismu, racionalismu a proti obecné víře v pokrok, toto označení nakonec přijali a ke konci 19. století se dekadence stala mezi vzdělanci téměř módou.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DEKADENCE</a:t>
            </a:r>
            <a:endParaRPr lang="cs-CZ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Dekadence vychází z pocitů marnosti, prázdnoty a nudy, případně i zklamání a beznaděje jednotlivce, jak je v soudobé filosofii představoval například </a:t>
            </a:r>
            <a:r>
              <a:rPr lang="cs-CZ" dirty="0" err="1" smtClean="0"/>
              <a:t>Arthur</a:t>
            </a:r>
            <a:r>
              <a:rPr lang="cs-CZ" dirty="0" smtClean="0"/>
              <a:t> </a:t>
            </a:r>
            <a:r>
              <a:rPr lang="cs-CZ" dirty="0" err="1" smtClean="0"/>
              <a:t>Schopenhauer</a:t>
            </a:r>
            <a:r>
              <a:rPr lang="cs-CZ" dirty="0" smtClean="0"/>
              <a:t> a do jisté míry i </a:t>
            </a:r>
            <a:r>
              <a:rPr lang="cs-CZ" dirty="0" err="1" smtClean="0"/>
              <a:t>Soren</a:t>
            </a:r>
            <a:r>
              <a:rPr lang="cs-CZ" dirty="0" smtClean="0"/>
              <a:t> Kierkegaard. V literatuře se dekadentní postoj projevuje zejména pesimistickými náladami, pocity zmaru, morbiditou, mysticismem, erotickou přesyceností, ale i narcismem. K životu dekadentů se často vázalo bohémství, satanismus, nevázaný sex, alkohol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DEKADENCE</a:t>
            </a:r>
            <a:endParaRPr lang="cs-CZ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Proti představám o výchovném poslání umění, jež by mělo představovat kladné hrdiny a společenské vzory, dekadence zdůrazňovala svébytnost umění, které ničemu jinému neslouží. "Umění pro umění", francouzsky </a:t>
            </a:r>
            <a:r>
              <a:rPr lang="cs-CZ" i="1" dirty="0" smtClean="0"/>
              <a:t>l´</a:t>
            </a:r>
            <a:r>
              <a:rPr lang="cs-CZ" i="1" dirty="0" err="1" smtClean="0"/>
              <a:t>art</a:t>
            </a:r>
            <a:r>
              <a:rPr lang="cs-CZ" i="1" dirty="0" smtClean="0"/>
              <a:t> </a:t>
            </a:r>
            <a:r>
              <a:rPr lang="cs-CZ" i="1" dirty="0" err="1" smtClean="0"/>
              <a:t>pour</a:t>
            </a:r>
            <a:r>
              <a:rPr lang="cs-CZ" i="1" dirty="0" smtClean="0"/>
              <a:t> l´</a:t>
            </a:r>
            <a:r>
              <a:rPr lang="cs-CZ" i="1" dirty="0" err="1" smtClean="0"/>
              <a:t>art</a:t>
            </a:r>
            <a:r>
              <a:rPr lang="cs-CZ" dirty="0" smtClean="0"/>
              <a:t>, se stalo jedním z hesel dekadence, podobně jako představa "čistého umění".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DEKADENCE</a:t>
            </a:r>
            <a:endParaRPr lang="cs-CZ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Básníci i umělci si zakládali na novosti a překvapivosti krásy, kterou objevovali právě v postavách osobně rozvrácených, ve věcech starých, zchátralých, v originalitě básnického jazyka a symbolů, které skrývají hloubku a tajemství (symbolismus). Východisko z nudné šedi pohodlného života hledali mnozí v esoterismu, ve východní moudrosti, v okultismu a podobně.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DEKADENCE</a:t>
            </a:r>
            <a:endParaRPr lang="cs-CZ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Počátky dekadence v české literatuře spadají do konce 70. let 19. století. V roce 1879 vyšla raná, dekadentně laděná lyrická sbírka </a:t>
            </a:r>
            <a:r>
              <a:rPr lang="cs-CZ" i="1" dirty="0" smtClean="0"/>
              <a:t>Imortely</a:t>
            </a:r>
            <a:r>
              <a:rPr lang="cs-CZ" dirty="0" smtClean="0"/>
              <a:t> Irmy </a:t>
            </a:r>
            <a:r>
              <a:rPr lang="cs-CZ" dirty="0" err="1" smtClean="0"/>
              <a:t>Geisslové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Jako „prolog dekadence“ označil Šalda Zeyerova vrcholná díla </a:t>
            </a:r>
            <a:r>
              <a:rPr lang="cs-CZ" i="1" dirty="0" smtClean="0"/>
              <a:t>Jan Maria </a:t>
            </a:r>
            <a:r>
              <a:rPr lang="cs-CZ" i="1" dirty="0" err="1" smtClean="0"/>
              <a:t>Plojhar</a:t>
            </a:r>
            <a:r>
              <a:rPr lang="cs-CZ" dirty="0" smtClean="0"/>
              <a:t> (1891), </a:t>
            </a:r>
            <a:r>
              <a:rPr lang="cs-CZ" i="1" dirty="0" smtClean="0"/>
              <a:t>Tři legendy o krucifixu</a:t>
            </a:r>
            <a:r>
              <a:rPr lang="cs-CZ" dirty="0" smtClean="0"/>
              <a:t> (1885), </a:t>
            </a:r>
            <a:r>
              <a:rPr lang="cs-CZ" i="1" dirty="0" smtClean="0"/>
              <a:t>Dům U Tonoucí hvězdy</a:t>
            </a:r>
            <a:r>
              <a:rPr lang="cs-CZ" dirty="0" smtClean="0"/>
              <a:t> (1896) a </a:t>
            </a:r>
            <a:r>
              <a:rPr lang="cs-CZ" i="1" dirty="0" smtClean="0"/>
              <a:t>Troje paměti Víta </a:t>
            </a:r>
            <a:r>
              <a:rPr lang="cs-CZ" i="1" dirty="0" err="1" smtClean="0"/>
              <a:t>Choráze</a:t>
            </a:r>
            <a:r>
              <a:rPr lang="cs-CZ" dirty="0" smtClean="0"/>
              <a:t> (1899).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ČESKÁ</a:t>
            </a:r>
            <a:r>
              <a:rPr lang="cs-CZ" dirty="0" smtClean="0"/>
              <a:t> </a:t>
            </a:r>
            <a:r>
              <a:rPr lang="cs-CZ" b="1" dirty="0" smtClean="0"/>
              <a:t>DEKADENCE</a:t>
            </a:r>
            <a:endParaRPr lang="cs-CZ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Tribunou skutečné české dekadence byl časopis </a:t>
            </a:r>
            <a:r>
              <a:rPr lang="cs-CZ" i="1" dirty="0" smtClean="0"/>
              <a:t>Moderní revue</a:t>
            </a:r>
            <a:r>
              <a:rPr lang="cs-CZ" dirty="0" smtClean="0"/>
              <a:t> (1894–1925), založený Arnoštem Procházkou a Jiřím Karáskem ze </a:t>
            </a:r>
            <a:r>
              <a:rPr lang="cs-CZ" dirty="0" err="1" smtClean="0"/>
              <a:t>Lvovic</a:t>
            </a:r>
            <a:r>
              <a:rPr lang="cs-CZ" dirty="0" smtClean="0"/>
              <a:t>. Do časopisu, který se neomezoval pouze na literaturu, ale publikoval i grafiku, přispívali také Karel Hlaváček a Hugo </a:t>
            </a:r>
            <a:r>
              <a:rPr lang="cs-CZ" dirty="0" err="1" smtClean="0"/>
              <a:t>Kosterka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ČESKÁ</a:t>
            </a:r>
            <a:r>
              <a:rPr lang="cs-CZ" dirty="0" smtClean="0"/>
              <a:t> </a:t>
            </a:r>
            <a:r>
              <a:rPr lang="cs-CZ" b="1" dirty="0" smtClean="0"/>
              <a:t>DEKADENCE</a:t>
            </a:r>
            <a:endParaRPr lang="cs-CZ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Právě v oblasti estetiky se setkáváme s pojmem „lartpourlartismus“ (</a:t>
            </a:r>
            <a:r>
              <a:rPr lang="cs-CZ" i="1" dirty="0" smtClean="0"/>
              <a:t>l'</a:t>
            </a:r>
            <a:r>
              <a:rPr lang="cs-CZ" i="1" dirty="0" err="1" smtClean="0"/>
              <a:t>art</a:t>
            </a:r>
            <a:r>
              <a:rPr lang="cs-CZ" i="1" dirty="0" smtClean="0"/>
              <a:t> </a:t>
            </a:r>
            <a:r>
              <a:rPr lang="cs-CZ" i="1" dirty="0" err="1" smtClean="0"/>
              <a:t>pour</a:t>
            </a:r>
            <a:r>
              <a:rPr lang="cs-CZ" i="1" dirty="0" smtClean="0"/>
              <a:t> l'</a:t>
            </a:r>
            <a:r>
              <a:rPr lang="cs-CZ" i="1" dirty="0" err="1" smtClean="0"/>
              <a:t>art</a:t>
            </a:r>
            <a:r>
              <a:rPr lang="cs-CZ" dirty="0" smtClean="0"/>
              <a:t> = umění pro umění (fr.)), tedy tendencí, kterou mnozí dekadenti považovali za stěžejní. Lartpourlartismus je tendence v evropském umění a estetice 19. století, kde se klade důraz především na formální stránku umění. Jedná se o umění určené těm, kteří se o umění zajímají a chtějí mu porozumět – jinými slovy, nejedná se o umění, které vyžadují nejširší vrstvy společnosti. Tento kult „čistého umění“ neuznává kromě ideálů krásy žádné jiné funkce umění, tedy sociální, morální, politické ani jiné.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LARTPOURLARTISMUS</a:t>
            </a:r>
            <a:endParaRPr lang="cs-CZ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Expresionismus</a:t>
            </a:r>
            <a:r>
              <a:rPr lang="cs-CZ" dirty="0" smtClean="0"/>
              <a:t> byl (</a:t>
            </a:r>
            <a:r>
              <a:rPr lang="cs-CZ" dirty="0" err="1" smtClean="0"/>
              <a:t>severo</a:t>
            </a:r>
            <a:r>
              <a:rPr lang="cs-CZ" dirty="0" smtClean="0"/>
              <a:t>)evropský, především německý umělecký směr. Vznikl jako protiklad impresionismu a naturalismu tzn. odmítl umění zobrazující skutečnost i umění snažící zprostředkovat skutečnost pomocí dojmů. Jeho hlavním cílem je vyjádřit vlastní prožitky a vlastní pocity bez ohledu na jakékoli konvence. Pro zvýšení efektu prožitku často dochází k deformaci reality.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EXPRESIONISMUS</a:t>
            </a:r>
            <a:endParaRPr lang="cs-CZ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Cílem expresionismu bylo zavrhnout atavismy 19. století (romantismus, akademismus, realistickou líbivost a maloměšťáctví) a později reagovat na civilizační krizi po 1. světové válce - pocity úpadku, marnosti, zkaženosti a beznaděje. Po nástupu nacistů k moci byl označen za degenerovaný směr a v protikladu kultu nového německého nadčlověka (ten měl být prezentován realistickým monumentálním stylem.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EXPRESIONISMUS</a:t>
            </a:r>
            <a:endParaRPr lang="cs-CZ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V roce 1937 se expresionistická díla společně s díly ostatních progresivních výtvarných směrů či secese stala základem pro výstavu "Zvrhlé umění - </a:t>
            </a:r>
            <a:r>
              <a:rPr lang="cs-CZ" dirty="0" err="1" smtClean="0"/>
              <a:t>Entartete</a:t>
            </a:r>
            <a:r>
              <a:rPr lang="cs-CZ" dirty="0" smtClean="0"/>
              <a:t> </a:t>
            </a:r>
            <a:r>
              <a:rPr lang="cs-CZ" dirty="0" err="1" smtClean="0"/>
              <a:t>Kunst</a:t>
            </a:r>
            <a:r>
              <a:rPr lang="cs-CZ" dirty="0" smtClean="0"/>
              <a:t>". Ta putovala po Německu a Rakousku s cílem zesměšnit modernistické představitele a zejména dílo samotné. Nezřídka však způsobila pravý opak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EXPRESIONISMUS</a:t>
            </a:r>
            <a:endParaRPr lang="cs-CZ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Vývoj expresionismu započal kolem roku 1880, jeho popularita začala stoupat během a především po první světové válce, kdy se rozvíjel především v Německu. Zde totiž nastaly pro rozvoj tohoto hnutí mimořádně příznivé podmínky, Německo se jako poražená země potýkala nejen s finanční, ale i psychickou krizí, kterou mohl expresionismus velmi dobře vystihovat. Největší rozmach tohoto hnutí nastal mezi léty 1910 - 1920, proto toto desetiletí bývá nazýváno expresionistickým.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EXPRESIONISMUS</a:t>
            </a:r>
            <a:endParaRPr lang="cs-CZ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roce 1925 se vliv expresionismu zmenšoval, po nástupu Adolfa Hitlera k moci (1933) bylo toto umění v Německu zakazováno a postupně odstraňováno z galerií, nových výstav a zveřejňování materiálů o tomto hnutí se Německo dočkalo až po roce 1945.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EXPRESIONISMUS</a:t>
            </a:r>
            <a:endParaRPr lang="cs-CZ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Roku 1905 vznikla v Německu umělecká skupina Die </a:t>
            </a:r>
            <a:r>
              <a:rPr lang="cs-CZ" dirty="0" err="1" smtClean="0"/>
              <a:t>Brücke</a:t>
            </a:r>
            <a:r>
              <a:rPr lang="cs-CZ" dirty="0" smtClean="0"/>
              <a:t> (Most), která, přestože neměla vlastní program, měla na expresionismus velký vliv. Tato skupina se rozpadla v r. 1913. S expresionismem je ještě spojena skupina Der </a:t>
            </a:r>
            <a:r>
              <a:rPr lang="cs-CZ" dirty="0" err="1" smtClean="0"/>
              <a:t>Blaue</a:t>
            </a:r>
            <a:r>
              <a:rPr lang="cs-CZ" dirty="0" smtClean="0"/>
              <a:t> </a:t>
            </a:r>
            <a:r>
              <a:rPr lang="cs-CZ" dirty="0" err="1" smtClean="0"/>
              <a:t>Reiter</a:t>
            </a:r>
            <a:r>
              <a:rPr lang="cs-CZ" dirty="0" smtClean="0"/>
              <a:t> (Modrý jezdec), ta byla založena v r. 1911 a rozpadla se v r. 1914.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EXPRESIONISMUS</a:t>
            </a:r>
            <a:endParaRPr lang="cs-CZ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literatuře se tento směr nejvíce prosadil v Německu. Literatura se staví proti měšťáckému způsobu života. Deformace reality, způsobená zvýrazňováním vlastních prožitků byla patrná zvláště v literatuře.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EXPRESIONISMUS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43</TotalTime>
  <Words>1379</Words>
  <Application>Microsoft Office PowerPoint</Application>
  <PresentationFormat>Předvádění na obrazovce (4:3)</PresentationFormat>
  <Paragraphs>59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Papír</vt:lpstr>
      <vt:lpstr>UMĚLECKÉ SMĚRY NA PŘELOMU STOLETÍ</vt:lpstr>
      <vt:lpstr>IMPRESIONISMUS</vt:lpstr>
      <vt:lpstr>IMPRESIONISMUS</vt:lpstr>
      <vt:lpstr>Snímek 4</vt:lpstr>
      <vt:lpstr>IMPRESIONISMUS V LITERATUŘE</vt:lpstr>
      <vt:lpstr>SYMBOLISMUS</vt:lpstr>
      <vt:lpstr>SYMBOLISMUS</vt:lpstr>
      <vt:lpstr>SYMBOLISMUS</vt:lpstr>
      <vt:lpstr>SYMBOLISMUS</vt:lpstr>
      <vt:lpstr>SYMBOLISMUS V LITERATUŘE</vt:lpstr>
      <vt:lpstr>ČESKÝ SYMBOLISMUS</vt:lpstr>
      <vt:lpstr>DEKADENCE</vt:lpstr>
      <vt:lpstr>DEKADENCE</vt:lpstr>
      <vt:lpstr>DEKADENCE</vt:lpstr>
      <vt:lpstr>DEKADENCE</vt:lpstr>
      <vt:lpstr>DEKADENCE</vt:lpstr>
      <vt:lpstr>ČESKÁ DEKADENCE</vt:lpstr>
      <vt:lpstr>ČESKÁ DEKADENCE</vt:lpstr>
      <vt:lpstr>LARTPOURLARTISMUS</vt:lpstr>
      <vt:lpstr>EXPRESIONISMUS</vt:lpstr>
      <vt:lpstr>EXPRESIONISMUS</vt:lpstr>
      <vt:lpstr>EXPRESIONISMUS</vt:lpstr>
      <vt:lpstr>EXPRESIONISMUS</vt:lpstr>
      <vt:lpstr>EXPRESIONISMUS</vt:lpstr>
      <vt:lpstr>EXPRESIONISMUS</vt:lpstr>
      <vt:lpstr>EXPRESIONISMUS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UMĚLECKÉ SMĚRY NA PŘELOMU STOLETÍ</dc:title>
  <dc:creator>Windows User</dc:creator>
  <cp:lastModifiedBy>Windows User</cp:lastModifiedBy>
  <cp:revision>5</cp:revision>
  <dcterms:created xsi:type="dcterms:W3CDTF">2012-10-11T19:15:31Z</dcterms:created>
  <dcterms:modified xsi:type="dcterms:W3CDTF">2012-10-11T19:59:09Z</dcterms:modified>
</cp:coreProperties>
</file>