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67" r:id="rId6"/>
    <p:sldId id="268" r:id="rId7"/>
    <p:sldId id="269" r:id="rId8"/>
    <p:sldId id="270" r:id="rId9"/>
    <p:sldId id="271" r:id="rId10"/>
    <p:sldId id="259" r:id="rId11"/>
    <p:sldId id="272" r:id="rId12"/>
    <p:sldId id="260" r:id="rId13"/>
    <p:sldId id="261" r:id="rId14"/>
    <p:sldId id="262" r:id="rId15"/>
    <p:sldId id="263" r:id="rId16"/>
    <p:sldId id="273" r:id="rId17"/>
    <p:sldId id="274" r:id="rId18"/>
    <p:sldId id="264" r:id="rId19"/>
    <p:sldId id="26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620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084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837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916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133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275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70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0748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16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29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27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2220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5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9692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175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057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584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3C2F8D6-8D8A-4686-BB10-9A33728898CF}" type="datetimeFigureOut">
              <a:rPr lang="cs-CZ" smtClean="0"/>
              <a:t>8. 10. 2024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64A69D1-2779-4BE5-AC7A-BE9C63210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69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%C4%8Cesk%C3%A9_zem%C4%9B_za_prvn%C3%AD_sv%C4%9Btov%C3%A9_v%C3%A1lky#/media/Soubor:M%C3%BDm_n%C3%A1rod%C5%AFm.jpg" TargetMode="External"/><Relationship Id="rId3" Type="http://schemas.openxmlformats.org/officeDocument/2006/relationships/hyperlink" Target="https://cs.wikipedia.org/wiki/Tom%C3%A1%C5%A1_Garrigue_Masaryk#/media/Soubor:Tom%C3%A1%C5%A1_Garrigue_Masaryk_1925.PNG" TargetMode="External"/><Relationship Id="rId7" Type="http://schemas.openxmlformats.org/officeDocument/2006/relationships/hyperlink" Target="https://cs.wikipedia.org/wiki/Alois_Ra%C5%A1%C3%ADn#/media/Soubor:Alois_Ra%C5%A1%C3%ADn.jpg" TargetMode="External"/><Relationship Id="rId2" Type="http://schemas.openxmlformats.org/officeDocument/2006/relationships/hyperlink" Target="https://cs.wikipedia.org/wiki/%C4%8Cesk%C3%A9_zem%C4%9B_za_prvn%C3%AD_sv%C4%9Btov%C3%A9_v%C3%A1lky#/media/Soubor:Austria-hungary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Karel_Kram%C3%A1%C5%99#/media/Soubor:Karel_Kram%C3%A1%C5%99_1920s.jpg" TargetMode="External"/><Relationship Id="rId5" Type="http://schemas.openxmlformats.org/officeDocument/2006/relationships/hyperlink" Target="https://cs.wikipedia.org/wiki/Edvard_Bene%C5%A1#/media/Soubor:Edvard_Bene%C5%A1.jpg" TargetMode="External"/><Relationship Id="rId4" Type="http://schemas.openxmlformats.org/officeDocument/2006/relationships/hyperlink" Target="https://cs.wikipedia.org/wiki/Milan_Rastislav_%C5%A0tef%C3%A1nik#/media/Soubor:Milan_Rastislav_%C5%A0tef%C3%A1nik.jpg" TargetMode="External"/><Relationship Id="rId9" Type="http://schemas.openxmlformats.org/officeDocument/2006/relationships/hyperlink" Target="https://cs.wikipedia.org/wiki/Karel_I.#/media/Soubor:Emperor_karl_of_austria-hungary_1917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843032-AC77-F1A1-F6D4-F1530F9924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	</a:t>
            </a:r>
            <a:r>
              <a:rPr lang="cs-CZ" sz="4800" b="1" u="sng" dirty="0"/>
              <a:t>ČEŠI BĚHEM PRVNÍ SVĚTOVÉ VÁLKY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D0EF0A1-F201-D0B9-1499-2CC97E0359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375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AB4D80-117B-8999-5CF4-BDF1FB2A4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ČEŠI BĚHEM PRVNÍ SVĚTOVÉ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352751-0CF7-748E-2AED-A05BC3F461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Začátek války – 28. července 1914 – vyhlášení války Srbsku (&lt;=odveta za atentát na Františka Ferdinanda d´Este)</a:t>
            </a:r>
          </a:p>
          <a:p>
            <a:r>
              <a:rPr lang="cs-CZ" dirty="0"/>
              <a:t>Rakousko-Uhersko – cca 9 milionů vojáků/ padlo 1,1 mil.</a:t>
            </a:r>
          </a:p>
          <a:p>
            <a:r>
              <a:rPr lang="cs-CZ" dirty="0"/>
              <a:t>České země – 1,4 milionů vojáků/ padlo cca 140 000</a:t>
            </a:r>
          </a:p>
          <a:p>
            <a:r>
              <a:rPr lang="cs-CZ" dirty="0"/>
              <a:t>Československé legie – cca 90 000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05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FD2075-BFA4-6E1B-314C-5A728E832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RAKOUSKO-UHERSKO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23E6B05F-8BBB-60A1-3188-3ADFC11B8D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120" y="2549127"/>
            <a:ext cx="5842000" cy="339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834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212D07-A5FF-AC77-0E39-B7A105889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ODBOJ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AB35B3-8CDB-E897-B006-75C7F4BAD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Na začátku války pouze malá část obyvatelstva, postupně sílil</a:t>
            </a:r>
          </a:p>
          <a:p>
            <a:r>
              <a:rPr lang="cs-CZ" b="1" u="sng" dirty="0"/>
              <a:t>Zahraniční:</a:t>
            </a:r>
          </a:p>
          <a:p>
            <a:pPr lvl="1"/>
            <a:r>
              <a:rPr lang="cs-CZ" dirty="0"/>
              <a:t>T. G. Masaryk</a:t>
            </a:r>
          </a:p>
          <a:p>
            <a:pPr lvl="1"/>
            <a:r>
              <a:rPr lang="cs-CZ" dirty="0"/>
              <a:t>M. R. Štefánik</a:t>
            </a:r>
          </a:p>
          <a:p>
            <a:pPr lvl="1"/>
            <a:r>
              <a:rPr lang="cs-CZ" dirty="0"/>
              <a:t>E. Beneš</a:t>
            </a:r>
          </a:p>
          <a:p>
            <a:r>
              <a:rPr lang="cs-CZ" b="1" u="sng" dirty="0"/>
              <a:t>Domácí:</a:t>
            </a:r>
          </a:p>
          <a:p>
            <a:pPr lvl="1"/>
            <a:r>
              <a:rPr lang="cs-CZ" dirty="0"/>
              <a:t>K. Kramář</a:t>
            </a:r>
          </a:p>
          <a:p>
            <a:pPr lvl="1"/>
            <a:r>
              <a:rPr lang="cs-CZ" dirty="0"/>
              <a:t>A. Rašín</a:t>
            </a:r>
          </a:p>
        </p:txBody>
      </p:sp>
    </p:spTree>
    <p:extLst>
      <p:ext uri="{BB962C8B-B14F-4D97-AF65-F5344CB8AC3E}">
        <p14:creationId xmlns:p14="http://schemas.microsoft.com/office/powerpoint/2010/main" val="664303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DB4995-E9B7-C454-0B55-A1B7AA83D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T. G. MASARYK</a:t>
            </a:r>
          </a:p>
        </p:txBody>
      </p:sp>
      <p:pic>
        <p:nvPicPr>
          <p:cNvPr id="2050" name="Picture 2" descr="Tomáš Garrigue Masaryk, 1925">
            <a:extLst>
              <a:ext uri="{FF2B5EF4-FFF2-40B4-BE49-F238E27FC236}">
                <a16:creationId xmlns:a16="http://schemas.microsoft.com/office/drawing/2014/main" id="{895EC2B9-843C-935F-F368-A278DBA6428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678" y="2557463"/>
            <a:ext cx="258464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692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B26A04-C355-FE16-FB17-2ABBDB166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M. R. ŠTEFÁNIK</a:t>
            </a:r>
          </a:p>
        </p:txBody>
      </p:sp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376FEF33-1A60-896E-E3DB-97F6A6DB66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929" y="2557463"/>
            <a:ext cx="229214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976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9C4E71-E671-59A4-FD7D-6C1BF56C2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E. BENEŠ</a:t>
            </a:r>
          </a:p>
        </p:txBody>
      </p:sp>
      <p:pic>
        <p:nvPicPr>
          <p:cNvPr id="4098" name="Picture 2" descr="undefined">
            <a:extLst>
              <a:ext uri="{FF2B5EF4-FFF2-40B4-BE49-F238E27FC236}">
                <a16:creationId xmlns:a16="http://schemas.microsoft.com/office/drawing/2014/main" id="{9CA184D2-160D-1A4D-25EC-9C66BBD6D1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955" y="2557463"/>
            <a:ext cx="259208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848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7E5960-24FF-8EEB-E6A4-11009739C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K. KRAMÁŘ</a:t>
            </a:r>
          </a:p>
        </p:txBody>
      </p:sp>
      <p:pic>
        <p:nvPicPr>
          <p:cNvPr id="5122" name="Picture 2" descr="undefined">
            <a:extLst>
              <a:ext uri="{FF2B5EF4-FFF2-40B4-BE49-F238E27FC236}">
                <a16:creationId xmlns:a16="http://schemas.microsoft.com/office/drawing/2014/main" id="{08446CD3-6193-88E1-96CC-BEE5CB7BB0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214" y="2557463"/>
            <a:ext cx="253757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493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2CBC77-D0B4-D7FA-A7F0-0CD105244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A. RAŠÍN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6F3BBC9-E345-39DB-B04F-BC2EA0B1AA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960" y="2471317"/>
            <a:ext cx="2357120" cy="358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628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778F24-4AF5-8091-01B0-758F63C98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ZAČÁTEK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052469-E6E7-11A0-6E0C-911C89925F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Vyhlášení války a mobilizace – dopis </a:t>
            </a:r>
            <a:r>
              <a:rPr lang="cs-CZ" b="1" i="1" dirty="0"/>
              <a:t>Mým národům! </a:t>
            </a:r>
            <a:r>
              <a:rPr lang="cs-CZ" dirty="0"/>
              <a:t>od Františka Josefa I.</a:t>
            </a:r>
          </a:p>
          <a:p>
            <a:r>
              <a:rPr lang="cs-CZ" dirty="0"/>
              <a:t>Část Evropy válku vítala, vnímala ji jako očistnou (Maďarsko, Německo), Češi moc bojovat nechtěli (válčit proti slovanským bratrům, Srbsku a Rusku)</a:t>
            </a:r>
          </a:p>
          <a:p>
            <a:r>
              <a:rPr lang="cs-CZ" b="1" dirty="0"/>
              <a:t>Zrušení základních ústavních práv </a:t>
            </a:r>
            <a:r>
              <a:rPr lang="cs-CZ" dirty="0"/>
              <a:t>– právo na osobní svobodu, na listovní soukromí, svobodu shromažďování, ochranu domácnosti, svobodu projevu, svobodu tisku</a:t>
            </a:r>
          </a:p>
          <a:p>
            <a:r>
              <a:rPr lang="cs-CZ" dirty="0"/>
              <a:t>Antimilitaristé byli postaveni před válečný soud</a:t>
            </a:r>
          </a:p>
        </p:txBody>
      </p:sp>
    </p:spTree>
    <p:extLst>
      <p:ext uri="{BB962C8B-B14F-4D97-AF65-F5344CB8AC3E}">
        <p14:creationId xmlns:p14="http://schemas.microsoft.com/office/powerpoint/2010/main" val="147849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E5A2F4-7AB1-4EAA-62E3-4C64FF7A9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MÝM NÁRODŮM!</a:t>
            </a:r>
          </a:p>
        </p:txBody>
      </p:sp>
      <p:pic>
        <p:nvPicPr>
          <p:cNvPr id="7170" name="Picture 2" descr="undefined">
            <a:extLst>
              <a:ext uri="{FF2B5EF4-FFF2-40B4-BE49-F238E27FC236}">
                <a16:creationId xmlns:a16="http://schemas.microsoft.com/office/drawing/2014/main" id="{DE40ADC4-18BF-505D-9260-72B0096924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54" y="2557463"/>
            <a:ext cx="21422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311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2DE6A4-9B12-C99F-132D-1285FF820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PRŮBĚH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E26C38-B5CD-3973-584D-707D53563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/>
              <a:t>Maffie</a:t>
            </a:r>
            <a:r>
              <a:rPr lang="cs-CZ" dirty="0"/>
              <a:t> – domácí odbojová skupina, vytvořena r. 1915; Beneš, Kramář, Rašín, Šámal a </a:t>
            </a:r>
            <a:r>
              <a:rPr lang="cs-CZ" dirty="0" err="1"/>
              <a:t>Scheiner</a:t>
            </a:r>
            <a:endParaRPr lang="cs-CZ" dirty="0"/>
          </a:p>
          <a:p>
            <a:r>
              <a:rPr lang="cs-CZ" dirty="0"/>
              <a:t>=&gt;zatčení Kramáře a Rašína=&gt; odsouzeni k trestu smrti=&gt;nakonec amnestie po smrti císaře</a:t>
            </a:r>
          </a:p>
          <a:p>
            <a:r>
              <a:rPr lang="cs-CZ" b="1" dirty="0"/>
              <a:t>Východní fronta </a:t>
            </a:r>
            <a:r>
              <a:rPr lang="cs-CZ" dirty="0"/>
              <a:t>– Češi zde neradi bojovali, neviděli v tom smysl, častá dezerce</a:t>
            </a:r>
          </a:p>
          <a:p>
            <a:r>
              <a:rPr lang="cs-CZ" b="1" dirty="0"/>
              <a:t>Italská fronta </a:t>
            </a:r>
            <a:r>
              <a:rPr lang="cs-CZ" dirty="0"/>
              <a:t>– větší nasazení Čechů</a:t>
            </a:r>
          </a:p>
        </p:txBody>
      </p:sp>
    </p:spTree>
    <p:extLst>
      <p:ext uri="{BB962C8B-B14F-4D97-AF65-F5344CB8AC3E}">
        <p14:creationId xmlns:p14="http://schemas.microsoft.com/office/powerpoint/2010/main" val="2579574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46ABC6-BD54-7609-FFC9-61E31A87C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SITUACE KOLEM MASARYKA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5E90FB-FDEF-C3CA-957F-D239C81211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1915 – memorandum </a:t>
            </a:r>
            <a:r>
              <a:rPr lang="cs-CZ" b="1" dirty="0"/>
              <a:t>Independent Bohemia</a:t>
            </a:r>
          </a:p>
          <a:p>
            <a:r>
              <a:rPr lang="cs-CZ" dirty="0"/>
              <a:t>Projev v Ženevě o nezávislosti Československa a boji proti R-U=&gt;zatykač na TGM</a:t>
            </a:r>
          </a:p>
          <a:p>
            <a:r>
              <a:rPr lang="cs-CZ" dirty="0"/>
              <a:t>V září 1915 – emigruje Beneš=&gt; založení </a:t>
            </a:r>
            <a:r>
              <a:rPr lang="cs-CZ" b="1" dirty="0"/>
              <a:t>Českého komitétu zahraničního </a:t>
            </a:r>
            <a:r>
              <a:rPr lang="cs-CZ" dirty="0"/>
              <a:t>=&gt; květen 1916 </a:t>
            </a:r>
            <a:r>
              <a:rPr lang="cs-CZ" b="1" dirty="0"/>
              <a:t>Československá národní rada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3110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2D8822-93DD-E901-DF1B-31ACCF0E8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EKONOMICKÁ SITUACE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198FE6A-6E18-994A-664A-3B00D785B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Stagnace zemědělství =&gt; nedostatek jídla</a:t>
            </a:r>
          </a:p>
          <a:p>
            <a:r>
              <a:rPr lang="cs-CZ" dirty="0"/>
              <a:t> v problémech – obiloviny, len, chmel, brambory</a:t>
            </a:r>
          </a:p>
          <a:p>
            <a:r>
              <a:rPr lang="cs-CZ" dirty="0"/>
              <a:t>Nejvíce utrpěly cukrovary a pivovary</a:t>
            </a:r>
          </a:p>
          <a:p>
            <a:r>
              <a:rPr lang="cs-CZ" dirty="0"/>
              <a:t>Těžba uhlí – nedostatek lidí a železnice</a:t>
            </a:r>
          </a:p>
          <a:p>
            <a:r>
              <a:rPr lang="cs-CZ" dirty="0"/>
              <a:t>Vylepšení ekonomické situace:</a:t>
            </a:r>
          </a:p>
          <a:p>
            <a:pPr lvl="1"/>
            <a:r>
              <a:rPr lang="cs-CZ" dirty="0"/>
              <a:t>Zbrojařské firmy – plzeňská Škoda</a:t>
            </a:r>
          </a:p>
          <a:p>
            <a:pPr lvl="1"/>
            <a:r>
              <a:rPr lang="cs-CZ" dirty="0"/>
              <a:t>Baťa – výroba obuvi pro vojáky</a:t>
            </a:r>
          </a:p>
          <a:p>
            <a:r>
              <a:rPr lang="cs-CZ" dirty="0"/>
              <a:t>1915 – zavedení přídělového systému – moc nefungoval, lidé neměli jídlo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235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E21CCC-59B5-EF5E-845E-B38E5E044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D6BE99-EBC9-C3B8-C0BB-EA6571B6F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Nespokojenost s ekonomickou situací</a:t>
            </a:r>
          </a:p>
          <a:p>
            <a:r>
              <a:rPr lang="cs-CZ" dirty="0"/>
              <a:t>Antisemitské nálady</a:t>
            </a:r>
          </a:p>
          <a:p>
            <a:r>
              <a:rPr lang="cs-CZ" dirty="0"/>
              <a:t>Císař Karel svolal v roce 1917 parlament, částečně obnovil ústavní právo</a:t>
            </a:r>
          </a:p>
          <a:p>
            <a:r>
              <a:rPr lang="cs-CZ" dirty="0"/>
              <a:t>R_U nedokázalo uzavřít separátní mír</a:t>
            </a:r>
          </a:p>
          <a:p>
            <a:r>
              <a:rPr lang="cs-CZ" dirty="0"/>
              <a:t>1918 – </a:t>
            </a:r>
            <a:r>
              <a:rPr lang="cs-CZ" b="1" dirty="0"/>
              <a:t>Tříkrálová deklarace </a:t>
            </a:r>
            <a:r>
              <a:rPr lang="cs-CZ" dirty="0"/>
              <a:t>– požadavek na samostatné Československo</a:t>
            </a:r>
          </a:p>
          <a:p>
            <a:r>
              <a:rPr lang="cs-CZ" dirty="0"/>
              <a:t>13. července 1918 – obnovení </a:t>
            </a:r>
            <a:r>
              <a:rPr lang="cs-CZ" b="1" dirty="0"/>
              <a:t>Národního výboru československého</a:t>
            </a:r>
            <a:r>
              <a:rPr lang="cs-CZ" dirty="0"/>
              <a:t> (Švehla, Kramář) – převzetí moci</a:t>
            </a:r>
          </a:p>
          <a:p>
            <a:r>
              <a:rPr lang="cs-CZ" dirty="0"/>
              <a:t>18.října 1918 – </a:t>
            </a:r>
            <a:r>
              <a:rPr lang="cs-CZ" b="1" dirty="0"/>
              <a:t>Washingtonská deklarace </a:t>
            </a:r>
            <a:r>
              <a:rPr lang="cs-CZ" dirty="0"/>
              <a:t>– vyhlášení samostatnosti</a:t>
            </a:r>
          </a:p>
          <a:p>
            <a:r>
              <a:rPr lang="cs-CZ" dirty="0"/>
              <a:t>28. října 1918 – vyhlášení nezávislosti </a:t>
            </a:r>
          </a:p>
        </p:txBody>
      </p:sp>
    </p:spTree>
    <p:extLst>
      <p:ext uri="{BB962C8B-B14F-4D97-AF65-F5344CB8AC3E}">
        <p14:creationId xmlns:p14="http://schemas.microsoft.com/office/powerpoint/2010/main" val="837994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C9B571-85DF-D52B-9B14-2DB841544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KAREL I.</a:t>
            </a:r>
          </a:p>
        </p:txBody>
      </p:sp>
      <p:pic>
        <p:nvPicPr>
          <p:cNvPr id="8194" name="Picture 2" descr="Císař Karel I. v roce 1917">
            <a:extLst>
              <a:ext uri="{FF2B5EF4-FFF2-40B4-BE49-F238E27FC236}">
                <a16:creationId xmlns:a16="http://schemas.microsoft.com/office/drawing/2014/main" id="{9E28C247-10C2-4645-5D39-32496077BB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68" y="2557463"/>
            <a:ext cx="234686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070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EDC665-C19D-5A62-F2E1-8D8C9701A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28. ŘÍJEN 1918</a:t>
            </a:r>
          </a:p>
        </p:txBody>
      </p:sp>
      <p:pic>
        <p:nvPicPr>
          <p:cNvPr id="9218" name="Picture 2" descr="undefined">
            <a:extLst>
              <a:ext uri="{FF2B5EF4-FFF2-40B4-BE49-F238E27FC236}">
                <a16:creationId xmlns:a16="http://schemas.microsoft.com/office/drawing/2014/main" id="{3A3948DC-8DC4-513B-4832-D1EEE8CEE7B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73" y="2557463"/>
            <a:ext cx="363105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287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AE5B58-6E45-91E0-DD2A-6F74B4049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NÁSLEDKY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C3409B3-E42A-E13F-C909-167A7A6A8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Konec vlády Habsburské dynastie</a:t>
            </a:r>
          </a:p>
          <a:p>
            <a:r>
              <a:rPr lang="cs-CZ" dirty="0"/>
              <a:t>Konflikty snovými sousedy – Polsko, Maďarsko</a:t>
            </a:r>
          </a:p>
          <a:p>
            <a:r>
              <a:rPr lang="cs-CZ" dirty="0"/>
              <a:t>Hlad, bída, strádání</a:t>
            </a:r>
          </a:p>
          <a:p>
            <a:r>
              <a:rPr lang="cs-CZ" dirty="0"/>
              <a:t>Celní bariéry mezi nepřátelskými státy ve střední Evropě</a:t>
            </a:r>
          </a:p>
          <a:p>
            <a:r>
              <a:rPr lang="cs-CZ" dirty="0"/>
              <a:t>Zrušení šlechtických titulů</a:t>
            </a:r>
          </a:p>
          <a:p>
            <a:r>
              <a:rPr lang="cs-CZ" dirty="0"/>
              <a:t>Pozemková reforma</a:t>
            </a:r>
          </a:p>
          <a:p>
            <a:r>
              <a:rPr lang="cs-CZ" dirty="0"/>
              <a:t>Ztráta věřících</a:t>
            </a:r>
          </a:p>
          <a:p>
            <a:r>
              <a:rPr lang="cs-CZ" dirty="0"/>
              <a:t>Navýšení kriminality</a:t>
            </a:r>
          </a:p>
          <a:p>
            <a:r>
              <a:rPr lang="cs-CZ" dirty="0"/>
              <a:t>Zvýšení emancipace žen – 1919 volební právo žen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88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5E8BA7-1F9A-EA66-267C-527F3A77E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EE8CD7-132E-28FF-045D-33EE2455B5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https://cs.wikipedia.org/wiki/%C4%8Cesk%C3%A9_zem%C4%9B_za_prvn%C3%AD_sv%C4%9Btov%C3%A9_v%C3%A1lky#/media/Soubor:Austria-hungary.png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https://cs.wikipedia.org/wiki/Tom%C3%A1%C5%A1_Garrigue_Masaryk#/media/Soubor:Tom%C3%A1%C5%A1_Garrigue_Masaryk_1925.PNG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4"/>
              </a:rPr>
              <a:t>https://cs.wikipedia.org/wiki/Milan_Rastislav_%C5%A0tef%C3%A1nik#/media/Soubor:Milan_Rastislav_%C5%A0tef%C3%A1nik.jpg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5"/>
              </a:rPr>
              <a:t>https://cs.wikipedia.org/wiki/Edvard_Bene%C5%A1#/media/Soubor:Edvard_Bene%C5%A1.jpg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6"/>
              </a:rPr>
              <a:t>https://cs.wikipedia.org/wiki/Karel_Kram%C3%A1%C5%99#/media/Soubor:Karel_Kram%C3%A1%C5%99_1920s.jpg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7"/>
              </a:rPr>
              <a:t>https://cs.wikipedia.org/wiki/Alois_Ra%C5%A1%C3%ADn#/media/Soubor:Alois_Ra%C5%A1%C3%ADn.jpg</a:t>
            </a:r>
            <a:endParaRPr lang="cs-CZ" dirty="0"/>
          </a:p>
          <a:p>
            <a:r>
              <a:rPr lang="cs-CZ" dirty="0"/>
              <a:t>7) </a:t>
            </a:r>
            <a:r>
              <a:rPr lang="cs-CZ" dirty="0">
                <a:hlinkClick r:id="rId8"/>
              </a:rPr>
              <a:t>https://cs.wikipedia.org/wiki/%C4%8Cesk%C3%A9_zem%C4%9B_za_prvn%C3%AD_sv%C4%9Btov%C3%A9_v%C3%A1lky#/media/Soubor:M%C3%BDm_n%C3%A1rod%C5%AFm.jpg</a:t>
            </a:r>
            <a:endParaRPr lang="cs-CZ" dirty="0"/>
          </a:p>
          <a:p>
            <a:r>
              <a:rPr lang="cs-CZ" dirty="0"/>
              <a:t>8) </a:t>
            </a:r>
            <a:r>
              <a:rPr lang="cs-CZ" dirty="0">
                <a:hlinkClick r:id="rId9"/>
              </a:rPr>
              <a:t>https://cs.wikipedia.org/wiki/Karel_I.#/media/Soubor:Emperor_karl_of_austria-hungary_1917.png</a:t>
            </a:r>
            <a:endParaRPr lang="cs-CZ" dirty="0"/>
          </a:p>
          <a:p>
            <a:r>
              <a:rPr lang="cs-CZ" dirty="0"/>
              <a:t>9) https://cs.wikipedia.org/wiki/%C4%8Cesk%C3%A9_zem%C4%9B_za_prvn%C3%AD_sv%C4%9Btov%C3%A9_v%C3%A1lky#/media/Soubor:28._%C5%99%C3%ADjen_1918.jpg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144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</TotalTime>
  <Words>874</Words>
  <Application>Microsoft Office PowerPoint</Application>
  <PresentationFormat>Širokoúhlá obrazovka</PresentationFormat>
  <Paragraphs>76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Arial</vt:lpstr>
      <vt:lpstr>Garamond</vt:lpstr>
      <vt:lpstr>Organika</vt:lpstr>
      <vt:lpstr> ČEŠI BĚHEM PRVNÍ SVĚTOVÉ VÁLKY</vt:lpstr>
      <vt:lpstr>ČEŠI BĚHEM PRVNÍ SVĚTOVÉ VÁLKY</vt:lpstr>
      <vt:lpstr>RAKOUSKO-UHERSKO</vt:lpstr>
      <vt:lpstr>ODBOJ</vt:lpstr>
      <vt:lpstr>T. G. MASARYK</vt:lpstr>
      <vt:lpstr>M. R. ŠTEFÁNIK</vt:lpstr>
      <vt:lpstr>E. BENEŠ</vt:lpstr>
      <vt:lpstr>K. KRAMÁŘ</vt:lpstr>
      <vt:lpstr>A. RAŠÍN</vt:lpstr>
      <vt:lpstr>ZAČÁTEK VÁLKY</vt:lpstr>
      <vt:lpstr>MÝM NÁRODŮM!</vt:lpstr>
      <vt:lpstr>PRŮBĚH VÁLKY</vt:lpstr>
      <vt:lpstr>SITUACE KOLEM MASARYKA</vt:lpstr>
      <vt:lpstr>EKONOMICKÁ SITUACE</vt:lpstr>
      <vt:lpstr>KONEC VÁLKY</vt:lpstr>
      <vt:lpstr>KAREL I.</vt:lpstr>
      <vt:lpstr>28. ŘÍJEN 1918</vt:lpstr>
      <vt:lpstr>NÁSLEDKY VÁLKY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Hana Blažková</dc:creator>
  <cp:lastModifiedBy>Hana Blažková</cp:lastModifiedBy>
  <cp:revision>1</cp:revision>
  <dcterms:created xsi:type="dcterms:W3CDTF">2024-10-08T16:40:48Z</dcterms:created>
  <dcterms:modified xsi:type="dcterms:W3CDTF">2024-10-08T16:56:41Z</dcterms:modified>
</cp:coreProperties>
</file>