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75" r:id="rId3"/>
    <p:sldId id="281" r:id="rId4"/>
    <p:sldId id="276" r:id="rId5"/>
    <p:sldId id="261" r:id="rId6"/>
    <p:sldId id="264" r:id="rId7"/>
    <p:sldId id="257" r:id="rId8"/>
    <p:sldId id="265" r:id="rId9"/>
    <p:sldId id="277" r:id="rId10"/>
    <p:sldId id="278" r:id="rId11"/>
    <p:sldId id="279" r:id="rId12"/>
    <p:sldId id="280" r:id="rId13"/>
    <p:sldId id="267" r:id="rId14"/>
    <p:sldId id="269" r:id="rId15"/>
    <p:sldId id="271" r:id="rId16"/>
    <p:sldId id="272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1FB5D246-403D-4367-A489-BAD96EC32E7B}">
          <p14:sldIdLst>
            <p14:sldId id="256"/>
            <p14:sldId id="275"/>
            <p14:sldId id="281"/>
            <p14:sldId id="276"/>
            <p14:sldId id="261"/>
            <p14:sldId id="264"/>
            <p14:sldId id="257"/>
            <p14:sldId id="265"/>
            <p14:sldId id="277"/>
          </p14:sldIdLst>
        </p14:section>
        <p14:section name="Oddíl bez názvu" id="{1E532F65-D36C-451B-BA67-CF1C9B0AB41F}">
          <p14:sldIdLst>
            <p14:sldId id="278"/>
            <p14:sldId id="279"/>
            <p14:sldId id="280"/>
            <p14:sldId id="267"/>
            <p14:sldId id="269"/>
            <p14:sldId id="271"/>
            <p14:sldId id="27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360" y="6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F69507-68C0-4C24-B7EF-39AFBFDA73D6}" type="datetimeFigureOut">
              <a:rPr lang="cs-CZ" smtClean="0"/>
              <a:t>02.06.2026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70AAE-7C5C-4CEF-A2CC-12F1E9147A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0612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28FA7-4726-4D5B-A99A-36555869D39B}" type="datetime1">
              <a:rPr lang="cs-CZ" smtClean="0"/>
              <a:t>02.06.2026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5479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166AA-45A1-4E57-9FC2-5832FBE3554E}" type="datetime1">
              <a:rPr lang="cs-CZ" smtClean="0"/>
              <a:t>02.06.2026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282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089C0-8629-4D4F-9A47-86B6F802B508}" type="datetime1">
              <a:rPr lang="cs-CZ" smtClean="0"/>
              <a:t>02.06.2026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5058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8C946-EEE5-4916-A7A9-7C4C961D1D16}" type="datetime1">
              <a:rPr lang="cs-CZ" smtClean="0"/>
              <a:t>02.06.2026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306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DE851-A8BE-40C3-BE7F-47DC2E5FE822}" type="datetime1">
              <a:rPr lang="cs-CZ" smtClean="0"/>
              <a:t>02.06.2026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511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8B40-0CCB-4A7B-A0C9-05D320AA0720}" type="datetime1">
              <a:rPr lang="cs-CZ" smtClean="0"/>
              <a:t>02.06.2026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3954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ADC51-61F3-4459-9413-686F76729EA6}" type="datetime1">
              <a:rPr lang="cs-CZ" smtClean="0"/>
              <a:t>02.06.2026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5996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05C11-4C7B-4909-A87A-AA699C5B891F}" type="datetime1">
              <a:rPr lang="cs-CZ" smtClean="0"/>
              <a:t>02.06.2026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1379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DF017-2D2D-4477-896F-9E8AF46334A6}" type="datetime1">
              <a:rPr lang="cs-CZ" smtClean="0"/>
              <a:t>02.06.2026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548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073C3-D392-428C-90E6-43758912AC1E}" type="datetime1">
              <a:rPr lang="cs-CZ" smtClean="0"/>
              <a:t>02.06.2026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877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351F8-13E9-46CE-B0A4-BB7B1675BF03}" type="datetime1">
              <a:rPr lang="cs-CZ" smtClean="0"/>
              <a:t>02.06.2026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5156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E37D9-91CC-4BFD-9A97-3043B2C5FDBB}" type="datetime1">
              <a:rPr lang="cs-CZ" smtClean="0"/>
              <a:t>02.06.2026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D005A-8316-4E97-A03B-5D5B6E51DB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4050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user/gymjev2006/video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ObA4SNsONlA" TargetMode="External"/><Relationship Id="rId5" Type="http://schemas.openxmlformats.org/officeDocument/2006/relationships/hyperlink" Target="https://www.youtube.com/watch?v=iCaKqJHZm6E" TargetMode="External"/><Relationship Id="rId4" Type="http://schemas.openxmlformats.org/officeDocument/2006/relationships/hyperlink" Target="https://www.youtube.com/watch?v=395cdhPxFlc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youtube.com/watch?v=82j3HYKpXdI" TargetMode="Externa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upload.wikimedia.org/wikipedia/commons/0/0b/Transformer3d_col3_cs.sv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0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5.png"/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0.png"/><Relationship Id="rId4" Type="http://schemas.openxmlformats.org/officeDocument/2006/relationships/image" Target="../media/image2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62006" y="2949083"/>
            <a:ext cx="9144000" cy="819315"/>
          </a:xfrm>
        </p:spPr>
        <p:txBody>
          <a:bodyPr>
            <a:normAutofit fontScale="90000"/>
          </a:bodyPr>
          <a:lstStyle/>
          <a:p>
            <a:r>
              <a:rPr lang="cs-CZ" dirty="0"/>
              <a:t>Elektřina a magnetismus</a:t>
            </a:r>
            <a:br>
              <a:rPr lang="cs-CZ" dirty="0"/>
            </a:br>
            <a:r>
              <a:rPr lang="cs-CZ" err="1"/>
              <a:t>Fyz</a:t>
            </a:r>
            <a:r>
              <a:rPr lang="cs-CZ"/>
              <a:t> 129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474112" y="4054695"/>
            <a:ext cx="3243777" cy="1718424"/>
          </a:xfrm>
        </p:spPr>
        <p:txBody>
          <a:bodyPr>
            <a:normAutofit fontScale="92500" lnSpcReduction="10000"/>
          </a:bodyPr>
          <a:lstStyle/>
          <a:p>
            <a:r>
              <a:rPr lang="cs-CZ" sz="1800" dirty="0"/>
              <a:t>Elektrická přenosová soustava</a:t>
            </a:r>
          </a:p>
          <a:p>
            <a:r>
              <a:rPr lang="cs-CZ" sz="1800" dirty="0"/>
              <a:t>Distribuční soustava</a:t>
            </a:r>
          </a:p>
          <a:p>
            <a:r>
              <a:rPr lang="cs-CZ" sz="1800" dirty="0"/>
              <a:t>Transformátor</a:t>
            </a:r>
          </a:p>
          <a:p>
            <a:r>
              <a:rPr lang="cs-CZ" sz="1800" dirty="0"/>
              <a:t>Princip transformátoru</a:t>
            </a:r>
          </a:p>
          <a:p>
            <a:r>
              <a:rPr lang="cs-CZ" sz="1800"/>
              <a:t>Transformační rovnice</a:t>
            </a:r>
            <a:endParaRPr lang="cs-CZ" sz="1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5486" y="6101257"/>
            <a:ext cx="1513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27. 5. 2026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4F624DE-DD45-245D-433A-D7C378402E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42"/>
          <a:stretch>
            <a:fillRect/>
          </a:stretch>
        </p:blipFill>
        <p:spPr>
          <a:xfrm>
            <a:off x="4727914" y="839955"/>
            <a:ext cx="2736172" cy="900554"/>
          </a:xfrm>
          <a:prstGeom prst="rect">
            <a:avLst/>
          </a:prstGeom>
        </p:spPr>
      </p:pic>
      <p:sp>
        <p:nvSpPr>
          <p:cNvPr id="6" name="TextovéPole 4">
            <a:extLst>
              <a:ext uri="{FF2B5EF4-FFF2-40B4-BE49-F238E27FC236}">
                <a16:creationId xmlns:a16="http://schemas.microsoft.com/office/drawing/2014/main" id="{963FCFAC-D935-7D6D-9B27-6A1C766FFF13}"/>
              </a:ext>
            </a:extLst>
          </p:cNvPr>
          <p:cNvSpPr txBox="1"/>
          <p:nvPr/>
        </p:nvSpPr>
        <p:spPr>
          <a:xfrm>
            <a:off x="3179676" y="6173514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Videa k výuce matematiky a fyziky: </a:t>
            </a:r>
            <a:r>
              <a:rPr lang="cs-CZ" dirty="0">
                <a:hlinkClick r:id="rId3"/>
              </a:rPr>
              <a:t>Petr Němec - YouTube</a:t>
            </a:r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FC226B7-75C2-A673-A233-29B40003B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1</a:t>
            </a:fld>
            <a:endParaRPr lang="cs-CZ"/>
          </a:p>
        </p:txBody>
      </p:sp>
      <p:sp>
        <p:nvSpPr>
          <p:cNvPr id="8" name="Ovál 7">
            <a:hlinkClick r:id="rId4"/>
            <a:extLst>
              <a:ext uri="{FF2B5EF4-FFF2-40B4-BE49-F238E27FC236}">
                <a16:creationId xmlns:a16="http://schemas.microsoft.com/office/drawing/2014/main" id="{1E6DE283-82EB-77C0-F595-AF121D7097F8}"/>
              </a:ext>
            </a:extLst>
          </p:cNvPr>
          <p:cNvSpPr/>
          <p:nvPr/>
        </p:nvSpPr>
        <p:spPr>
          <a:xfrm>
            <a:off x="10792496" y="3017618"/>
            <a:ext cx="720000" cy="72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hlinkClick r:id="rId5"/>
          </p:cNvPr>
          <p:cNvSpPr/>
          <p:nvPr/>
        </p:nvSpPr>
        <p:spPr>
          <a:xfrm>
            <a:off x="10792496" y="479955"/>
            <a:ext cx="720000" cy="72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hlinkClick r:id="rId6"/>
          </p:cNvPr>
          <p:cNvSpPr/>
          <p:nvPr/>
        </p:nvSpPr>
        <p:spPr>
          <a:xfrm>
            <a:off x="10792496" y="1709787"/>
            <a:ext cx="720000" cy="72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4C84DFA7-245D-6F48-BFD0-0B9E5BF6FBE0}"/>
              </a:ext>
            </a:extLst>
          </p:cNvPr>
          <p:cNvSpPr txBox="1"/>
          <p:nvPr/>
        </p:nvSpPr>
        <p:spPr>
          <a:xfrm>
            <a:off x="10481351" y="1261983"/>
            <a:ext cx="1342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Transformátor I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892023DD-AB45-A87F-B5A1-59FC91477F64}"/>
              </a:ext>
            </a:extLst>
          </p:cNvPr>
          <p:cNvSpPr txBox="1"/>
          <p:nvPr/>
        </p:nvSpPr>
        <p:spPr>
          <a:xfrm>
            <a:off x="10481351" y="2569814"/>
            <a:ext cx="1342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Transformátor II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599E0CA9-8DBA-177D-CF5C-2659E46CD0EB}"/>
              </a:ext>
            </a:extLst>
          </p:cNvPr>
          <p:cNvSpPr txBox="1"/>
          <p:nvPr/>
        </p:nvSpPr>
        <p:spPr>
          <a:xfrm>
            <a:off x="10425448" y="3907556"/>
            <a:ext cx="145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Přenos elektrické</a:t>
            </a:r>
          </a:p>
          <a:p>
            <a:pPr algn="ctr"/>
            <a:r>
              <a:rPr lang="cs-CZ" sz="1400" dirty="0"/>
              <a:t>energie</a:t>
            </a:r>
          </a:p>
        </p:txBody>
      </p:sp>
    </p:spTree>
    <p:extLst>
      <p:ext uri="{BB962C8B-B14F-4D97-AF65-F5344CB8AC3E}">
        <p14:creationId xmlns:p14="http://schemas.microsoft.com/office/powerpoint/2010/main" val="3184824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AF7493E0-3668-4AAB-F345-107ED6714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2</a:t>
            </a:fld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E2B198C-ECCE-1567-07D1-8CA2ED09CC13}"/>
              </a:ext>
            </a:extLst>
          </p:cNvPr>
          <p:cNvSpPr txBox="1"/>
          <p:nvPr/>
        </p:nvSpPr>
        <p:spPr>
          <a:xfrm>
            <a:off x="472440" y="339864"/>
            <a:ext cx="11247119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Elektrická přenosová soustava – jednoduše</a:t>
            </a:r>
          </a:p>
          <a:p>
            <a:pPr>
              <a:buNone/>
            </a:pPr>
            <a:r>
              <a:rPr lang="cs-CZ" dirty="0"/>
              <a:t>Elektrická přenosová soustava slouží k přenosu elektrické energie z elektráren k odběratelům (domácnostem, nemocnicím, školám nebo firmám).</a:t>
            </a:r>
          </a:p>
          <a:p>
            <a:pPr>
              <a:buNone/>
            </a:pPr>
            <a:r>
              <a:rPr lang="cs-CZ" dirty="0"/>
              <a:t>Elektrárny vyrábějí elektřinu obvykle o napětí několika tisíc voltů. Aby bylo možné přenášet elektřinu na velké vzdálenosti s malými ztrátami, používá se velmi vysoké napětí.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Proč se používá vysoké napětí?</a:t>
            </a:r>
          </a:p>
          <a:p>
            <a:pPr>
              <a:buNone/>
            </a:pPr>
            <a:r>
              <a:rPr lang="cs-CZ" dirty="0"/>
              <a:t>Při vyšším napětí stačí menší elektrický proud. Díky tomu: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se vodiče méně zahřívají,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vznikají menší ztráty energie,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přenos elektřiny je levnější a účinnější.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  <a:p>
            <a:pPr>
              <a:buNone/>
            </a:pPr>
            <a:r>
              <a:rPr lang="cs-CZ" b="1" dirty="0"/>
              <a:t>Úloha transformátorů</a:t>
            </a:r>
          </a:p>
          <a:p>
            <a:pPr>
              <a:buNone/>
            </a:pPr>
            <a:r>
              <a:rPr lang="cs-CZ" dirty="0"/>
              <a:t>Napětí se mění pomocí transformátorů: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 elektrárny</a:t>
            </a:r>
            <a:r>
              <a:rPr lang="cs-CZ" dirty="0"/>
              <a:t> transformátor napětí zvýší,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během přenosu se používá velmi vysoké napětí (např. 110 </a:t>
            </a:r>
            <a:r>
              <a:rPr lang="cs-CZ" dirty="0" err="1"/>
              <a:t>kV</a:t>
            </a:r>
            <a:r>
              <a:rPr lang="cs-CZ" dirty="0"/>
              <a:t> nebo 400 </a:t>
            </a:r>
            <a:r>
              <a:rPr lang="cs-CZ" dirty="0" err="1"/>
              <a:t>kV</a:t>
            </a:r>
            <a:r>
              <a:rPr lang="cs-CZ" dirty="0"/>
              <a:t>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před dodáním do měst a budov transformátory napětí opět sníží.</a:t>
            </a:r>
          </a:p>
        </p:txBody>
      </p:sp>
    </p:spTree>
    <p:extLst>
      <p:ext uri="{BB962C8B-B14F-4D97-AF65-F5344CB8AC3E}">
        <p14:creationId xmlns:p14="http://schemas.microsoft.com/office/powerpoint/2010/main" val="1892187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D7EABE49-642B-5300-B42E-8C4EE309F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3</a:t>
            </a:fld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AAD477E-B18A-441B-C32F-665120B5C2E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546" b="5454"/>
          <a:stretch>
            <a:fillRect/>
          </a:stretch>
        </p:blipFill>
        <p:spPr>
          <a:xfrm>
            <a:off x="710470" y="679400"/>
            <a:ext cx="10972800" cy="5486400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68ECB808-B309-467B-3078-33108EF07CD1}"/>
              </a:ext>
            </a:extLst>
          </p:cNvPr>
          <p:cNvSpPr txBox="1"/>
          <p:nvPr/>
        </p:nvSpPr>
        <p:spPr>
          <a:xfrm>
            <a:off x="710470" y="107425"/>
            <a:ext cx="71489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/>
              <a:t>Přenos elektrické energie</a:t>
            </a:r>
          </a:p>
        </p:txBody>
      </p:sp>
    </p:spTree>
    <p:extLst>
      <p:ext uri="{BB962C8B-B14F-4D97-AF65-F5344CB8AC3E}">
        <p14:creationId xmlns:p14="http://schemas.microsoft.com/office/powerpoint/2010/main" val="2645628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15EA8B6D-B64B-6995-BE49-9A86561AE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4</a:t>
            </a:fld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52E3ADE-D179-2777-0A43-8FD3CD44855B}"/>
              </a:ext>
            </a:extLst>
          </p:cNvPr>
          <p:cNvSpPr txBox="1"/>
          <p:nvPr/>
        </p:nvSpPr>
        <p:spPr>
          <a:xfrm>
            <a:off x="438150" y="310932"/>
            <a:ext cx="11315700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Jak jde elektřina k odběratelům?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Elektrárna vyrobí elektřinu.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Transformátor zvýší napětí.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Elektřina se přenáší vedením na velké vzdálenosti.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Další transformátory napětí postupně snižují.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Do domácností a budov přichází napětí 230 V / 400 V. </a:t>
            </a:r>
          </a:p>
          <a:p>
            <a:endParaRPr lang="cs-CZ" sz="800" dirty="0"/>
          </a:p>
          <a:p>
            <a:r>
              <a:rPr lang="cs-CZ" b="1" dirty="0"/>
              <a:t>Důležité hodnoty napětí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elektrárna: asi 6 </a:t>
            </a:r>
            <a:r>
              <a:rPr lang="cs-CZ" dirty="0" err="1"/>
              <a:t>kV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přenosová soustava: 110–400 </a:t>
            </a:r>
            <a:r>
              <a:rPr lang="cs-CZ" dirty="0" err="1"/>
              <a:t>kV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distribuční síť: kolem 22 </a:t>
            </a:r>
            <a:r>
              <a:rPr lang="cs-CZ" dirty="0" err="1"/>
              <a:t>kV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domácnosti: 230 V / 400 V </a:t>
            </a:r>
          </a:p>
          <a:p>
            <a:endParaRPr lang="cs-CZ" sz="800" dirty="0"/>
          </a:p>
          <a:p>
            <a:pPr>
              <a:buNone/>
            </a:pPr>
            <a:r>
              <a:rPr lang="cs-CZ" b="1" dirty="0"/>
              <a:t>Shrnutí</a:t>
            </a:r>
          </a:p>
          <a:p>
            <a:pPr>
              <a:buNone/>
            </a:pPr>
            <a:r>
              <a:rPr lang="cs-CZ" dirty="0"/>
              <a:t>Transformátory umožňují bezpečný a účinný přenos elektrické energie od elektrárny až ke spotřebitelům. Vysoké napětí snižuje energetické ztráty při přenosu na velké vzdálenosti.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5133027-AC14-DE8C-D778-F57A2A2EB4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28" b="13619"/>
          <a:stretch>
            <a:fillRect/>
          </a:stretch>
        </p:blipFill>
        <p:spPr>
          <a:xfrm>
            <a:off x="2030730" y="4625927"/>
            <a:ext cx="8130540" cy="1921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577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A9A6A82-548D-4DC4-239B-7FA5436FC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581025"/>
            <a:ext cx="9296400" cy="5695950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B96FCD1A-0982-6C34-6E05-A7156305FC24}"/>
              </a:ext>
            </a:extLst>
          </p:cNvPr>
          <p:cNvSpPr txBox="1"/>
          <p:nvPr/>
        </p:nvSpPr>
        <p:spPr>
          <a:xfrm>
            <a:off x="503695" y="201478"/>
            <a:ext cx="3045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Elektrárny v České republice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18EDAA21-2D7A-2B57-5B06-DD0820B430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09" t="82326" r="39123"/>
          <a:stretch>
            <a:fillRect/>
          </a:stretch>
        </p:blipFill>
        <p:spPr bwMode="auto">
          <a:xfrm>
            <a:off x="8361336" y="937648"/>
            <a:ext cx="2862478" cy="983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0550127-C443-0A8D-F1A1-EA417B598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7278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1886" y="304800"/>
            <a:ext cx="2264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Zopakujte si: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1886" y="957943"/>
            <a:ext cx="613083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/>
              <a:t>Napětí 6,3 </a:t>
            </a:r>
            <a:r>
              <a:rPr lang="cs-CZ" dirty="0" err="1"/>
              <a:t>kV</a:t>
            </a:r>
            <a:r>
              <a:rPr lang="cs-CZ" dirty="0"/>
              <a:t> až 10kV získané v alternátorech elektrárny není vhodné pro přenos elektrické energie z důvodu vysokých proudů v řádu desítek tisíc ampérů. Proto se napětí transformuje ne velmi vysoké napětí 220 </a:t>
            </a:r>
            <a:r>
              <a:rPr lang="cs-CZ" dirty="0" err="1"/>
              <a:t>kV</a:t>
            </a:r>
            <a:r>
              <a:rPr lang="cs-CZ" dirty="0"/>
              <a:t> nebo 400 </a:t>
            </a:r>
            <a:r>
              <a:rPr lang="cs-CZ" dirty="0" err="1"/>
              <a:t>kV</a:t>
            </a:r>
            <a:r>
              <a:rPr lang="cs-CZ" dirty="0"/>
              <a:t> vhodné pro přenos elektrické energie v přenosové síti.</a:t>
            </a:r>
          </a:p>
          <a:p>
            <a:pPr marL="342900" indent="-342900">
              <a:buAutoNum type="arabicPeriod"/>
            </a:pPr>
            <a:r>
              <a:rPr lang="cs-CZ" dirty="0"/>
              <a:t>Pro přenos elektrické energie v distribuční síti se napětí v přenosové síti transformuje na 22 </a:t>
            </a:r>
            <a:r>
              <a:rPr lang="cs-CZ" dirty="0" err="1"/>
              <a:t>kV</a:t>
            </a:r>
            <a:r>
              <a:rPr lang="cs-CZ" dirty="0"/>
              <a:t>.</a:t>
            </a:r>
          </a:p>
          <a:p>
            <a:pPr marL="342900" indent="-342900">
              <a:buAutoNum type="arabicPeriod"/>
            </a:pPr>
            <a:r>
              <a:rPr lang="cs-CZ" dirty="0"/>
              <a:t>Elektrická energie se v místních rozvodnách transformuje na nízké napětí 230 V případně na 400 V, které se přenáší spotřebitelskou sítí do domácností, dílen apod.</a:t>
            </a:r>
          </a:p>
          <a:p>
            <a:pPr marL="342900" indent="-342900">
              <a:buAutoNum type="arabicPeriod"/>
            </a:pPr>
            <a:endParaRPr lang="cs-CZ" dirty="0"/>
          </a:p>
        </p:txBody>
      </p:sp>
      <p:pic>
        <p:nvPicPr>
          <p:cNvPr id="5" name="Picture 2" descr="http://www.sps-prosek.cz/wp-content/uploads/2016/05/DSCN06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869" y="957943"/>
            <a:ext cx="4555093" cy="341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095381" y="4374263"/>
            <a:ext cx="2508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Rozvodna 110 </a:t>
            </a:r>
            <a:r>
              <a:rPr lang="cs-CZ" dirty="0" err="1"/>
              <a:t>kV</a:t>
            </a:r>
            <a:r>
              <a:rPr lang="cs-CZ" dirty="0"/>
              <a:t> / 22 </a:t>
            </a:r>
            <a:r>
              <a:rPr lang="cs-CZ" dirty="0" err="1"/>
              <a:t>kV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F3E4BEB-90FD-BC3E-2EDE-1BADA3BAAB6A}"/>
              </a:ext>
            </a:extLst>
          </p:cNvPr>
          <p:cNvSpPr txBox="1"/>
          <p:nvPr/>
        </p:nvSpPr>
        <p:spPr>
          <a:xfrm>
            <a:off x="2264044" y="5253726"/>
            <a:ext cx="7663912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Transformace se provádí z důvodu snížení ztrát při přenosu elektrického proudu.</a:t>
            </a:r>
          </a:p>
          <a:p>
            <a:pPr algn="ctr"/>
            <a:r>
              <a:rPr lang="cs-CZ" dirty="0"/>
              <a:t>Obecně platí – čím větší napětí, tím menší ztráty</a:t>
            </a:r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CA38D22-296F-3C24-8887-EDD72C2F7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76560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I transformátor EZK TR-TS40/047 2x24V | GM electronic, spol. s.r.o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077" y="2822418"/>
            <a:ext cx="3725995" cy="37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vize do 35 k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69" y="2734441"/>
            <a:ext cx="3735615" cy="3859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ransformátor 12V-20VA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701" y="3216783"/>
            <a:ext cx="3020151" cy="298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ADDDA13A-B018-00C7-01BD-58FCFCEA3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7</a:t>
            </a:fld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8BF4A6B2-5352-6DAB-C049-653C5E52FCD6}"/>
              </a:ext>
            </a:extLst>
          </p:cNvPr>
          <p:cNvSpPr txBox="1"/>
          <p:nvPr/>
        </p:nvSpPr>
        <p:spPr>
          <a:xfrm>
            <a:off x="374469" y="194310"/>
            <a:ext cx="2197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Transformátor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88C8353F-00F4-6C92-3976-53F20C836AC5}"/>
              </a:ext>
            </a:extLst>
          </p:cNvPr>
          <p:cNvSpPr txBox="1"/>
          <p:nvPr/>
        </p:nvSpPr>
        <p:spPr>
          <a:xfrm>
            <a:off x="468629" y="658047"/>
            <a:ext cx="1134890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Transformátor je elektrické zařízení, které slouží ke změně velikosti střídavého napětí.</a:t>
            </a:r>
          </a:p>
          <a:p>
            <a:pPr>
              <a:buNone/>
            </a:pPr>
            <a:r>
              <a:rPr lang="cs-CZ" dirty="0"/>
              <a:t>Může: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zvyšovat napětí</a:t>
            </a:r>
            <a:r>
              <a:rPr lang="cs-CZ" dirty="0"/>
              <a:t> pro přenos elektřiny na velké vzdálenosti,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snižovat napětí</a:t>
            </a:r>
            <a:r>
              <a:rPr lang="cs-CZ" dirty="0"/>
              <a:t> na bezpečné hodnoty pro běžné používání elektrických přístrojů. </a:t>
            </a:r>
          </a:p>
          <a:p>
            <a:pPr>
              <a:buNone/>
            </a:pPr>
            <a:r>
              <a:rPr lang="cs-CZ" dirty="0"/>
              <a:t>Transformátor také může oddělovat elektrické obvody, což zvyšuje ochranu před úrazem elektrickým proudem.</a:t>
            </a:r>
          </a:p>
          <a:p>
            <a:pPr>
              <a:buNone/>
            </a:pPr>
            <a:r>
              <a:rPr lang="cs-CZ" dirty="0"/>
              <a:t>Je důležitou součástí elektrické sítě, protože umožňuje bezpečný a účinný přenos elektrické energie od elektráren až ke spotřebitelům.</a:t>
            </a:r>
          </a:p>
        </p:txBody>
      </p:sp>
      <p:sp>
        <p:nvSpPr>
          <p:cNvPr id="4" name="Ovál 3">
            <a:hlinkClick r:id="rId5"/>
            <a:extLst>
              <a:ext uri="{FF2B5EF4-FFF2-40B4-BE49-F238E27FC236}">
                <a16:creationId xmlns:a16="http://schemas.microsoft.com/office/drawing/2014/main" id="{BEAE5A90-4A30-E835-2CF0-1F0412FE953F}"/>
              </a:ext>
            </a:extLst>
          </p:cNvPr>
          <p:cNvSpPr/>
          <p:nvPr/>
        </p:nvSpPr>
        <p:spPr>
          <a:xfrm>
            <a:off x="10650828" y="399245"/>
            <a:ext cx="720000" cy="72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4048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File:Transformer3d col3 cs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33" y="2525201"/>
            <a:ext cx="4975103" cy="3486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0366" y="86262"/>
            <a:ext cx="3473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princip transformátoru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DD6255EB-9E00-7979-E7AE-844261720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8</a:t>
            </a:fld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7DCE9A5-FEC8-218C-BF8A-861EB53704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759" y="2277372"/>
            <a:ext cx="5251317" cy="373630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3094D09-EE98-93D1-2EE0-6099C4D0E79F}"/>
                  </a:ext>
                </a:extLst>
              </p:cNvPr>
              <p:cNvSpPr txBox="1"/>
              <p:nvPr/>
            </p:nvSpPr>
            <p:spPr>
              <a:xfrm>
                <a:off x="230366" y="825191"/>
                <a:ext cx="11500717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Jednofázový transformátor tvoří dvě cívky – primární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sekundární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. Cívky jsou na společném jádře z měkké oceli. Cívka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 i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cs-CZ" i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je připojena ke zdroji střídavého napětí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prochází jí střídavý proud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který vytváří v jádře proměnné magnetické pole.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3094D09-EE98-93D1-2EE0-6099C4D0E7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366" y="825191"/>
                <a:ext cx="11500717" cy="923330"/>
              </a:xfrm>
              <a:prstGeom prst="rect">
                <a:avLst/>
              </a:prstGeom>
              <a:blipFill>
                <a:blip r:embed="rId5"/>
                <a:stretch>
                  <a:fillRect l="-477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5851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9D2B7FFD-3B3E-122E-63A2-FAB9AE6EC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9</a:t>
            </a:fld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1CACC9B-ED79-C36D-AB37-A2030065B946}"/>
              </a:ext>
            </a:extLst>
          </p:cNvPr>
          <p:cNvSpPr txBox="1"/>
          <p:nvPr/>
        </p:nvSpPr>
        <p:spPr>
          <a:xfrm>
            <a:off x="312234" y="142630"/>
            <a:ext cx="3473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princip transformátoru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423D6F0-C776-592F-CA7A-D89C24163427}"/>
                  </a:ext>
                </a:extLst>
              </p:cNvPr>
              <p:cNvSpPr txBox="1"/>
              <p:nvPr/>
            </p:nvSpPr>
            <p:spPr>
              <a:xfrm>
                <a:off x="312234" y="758283"/>
                <a:ext cx="11496907" cy="4771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Proměnné magnetické pole v jádře transformátoru indukuje v libovolném závitu primární nebo sekundární cívky napětí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l-GR" i="1">
                              <a:latin typeface="Cambria Math" panose="02040503050406030204" pitchFamily="18" charset="0"/>
                            </a:rPr>
                            <m:t>Φ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Závity cívek jsou spojeny </a:t>
                </a:r>
                <a:r>
                  <a:rPr lang="cs-CZ" b="1" dirty="0"/>
                  <a:t>za sebou, </a:t>
                </a:r>
                <a:r>
                  <a:rPr lang="cs-CZ" dirty="0"/>
                  <a:t>takže napětí na jednotlivých závitech se sčítají. Celkové napětí na primární cívce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dirty="0"/>
                  <a:t>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závity bude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l-GR" i="1">
                              <a:latin typeface="Cambria Math" panose="02040503050406030204" pitchFamily="18" charset="0"/>
                            </a:rPr>
                            <m:t>Φ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sz="800" dirty="0"/>
              </a:p>
              <a:p>
                <a:r>
                  <a:rPr lang="cs-CZ" dirty="0"/>
                  <a:t>a na sekundární cívce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závity bude napětí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l-GR" i="1">
                              <a:latin typeface="Cambria Math" panose="02040503050406030204" pitchFamily="18" charset="0"/>
                            </a:rPr>
                            <m:t>Φ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Pokud má primární cívka zanedbatelný odpor, má indukované napětí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stejnou velikost jako připojený zdroj, má však opačnou fázi. Poměr efektivních hodnot indukovaných napětí je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cs-CZ" dirty="0">
                  <a:solidFill>
                    <a:srgbClr val="FF0000"/>
                  </a:solidFill>
                </a:endParaRPr>
              </a:p>
              <a:p>
                <a:endParaRPr lang="cs-CZ" sz="800" dirty="0"/>
              </a:p>
              <a:p>
                <a:r>
                  <a:rPr lang="cs-CZ" dirty="0"/>
                  <a:t>Rovnice se nazývá </a:t>
                </a:r>
                <a:r>
                  <a:rPr lang="cs-CZ" b="1" dirty="0"/>
                  <a:t>„rovnice transformátoru“ </a:t>
                </a:r>
                <a:r>
                  <a:rPr lang="cs-CZ" dirty="0"/>
                  <a:t> a veličina k se nazývá </a:t>
                </a:r>
                <a:r>
                  <a:rPr lang="cs-CZ" b="1" dirty="0"/>
                  <a:t>„transformační poměr transformátoru“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423D6F0-C776-592F-CA7A-D89C241634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234" y="758283"/>
                <a:ext cx="11496907" cy="4771947"/>
              </a:xfrm>
              <a:prstGeom prst="rect">
                <a:avLst/>
              </a:prstGeom>
              <a:blipFill>
                <a:blip r:embed="rId2"/>
                <a:stretch>
                  <a:fillRect l="-424" t="-639" b="-10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15C2743-5A8B-4092-35F1-C300409E77B4}"/>
                  </a:ext>
                </a:extLst>
              </p:cNvPr>
              <p:cNvSpPr txBox="1"/>
              <p:nvPr/>
            </p:nvSpPr>
            <p:spPr>
              <a:xfrm>
                <a:off x="312234" y="5776551"/>
                <a:ext cx="1149690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Jestliže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&gt;1</m:t>
                    </m:r>
                  </m:oMath>
                </a14:m>
                <a:r>
                  <a:rPr lang="cs-CZ" dirty="0"/>
                  <a:t> a probíhá </a:t>
                </a:r>
                <a:r>
                  <a:rPr lang="cs-CZ" b="1" dirty="0"/>
                  <a:t>transformace nahoru</a:t>
                </a:r>
                <a:r>
                  <a:rPr lang="cs-CZ" dirty="0"/>
                  <a:t>, tj.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. Při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&lt;1</m:t>
                    </m:r>
                  </m:oMath>
                </a14:m>
                <a:r>
                  <a:rPr lang="cs-CZ" dirty="0"/>
                  <a:t>  a nastává transformace dolů, tj.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. 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15C2743-5A8B-4092-35F1-C300409E77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234" y="5776551"/>
                <a:ext cx="11496907" cy="646331"/>
              </a:xfrm>
              <a:prstGeom prst="rect">
                <a:avLst/>
              </a:prstGeom>
              <a:blipFill>
                <a:blip r:embed="rId3"/>
                <a:stretch>
                  <a:fillRect l="-424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70564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7F670ABD-4967-6A80-9299-63940823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10</a:t>
            </a:fld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10FF6CE-A6CE-EFE5-B42D-460E1681B4F9}"/>
                  </a:ext>
                </a:extLst>
              </p:cNvPr>
              <p:cNvSpPr txBox="1"/>
              <p:nvPr/>
            </p:nvSpPr>
            <p:spPr>
              <a:xfrm>
                <a:off x="470210" y="363955"/>
                <a:ext cx="11251580" cy="56218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b="1" dirty="0"/>
                  <a:t>Příklad na transformační rovnici</a:t>
                </a:r>
              </a:p>
              <a:p>
                <a:pPr>
                  <a:buNone/>
                </a:pPr>
                <a:endParaRPr lang="cs-CZ" sz="800" dirty="0"/>
              </a:p>
              <a:p>
                <a:pPr>
                  <a:buNone/>
                </a:pPr>
                <a:r>
                  <a:rPr lang="cs-CZ" dirty="0"/>
                  <a:t>Transformátor má:</a:t>
                </a:r>
              </a:p>
              <a:p>
                <a:pPr>
                  <a:buNone/>
                </a:pPr>
                <a:endParaRPr lang="cs-CZ" sz="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cs-CZ" dirty="0"/>
                  <a:t>primární napětí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𝑈</m:t>
                    </m:r>
                    <m:r>
                      <a:rPr lang="cs-CZ" i="1" baseline="-25000" dirty="0">
                        <a:latin typeface="Cambria Math" panose="02040503050406030204" pitchFamily="18" charset="0"/>
                      </a:rPr>
                      <m:t>1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=230 </m:t>
                    </m:r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V</m:t>
                    </m:r>
                  </m:oMath>
                </a14:m>
                <a:r>
                  <a:rPr lang="cs-CZ" dirty="0"/>
                  <a:t>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cs-CZ" dirty="0"/>
                  <a:t>počet závitů primární cívky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i="1" baseline="-25000" dirty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=200 </m:t>
                    </m:r>
                  </m:oMath>
                </a14:m>
                <a:endParaRPr lang="cs-CZ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cs-CZ" dirty="0"/>
                  <a:t>počet závitů sekundární cívky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i="1" baseline="-25000" dirty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=50 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>
                  <a:buNone/>
                </a:pPr>
                <a:r>
                  <a:rPr lang="cs-CZ" dirty="0"/>
                  <a:t>Vypočítej sekundární napětí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𝑈</m:t>
                    </m:r>
                    <m:r>
                      <a:rPr lang="cs-CZ" i="1" baseline="-25000" dirty="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cs-CZ" dirty="0"/>
                  <a:t>​.</a:t>
                </a:r>
              </a:p>
              <a:p>
                <a:pPr>
                  <a:buNone/>
                </a:pPr>
                <a:endParaRPr lang="cs-CZ" sz="800" dirty="0"/>
              </a:p>
              <a:p>
                <a:pPr>
                  <a:buNone/>
                </a:pPr>
                <a:endParaRPr lang="cs-CZ" dirty="0"/>
              </a:p>
              <a:p>
                <a:pPr>
                  <a:buNone/>
                </a:pPr>
                <a:r>
                  <a:rPr lang="cs-CZ" dirty="0"/>
                  <a:t>Použijeme transformační rovnici:</a:t>
                </a:r>
              </a:p>
              <a:p>
                <a:pPr>
                  <a:buNone/>
                </a:pPr>
                <a:endParaRPr lang="cs-CZ" dirty="0"/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 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230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200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→  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57,5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V</m:t>
                      </m:r>
                    </m:oMath>
                  </m:oMathPara>
                </a14:m>
                <a:endParaRPr lang="cs-CZ" b="0" dirty="0">
                  <a:ea typeface="Cambria Math" panose="02040503050406030204" pitchFamily="18" charset="0"/>
                </a:endParaRPr>
              </a:p>
              <a:p>
                <a:pPr>
                  <a:buNone/>
                </a:pPr>
                <a:endParaRPr lang="cs-CZ" dirty="0"/>
              </a:p>
              <a:p>
                <a:pPr>
                  <a:buNone/>
                </a:pPr>
                <a:r>
                  <a:rPr lang="cs-CZ" dirty="0"/>
                  <a:t>Výsledek</a:t>
                </a:r>
              </a:p>
              <a:p>
                <a:pPr>
                  <a:buNone/>
                </a:pPr>
                <a:r>
                  <a:rPr lang="cs-CZ" dirty="0"/>
                  <a:t>Sekundární napětí transformátoru je:</a:t>
                </a:r>
              </a:p>
              <a:p>
                <a:pPr>
                  <a:buNone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57,5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V</m:t>
                      </m:r>
                    </m:oMath>
                  </m:oMathPara>
                </a14:m>
                <a:endParaRPr lang="cs-CZ" dirty="0"/>
              </a:p>
              <a:p>
                <a:pPr>
                  <a:buNone/>
                </a:pPr>
                <a:endParaRPr lang="cs-CZ" dirty="0"/>
              </a:p>
              <a:p>
                <a:pPr>
                  <a:buNone/>
                </a:pPr>
                <a:r>
                  <a:rPr lang="cs-CZ" dirty="0"/>
                  <a:t>Transformátor  napětí snižuje.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10FF6CE-A6CE-EFE5-B42D-460E1681B4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210" y="363955"/>
                <a:ext cx="11251580" cy="5621860"/>
              </a:xfrm>
              <a:prstGeom prst="rect">
                <a:avLst/>
              </a:prstGeom>
              <a:blipFill>
                <a:blip r:embed="rId2"/>
                <a:stretch>
                  <a:fillRect l="-433" t="-651" b="-7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14422A08-FE3F-B692-561F-96631F75A0AD}"/>
              </a:ext>
            </a:extLst>
          </p:cNvPr>
          <p:cNvCxnSpPr/>
          <p:nvPr/>
        </p:nvCxnSpPr>
        <p:spPr>
          <a:xfrm>
            <a:off x="468351" y="2520176"/>
            <a:ext cx="112627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Obrázek 9">
            <a:extLst>
              <a:ext uri="{FF2B5EF4-FFF2-40B4-BE49-F238E27FC236}">
                <a16:creationId xmlns:a16="http://schemas.microsoft.com/office/drawing/2014/main" id="{7254D215-27EE-6CA9-E685-AB8BF40DF5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3099" y="478450"/>
            <a:ext cx="2648320" cy="175284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20A87F7D-CB1A-321B-8FD3-0A5162105EBD}"/>
                  </a:ext>
                </a:extLst>
              </p:cNvPr>
              <p:cNvSpPr txBox="1"/>
              <p:nvPr/>
            </p:nvSpPr>
            <p:spPr>
              <a:xfrm>
                <a:off x="6434254" y="1304692"/>
                <a:ext cx="114955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cs-CZ" sz="1400" i="1" baseline="-25000" dirty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=230 </m:t>
                      </m:r>
                      <m:r>
                        <m:rPr>
                          <m:sty m:val="p"/>
                        </m:rPr>
                        <a:rPr lang="cs-CZ" sz="1400" dirty="0">
                          <a:latin typeface="Cambria Math" panose="02040503050406030204" pitchFamily="18" charset="0"/>
                        </a:rPr>
                        <m:t>V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20A87F7D-CB1A-321B-8FD3-0A5162105E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4254" y="1304692"/>
                <a:ext cx="1149552" cy="30777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4C22156E-3A72-3362-47CF-25FDD47474A6}"/>
                  </a:ext>
                </a:extLst>
              </p:cNvPr>
              <p:cNvSpPr txBox="1"/>
              <p:nvPr/>
            </p:nvSpPr>
            <p:spPr>
              <a:xfrm>
                <a:off x="7484328" y="2108785"/>
                <a:ext cx="99059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cs-CZ" sz="1400" i="1" baseline="-25000" dirty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=200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4C22156E-3A72-3362-47CF-25FDD47474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4328" y="2108785"/>
                <a:ext cx="990599" cy="30777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374BD592-5E9E-6161-40AF-82BACBC192D5}"/>
                  </a:ext>
                </a:extLst>
              </p:cNvPr>
              <p:cNvSpPr txBox="1"/>
              <p:nvPr/>
            </p:nvSpPr>
            <p:spPr>
              <a:xfrm>
                <a:off x="9250820" y="2149641"/>
                <a:ext cx="99059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 dirty="0" smtClean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cs-CZ" sz="1400" b="0" i="1" baseline="-25000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400" b="0" i="1" dirty="0" smtClean="0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374BD592-5E9E-6161-40AF-82BACBC192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50820" y="2149641"/>
                <a:ext cx="990599" cy="30777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BC3804DD-4012-23BE-E413-BDA1FAEE04BE}"/>
                  </a:ext>
                </a:extLst>
              </p:cNvPr>
              <p:cNvSpPr txBox="1"/>
              <p:nvPr/>
            </p:nvSpPr>
            <p:spPr>
              <a:xfrm>
                <a:off x="10204248" y="1288177"/>
                <a:ext cx="114955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 dirty="0" smtClean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cs-CZ" sz="1400" b="0" i="1" baseline="-25000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cs-CZ" sz="1400" b="0" i="0" dirty="0" smtClean="0">
                          <a:latin typeface="Cambria Math" panose="02040503050406030204" pitchFamily="18" charset="0"/>
                        </a:rPr>
                        <m:t>? </m:t>
                      </m:r>
                      <m:r>
                        <m:rPr>
                          <m:sty m:val="p"/>
                        </m:rPr>
                        <a:rPr lang="cs-CZ" sz="1400" dirty="0">
                          <a:latin typeface="Cambria Math" panose="02040503050406030204" pitchFamily="18" charset="0"/>
                        </a:rPr>
                        <m:t>V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BC3804DD-4012-23BE-E413-BDA1FAEE04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04248" y="1288177"/>
                <a:ext cx="1149552" cy="30777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752775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1D7F9864-7D75-7DC4-E989-4141DD37E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11</a:t>
            </a:fld>
            <a:endParaRPr lang="cs-CZ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0A1B754D-B7B8-7037-28D4-C21E5D5C05C8}"/>
              </a:ext>
            </a:extLst>
          </p:cNvPr>
          <p:cNvSpPr txBox="1"/>
          <p:nvPr/>
        </p:nvSpPr>
        <p:spPr>
          <a:xfrm>
            <a:off x="367990" y="334537"/>
            <a:ext cx="4047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Transformátor – zákon zachování energie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1D04292-490B-1A04-5FAE-19E631B1DA31}"/>
                  </a:ext>
                </a:extLst>
              </p:cNvPr>
              <p:cNvSpPr txBox="1"/>
              <p:nvPr/>
            </p:nvSpPr>
            <p:spPr>
              <a:xfrm>
                <a:off x="446049" y="689296"/>
                <a:ext cx="7611023" cy="42216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Podle zákona zachování energie musí být příkon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transformátoru při zanedbatelných ztrátách roven výkonu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dirty="0"/>
                  <a:t>v sekundární cívce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800" dirty="0"/>
              </a:p>
              <a:p>
                <a:r>
                  <a:rPr lang="cs-CZ" dirty="0"/>
                  <a:t>tedy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func>
                        <m:func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𝜑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fun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func>
                        <m:func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𝜑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func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Protože za uvedených podmínek jsou hodnoty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malé, pak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i="0" smtClean="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func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func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≈1</m:t>
                    </m:r>
                  </m:oMath>
                </a14:m>
                <a:r>
                  <a:rPr lang="cs-CZ" dirty="0"/>
                  <a:t> a rovnici můžeme přepsat do tvaru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cs-CZ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cs-CZ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Vzhledem k tomu, že platí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𝑈</m:t>
                            </m:r>
                          </m:e>
                          <m:sub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𝑈</m:t>
                            </m:r>
                          </m:e>
                          <m:sub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dirty="0"/>
                  <a:t> , pak proudy se transformují v obráceném poměru počtu závitů.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1D04292-490B-1A04-5FAE-19E631B1DA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049" y="689296"/>
                <a:ext cx="7611023" cy="4221669"/>
              </a:xfrm>
              <a:prstGeom prst="rect">
                <a:avLst/>
              </a:prstGeom>
              <a:blipFill>
                <a:blip r:embed="rId2"/>
                <a:stretch>
                  <a:fillRect l="-641" t="-722" b="-12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0969AD70-FD4D-8FF1-590A-E41D9B4FC5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9" t="68356" r="1560" b="3026"/>
          <a:stretch>
            <a:fillRect/>
          </a:stretch>
        </p:blipFill>
        <p:spPr>
          <a:xfrm>
            <a:off x="8519286" y="2954017"/>
            <a:ext cx="3462344" cy="184100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CDB9A97F-0616-98E3-2E2D-68AACD304D01}"/>
                  </a:ext>
                </a:extLst>
              </p:cNvPr>
              <p:cNvSpPr txBox="1"/>
              <p:nvPr/>
            </p:nvSpPr>
            <p:spPr>
              <a:xfrm>
                <a:off x="2811966" y="5218741"/>
                <a:ext cx="6568069" cy="1200329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/>
                  <a:t>Při vyšším sekundárním napětí můžeme z transformátoru odebírat menší proud a naopak. Zvětšením transformačního poměru (transformace nahoru) má za následek, že se při daném výkonu transformátoru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cs-CZ" dirty="0"/>
                  <a:t>krát zmenší proud ve výstupním obvodu.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CDB9A97F-0616-98E3-2E2D-68AACD304D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1966" y="5218741"/>
                <a:ext cx="6568069" cy="1200329"/>
              </a:xfrm>
              <a:prstGeom prst="rect">
                <a:avLst/>
              </a:prstGeom>
              <a:blipFill>
                <a:blip r:embed="rId4"/>
                <a:stretch>
                  <a:fillRect t="-2000" b="-6000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023" y="689296"/>
            <a:ext cx="3850680" cy="202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6924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81FBD5E8-889E-D56C-EDE3-EE74FD2DA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12</a:t>
            </a:fld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A14B559-73AC-737D-7ABE-EFBD401F57F8}"/>
                  </a:ext>
                </a:extLst>
              </p:cNvPr>
              <p:cNvSpPr txBox="1"/>
              <p:nvPr/>
            </p:nvSpPr>
            <p:spPr>
              <a:xfrm>
                <a:off x="481361" y="411463"/>
                <a:ext cx="11229278" cy="48285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b="1" dirty="0"/>
                  <a:t>Příklad na rovnici transformátoru</a:t>
                </a:r>
                <a:endParaRPr lang="cs-CZ" dirty="0"/>
              </a:p>
              <a:p>
                <a:pPr>
                  <a:buNone/>
                </a:pPr>
                <a:endParaRPr lang="cs-CZ" dirty="0"/>
              </a:p>
              <a:p>
                <a:pPr>
                  <a:buNone/>
                </a:pPr>
                <a:r>
                  <a:rPr lang="cs-CZ" dirty="0"/>
                  <a:t>Transformátor má: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cs-CZ" dirty="0"/>
                  <a:t>počet závitů na primární cívce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i="1" baseline="-25000" dirty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=200</m:t>
                    </m:r>
                  </m:oMath>
                </a14:m>
                <a:r>
                  <a:rPr lang="cs-CZ" dirty="0"/>
                  <a:t>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cs-CZ" dirty="0"/>
                  <a:t>počet závitů na sekundární cívce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i="1" baseline="-25000" dirty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=50</m:t>
                    </m:r>
                  </m:oMath>
                </a14:m>
                <a:r>
                  <a:rPr lang="cs-CZ" dirty="0"/>
                  <a:t>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cs-CZ" dirty="0"/>
                  <a:t>proud v primární cívce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i="1" baseline="-25000" dirty="0">
                        <a:latin typeface="Cambria Math" panose="02040503050406030204" pitchFamily="18" charset="0"/>
                      </a:rPr>
                      <m:t>1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=2 </m:t>
                    </m:r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A</m:t>
                    </m:r>
                  </m:oMath>
                </a14:m>
                <a:r>
                  <a:rPr lang="cs-CZ" dirty="0"/>
                  <a:t> </a:t>
                </a:r>
              </a:p>
              <a:p>
                <a:pPr>
                  <a:buNone/>
                </a:pPr>
                <a:r>
                  <a:rPr lang="cs-CZ" dirty="0"/>
                  <a:t>Vypočítej proud v sekundární cívce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i="1" baseline="-25000" dirty="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cs-CZ" dirty="0"/>
                  <a:t>​.</a:t>
                </a:r>
              </a:p>
              <a:p>
                <a:pPr>
                  <a:buNone/>
                </a:pPr>
                <a:endParaRPr lang="cs-CZ" dirty="0"/>
              </a:p>
              <a:p>
                <a:pPr>
                  <a:buNone/>
                </a:pPr>
                <a:r>
                  <a:rPr lang="cs-CZ" dirty="0"/>
                  <a:t>Platí vztah: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cs-CZ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cs-CZ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pPr>
                  <a:buNone/>
                </a:pPr>
                <a:r>
                  <a:rPr lang="cs-CZ" dirty="0"/>
                  <a:t>Dosazení:</a:t>
                </a:r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2 . 200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A</m:t>
                      </m:r>
                    </m:oMath>
                  </m:oMathPara>
                </a14:m>
                <a:endParaRPr lang="cs-CZ" dirty="0"/>
              </a:p>
              <a:p>
                <a:pPr>
                  <a:buNone/>
                </a:pPr>
                <a:r>
                  <a:rPr lang="cs-CZ" dirty="0"/>
                  <a:t>Výsledek:</a:t>
                </a:r>
              </a:p>
              <a:p>
                <a:pPr algn="ctr">
                  <a:buNone/>
                </a:pPr>
                <a:br>
                  <a:rPr lang="cs-CZ" dirty="0"/>
                </a:br>
                <a:r>
                  <a:rPr lang="cs-CZ" dirty="0"/>
                  <a:t>Proud v sekundární cívce je 8 A.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A14B559-73AC-737D-7ABE-EFBD401F57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361" y="411463"/>
                <a:ext cx="11229278" cy="4828501"/>
              </a:xfrm>
              <a:prstGeom prst="rect">
                <a:avLst/>
              </a:prstGeom>
              <a:blipFill>
                <a:blip r:embed="rId2"/>
                <a:stretch>
                  <a:fillRect l="-489" t="-631" b="-10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36B917F1-815E-5AD1-D1D4-5437DC569B29}"/>
              </a:ext>
            </a:extLst>
          </p:cNvPr>
          <p:cNvCxnSpPr/>
          <p:nvPr/>
        </p:nvCxnSpPr>
        <p:spPr>
          <a:xfrm flipV="1">
            <a:off x="481361" y="2575928"/>
            <a:ext cx="1122927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Obrázek 6">
            <a:extLst>
              <a:ext uri="{FF2B5EF4-FFF2-40B4-BE49-F238E27FC236}">
                <a16:creationId xmlns:a16="http://schemas.microsoft.com/office/drawing/2014/main" id="{91750AB7-5C28-A608-EC4E-88A5A85354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576" y="478450"/>
            <a:ext cx="2648320" cy="175284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8DEFB15A-24CE-3A9F-5284-18AA8293767D}"/>
                  </a:ext>
                </a:extLst>
              </p:cNvPr>
              <p:cNvSpPr txBox="1"/>
              <p:nvPr/>
            </p:nvSpPr>
            <p:spPr>
              <a:xfrm>
                <a:off x="6690731" y="1304692"/>
                <a:ext cx="114955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dirty="0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sz="1400" i="1" baseline="-25000" dirty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=2 </m:t>
                      </m:r>
                      <m:r>
                        <m:rPr>
                          <m:sty m:val="p"/>
                        </m:rPr>
                        <a:rPr lang="cs-CZ" sz="1400" b="0" i="0" dirty="0" smtClean="0">
                          <a:latin typeface="Cambria Math" panose="02040503050406030204" pitchFamily="18" charset="0"/>
                        </a:rPr>
                        <m:t>A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8DEFB15A-24CE-3A9F-5284-18AA829376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0731" y="1304692"/>
                <a:ext cx="1149552" cy="30777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056075AE-20EF-B319-9CED-A8D78CB1B113}"/>
                  </a:ext>
                </a:extLst>
              </p:cNvPr>
              <p:cNvSpPr txBox="1"/>
              <p:nvPr/>
            </p:nvSpPr>
            <p:spPr>
              <a:xfrm>
                <a:off x="7740805" y="2108785"/>
                <a:ext cx="99059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cs-CZ" sz="1400" i="1" baseline="-25000" dirty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=200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056075AE-20EF-B319-9CED-A8D78CB1B1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40805" y="2108785"/>
                <a:ext cx="990599" cy="30777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D40A528-9EA4-5304-20C9-5B0040D3C550}"/>
                  </a:ext>
                </a:extLst>
              </p:cNvPr>
              <p:cNvSpPr txBox="1"/>
              <p:nvPr/>
            </p:nvSpPr>
            <p:spPr>
              <a:xfrm>
                <a:off x="9507297" y="2149641"/>
                <a:ext cx="99059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 dirty="0" smtClean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cs-CZ" sz="1400" b="0" i="1" baseline="-25000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400" b="0" i="1" dirty="0" smtClean="0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D40A528-9EA4-5304-20C9-5B0040D3C5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07297" y="2149641"/>
                <a:ext cx="990599" cy="30777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DE0FCAD0-8727-376D-B4FE-4F09166C1A01}"/>
                  </a:ext>
                </a:extLst>
              </p:cNvPr>
              <p:cNvSpPr txBox="1"/>
              <p:nvPr/>
            </p:nvSpPr>
            <p:spPr>
              <a:xfrm>
                <a:off x="10460725" y="1288177"/>
                <a:ext cx="114955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dirty="0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sz="1400" b="0" i="1" baseline="-25000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cs-CZ" sz="1400" b="0" i="0" dirty="0" smtClean="0">
                          <a:latin typeface="Cambria Math" panose="02040503050406030204" pitchFamily="18" charset="0"/>
                        </a:rPr>
                        <m:t>?</m:t>
                      </m:r>
                      <m:r>
                        <m:rPr>
                          <m:sty m:val="p"/>
                        </m:rPr>
                        <a:rPr lang="cs-CZ" sz="1400" b="0" i="0" dirty="0" smtClean="0">
                          <a:latin typeface="Cambria Math" panose="02040503050406030204" pitchFamily="18" charset="0"/>
                        </a:rPr>
                        <m:t>A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DE0FCAD0-8727-376D-B4FE-4F09166C1A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60725" y="1288177"/>
                <a:ext cx="1149552" cy="30777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88761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9633" y="566057"/>
            <a:ext cx="1233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09303" y="1097280"/>
                <a:ext cx="10868297" cy="17757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Primární cívka transformátoru má 600 závitů a sekundární cívka na 30 závitů. Primární cívka je připojena ke zdroji střídavého napětí 230 V. Určete sekundární napětí nezatíženého transformátoru.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=600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𝑣𝑖𝑡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ů,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      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𝑣𝑖𝑡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ů,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          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=230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               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b="0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303" y="1097280"/>
                <a:ext cx="10868297" cy="1775743"/>
              </a:xfrm>
              <a:prstGeom prst="rect">
                <a:avLst/>
              </a:prstGeom>
              <a:blipFill rotWithShape="1">
                <a:blip r:embed="rId2"/>
                <a:stretch>
                  <a:fillRect l="-449" t="-17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 flipV="1">
            <a:off x="461554" y="2664823"/>
            <a:ext cx="10816046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004441" y="3021874"/>
                <a:ext cx="4183118" cy="7138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4441" y="3021874"/>
                <a:ext cx="4183118" cy="71385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843049" y="4153989"/>
                <a:ext cx="6505903" cy="13167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/>
                  <a:t>Dosadíme zadané hodnoty: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30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600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∙230=11,5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</m:t>
                    </m:r>
                  </m:oMath>
                </a14:m>
                <a:endParaRPr lang="cs-CZ" b="0" dirty="0">
                  <a:ea typeface="Cambria Math" panose="02040503050406030204" pitchFamily="18" charset="0"/>
                </a:endParaRPr>
              </a:p>
              <a:p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Sekundární napětí nezatíženého transformátoru je 11,5 V.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049" y="4153989"/>
                <a:ext cx="6505903" cy="1316771"/>
              </a:xfrm>
              <a:prstGeom prst="rect">
                <a:avLst/>
              </a:prstGeom>
              <a:blipFill rotWithShape="1">
                <a:blip r:embed="rId4"/>
                <a:stretch>
                  <a:fillRect b="-64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1418896" y="3194133"/>
            <a:ext cx="2585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 rovnice transformátoru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7B75A32-3B89-1700-E422-0DD6A96A0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50887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9634" y="566057"/>
            <a:ext cx="1217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2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52846" y="1254034"/>
                <a:ext cx="11274780" cy="17757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Příkon transformátoru je 800 W, účinnost je 96%. Jaký proud prochází sekundárním vinutím, ke kterému je připojen rezistor, jestliže sekundární napětí je 100 V.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=800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=96%,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𝑠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=100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𝑠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=?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846" y="1254034"/>
                <a:ext cx="11274780" cy="1775743"/>
              </a:xfrm>
              <a:prstGeom prst="rect">
                <a:avLst/>
              </a:prstGeom>
              <a:blipFill rotWithShape="1">
                <a:blip r:embed="rId2"/>
                <a:stretch>
                  <a:fillRect l="-432" t="-17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AutoShape 2" descr="\eta "/>
          <p:cNvSpPr>
            <a:spLocks noChangeAspect="1" noChangeArrowheads="1"/>
          </p:cNvSpPr>
          <p:nvPr/>
        </p:nvSpPr>
        <p:spPr bwMode="auto">
          <a:xfrm>
            <a:off x="1619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AutoShape 4" descr="\eta "/>
          <p:cNvSpPr>
            <a:spLocks noChangeAspect="1" noChangeArrowheads="1"/>
          </p:cNvSpPr>
          <p:nvPr/>
        </p:nvSpPr>
        <p:spPr bwMode="auto">
          <a:xfrm>
            <a:off x="314325" y="7937"/>
            <a:ext cx="312692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505095" y="2760617"/>
            <a:ext cx="11103429" cy="95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05094" y="3618356"/>
                <a:ext cx="4508339" cy="1445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výkonu na výstupu z transformátoru</a:t>
                </a:r>
              </a:p>
              <a:p>
                <a:r>
                  <a:rPr lang="cs-CZ" dirty="0"/>
                  <a:t>účinnost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𝜂</m:t>
                    </m:r>
                    <m:r>
                      <a:rPr lang="cs-CZ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𝑉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ý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𝑘𝑜𝑛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𝑃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ří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𝑘𝑜𝑛</m:t>
                        </m:r>
                      </m:den>
                    </m:f>
                    <m:r>
                      <a:rPr lang="cs-CZ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100 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%</m:t>
                        </m:r>
                      </m:e>
                    </m:d>
                  </m:oMath>
                </a14:m>
                <a:r>
                  <a:rPr lang="cs-CZ" dirty="0"/>
                  <a:t> 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96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𝑠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800</m:t>
                        </m:r>
                      </m:den>
                    </m:f>
                    <m:r>
                      <a:rPr lang="cs-CZ" b="0" i="1" smtClean="0">
                        <a:latin typeface="Cambria Math"/>
                        <a:ea typeface="Cambria Math"/>
                      </a:rPr>
                      <m:t>∙100     →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𝑃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𝑠</m:t>
                        </m:r>
                      </m:sub>
                    </m:sSub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96∙800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100</m:t>
                        </m:r>
                      </m:den>
                    </m:f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dirty="0"/>
                  <a:t>768 W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094" y="3618356"/>
                <a:ext cx="4508339" cy="1445267"/>
              </a:xfrm>
              <a:prstGeom prst="rect">
                <a:avLst/>
              </a:prstGeom>
              <a:blipFill rotWithShape="1">
                <a:blip r:embed="rId3"/>
                <a:stretch>
                  <a:fillRect l="-1218" t="-2110" b="-21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738646" y="3618356"/>
                <a:ext cx="5465379" cy="1627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proudu v sekundárním vynutí transformátoru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𝑠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𝐼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𝑠</m:t>
                        </m:r>
                      </m:sub>
                    </m:sSub>
                    <m:r>
                      <a:rPr lang="cs-CZ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𝑠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𝐼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𝑠</m:t>
                            </m:r>
                          </m:sub>
                        </m:sSub>
                      </m:den>
                    </m:f>
                    <m:r>
                      <a:rPr lang="cs-CZ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768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100</m:t>
                        </m:r>
                      </m:den>
                    </m:f>
                    <m:r>
                      <a:rPr lang="cs-CZ" b="0" i="1" smtClean="0">
                        <a:latin typeface="Cambria Math"/>
                        <a:ea typeface="Cambria Math"/>
                      </a:rPr>
                      <m:t>=7,68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𝐴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≈7,7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𝐴</m:t>
                    </m:r>
                  </m:oMath>
                </a14:m>
                <a:r>
                  <a:rPr lang="cs-CZ" b="0" dirty="0">
                    <a:ea typeface="Cambria Math"/>
                  </a:rPr>
                  <a:t> </a:t>
                </a:r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8646" y="3618356"/>
                <a:ext cx="5465379" cy="1627882"/>
              </a:xfrm>
              <a:prstGeom prst="rect">
                <a:avLst/>
              </a:prstGeom>
              <a:blipFill rotWithShape="1">
                <a:blip r:embed="rId4"/>
                <a:stretch>
                  <a:fillRect l="-892" t="-18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3174124" y="5433848"/>
            <a:ext cx="5843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Sekundárním vynutím transformátoru prochází proud 7,7 A</a:t>
            </a:r>
          </a:p>
        </p:txBody>
      </p:sp>
      <p:sp>
        <p:nvSpPr>
          <p:cNvPr id="10" name="Zástupný symbol pro číslo snímku 9">
            <a:extLst>
              <a:ext uri="{FF2B5EF4-FFF2-40B4-BE49-F238E27FC236}">
                <a16:creationId xmlns:a16="http://schemas.microsoft.com/office/drawing/2014/main" id="{E503D218-EC44-77C3-CBB1-8A857EE44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28067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46462" y="564196"/>
            <a:ext cx="1072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Příklad 3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646462" y="1261241"/>
                <a:ext cx="10725731" cy="23501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Určete transformační poměr transformátoru, který připojíme na síťové napětí 230 V a ze sekundárního vinutí chceme odebírat proud 2 A při napětí 10 V. Jaký proud prochází primárním vynutím transformátoru? Ztráty neuvažujeme, sekundární vinutí je zatíženo rezistorem.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=230 </m:t>
                      </m:r>
                      <m:r>
                        <a:rPr lang="cs-CZ" b="0" i="1" smtClean="0">
                          <a:latin typeface="Cambria Math"/>
                        </a:rPr>
                        <m:t>𝑉</m:t>
                      </m:r>
                      <m:r>
                        <a:rPr lang="cs-CZ" b="0" i="1" smtClean="0">
                          <a:latin typeface="Cambria Math"/>
                        </a:rPr>
                        <m:t>,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=2 </m:t>
                      </m:r>
                      <m:r>
                        <a:rPr lang="cs-CZ" b="0" i="1" smtClean="0">
                          <a:latin typeface="Cambria Math"/>
                        </a:rPr>
                        <m:t>𝐴</m:t>
                      </m:r>
                      <m:r>
                        <a:rPr lang="cs-CZ" b="0" i="1" smtClean="0">
                          <a:latin typeface="Cambria Math"/>
                        </a:rPr>
                        <m:t>,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=10 </m:t>
                      </m:r>
                      <m:r>
                        <a:rPr lang="cs-CZ" b="0" i="1" smtClean="0">
                          <a:latin typeface="Cambria Math"/>
                        </a:rPr>
                        <m:t>𝑉</m:t>
                      </m:r>
                      <m:r>
                        <a:rPr lang="cs-CZ" b="0" i="1" smtClean="0">
                          <a:latin typeface="Cambria Math"/>
                        </a:rPr>
                        <m:t>, 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=?,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       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=? 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462" y="1261241"/>
                <a:ext cx="10725731" cy="2350131"/>
              </a:xfrm>
              <a:prstGeom prst="rect">
                <a:avLst/>
              </a:prstGeom>
              <a:blipFill rotWithShape="1">
                <a:blip r:embed="rId2"/>
                <a:stretch>
                  <a:fillRect l="-455" t="-12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 flipV="1">
            <a:off x="646462" y="3268716"/>
            <a:ext cx="10725731" cy="8408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46462" y="3951890"/>
                <a:ext cx="3894007" cy="124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transformačního poměru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230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=0,043478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≈4,3∙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462" y="3951890"/>
                <a:ext cx="3894007" cy="1243995"/>
              </a:xfrm>
              <a:prstGeom prst="rect">
                <a:avLst/>
              </a:prstGeom>
              <a:blipFill rotWithShape="1">
                <a:blip r:embed="rId3"/>
                <a:stretch>
                  <a:fillRect l="-1252" t="-24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181600" y="3951890"/>
                <a:ext cx="5328745" cy="16655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proudu v primárním vynutí transformátoru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𝐼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𝑝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𝐼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𝑠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/>
                      </a:rPr>
                      <m:t>=4,3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  (obrácený poměr!)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=4,3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∙2=0,0869≈87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1600" y="3951890"/>
                <a:ext cx="5328745" cy="1665521"/>
              </a:xfrm>
              <a:prstGeom prst="rect">
                <a:avLst/>
              </a:prstGeom>
              <a:blipFill rotWithShape="1">
                <a:blip r:embed="rId4"/>
                <a:stretch>
                  <a:fillRect l="-915" t="-1832" b="-3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46462" y="5980386"/>
                <a:ext cx="9706228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Transformační poměr je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ea typeface="Cambria Math"/>
                      </a:rPr>
                      <m:t>𝟒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,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𝟑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/>
                  <a:t> a proud v primárním vynutí transformátoru má hodnotu 87 mA.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462" y="5980386"/>
                <a:ext cx="9706228" cy="375552"/>
              </a:xfrm>
              <a:prstGeom prst="rect">
                <a:avLst/>
              </a:prstGeom>
              <a:blipFill rotWithShape="1">
                <a:blip r:embed="rId5"/>
                <a:stretch>
                  <a:fillRect l="-503" t="-6452" b="-241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FA67EEA-A76B-C11B-EA11-D624D9889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82468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196552" y="985399"/>
            <a:ext cx="23753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/>
              <a:t>Konec</a:t>
            </a:r>
          </a:p>
        </p:txBody>
      </p:sp>
      <p:pic>
        <p:nvPicPr>
          <p:cNvPr id="3074" name="Picture 2" descr="https://oenergetice.cz/_next/image?url=https%3A%2F%2Foenergetice.cz%2Fwp-content%2Fuploads%2F2015%2F04%2FTransformator-800x533.jpg&amp;w=3840&amp;q=1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016" y="985399"/>
            <a:ext cx="7620000" cy="507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192027C-D60D-330A-3302-6A2E444AF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D005A-8316-4E97-A03B-5D5B6E51DB78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60963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937</TotalTime>
  <Words>1272</Words>
  <Application>Microsoft Office PowerPoint</Application>
  <PresentationFormat>Širokoúhlá obrazovka</PresentationFormat>
  <Paragraphs>190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Cambria Math</vt:lpstr>
      <vt:lpstr>Motiv Office</vt:lpstr>
      <vt:lpstr>Elektřina a magnetismus Fyz 129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Transformátor</dc:title>
  <dc:creator>Karel Sixl</dc:creator>
  <cp:lastModifiedBy>ucebna 1</cp:lastModifiedBy>
  <cp:revision>73</cp:revision>
  <dcterms:created xsi:type="dcterms:W3CDTF">2020-11-18T11:11:12Z</dcterms:created>
  <dcterms:modified xsi:type="dcterms:W3CDTF">2026-06-02T10:36:20Z</dcterms:modified>
</cp:coreProperties>
</file>