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70" r:id="rId7"/>
    <p:sldId id="275" r:id="rId8"/>
    <p:sldId id="276" r:id="rId9"/>
    <p:sldId id="277" r:id="rId10"/>
    <p:sldId id="272" r:id="rId11"/>
    <p:sldId id="273" r:id="rId12"/>
    <p:sldId id="274" r:id="rId13"/>
    <p:sldId id="264" r:id="rId14"/>
    <p:sldId id="265" r:id="rId15"/>
    <p:sldId id="266" r:id="rId16"/>
    <p:sldId id="271" r:id="rId17"/>
    <p:sldId id="267" r:id="rId18"/>
    <p:sldId id="268" r:id="rId19"/>
    <p:sldId id="262" r:id="rId2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144" y="52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43C289B-C63F-1191-603C-E3C5609AC2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A6F6515-ABB4-3D5A-CA01-F0F636D24C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4ED9FE3-839E-0891-49C0-018AC343FF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D5B6F-68CC-4F59-AFAC-39A429D2004C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93775E5-A902-EB60-6CEE-71F0FE186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E67B0B0-F2D6-7878-1250-C8C207A132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E5B5-8E7E-4622-9CFB-C34EACB596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8509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F7177FF-2A23-9CFE-9F74-AAE7CBDD9B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956B033-4AFA-FD26-9345-45BE565DE7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0660859-02DC-4562-0A23-00A2D4DDC6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D5B6F-68CC-4F59-AFAC-39A429D2004C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57DF059-9CDD-B966-B2A3-7A628E98EB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A459FD4-151E-BFBF-E5AF-BE83D1EBC9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E5B5-8E7E-4622-9CFB-C34EACB596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260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61EC24D-32A8-CEE2-88FF-D949653F6A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57E91A9-8F04-7DE7-8BD3-E26B5927B8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3684CB2-EFB7-21E9-F3BC-411A767EB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D5B6F-68CC-4F59-AFAC-39A429D2004C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7857C1A-EF6E-9672-9E85-BD952858F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1462479-F859-E1E9-9EED-FBBA12A08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E5B5-8E7E-4622-9CFB-C34EACB596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1832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50CF3CC-BB55-65E8-FC8C-8C8E57FAE9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578685D-9979-2340-CC8A-B0513AF3CF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9CF804FF-4867-D58A-0428-BF0C716112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41BAC97-A012-B1F6-F9DE-CEC53E6E7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D5B6F-68CC-4F59-AFAC-39A429D2004C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14BEF23-FECF-4523-CCE7-8E9D23B908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AC930BD-DEDE-D091-AC88-1F1602432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E5B5-8E7E-4622-9CFB-C34EACB596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694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E18C87-6DB3-1A61-F1B9-4E9CCFA044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315DEA0-A53C-F2A5-EB8B-6E64A5EF24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D8F6EB5F-C94F-4CAC-12D1-D37C2AD1C3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1AAD0685-8240-1D2A-DCF7-46AE0B91154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AFB54A15-2D4B-3246-D148-42096784EE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A1400C39-6DF3-AA38-1DC5-2856BE22A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D5B6F-68CC-4F59-AFAC-39A429D2004C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1AEEFDD-9BAF-7EBD-0768-02C581DB88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9147A607-CDAA-B96A-0344-ECDEDA7CFC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E5B5-8E7E-4622-9CFB-C34EACB596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2968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51F3A2D-DC67-30DC-22F9-FD1864191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60932F8E-5BAB-BF26-B19C-747BFCC99B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D5B6F-68CC-4F59-AFAC-39A429D2004C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1DA003AA-D426-1F10-4E14-5272F6D64D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EB9EA35F-19FC-1231-1FC7-DFA8B7C5D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E5B5-8E7E-4622-9CFB-C34EACB596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228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D20D47ED-2497-84ED-B17B-78ED941D94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D5B6F-68CC-4F59-AFAC-39A429D2004C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BA0019A-4F2E-CC84-97D8-37175C9218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6C0CB1EA-853E-D938-6D65-238C4973C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E5B5-8E7E-4622-9CFB-C34EACB596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2370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E8E485E-5B43-4051-5B1A-88C26C839E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2A2574-7C9D-B3D0-5622-43CFE4C342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8B14E9B-2BBB-277D-AF6E-4A86818AAB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8262DFC-A3CA-D25E-FFF3-154712A95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D5B6F-68CC-4F59-AFAC-39A429D2004C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B009CFF-D806-6812-9900-7DA8672BD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E9200AF-EB34-1B77-B2C6-143BDEB22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E5B5-8E7E-4622-9CFB-C34EACB596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11629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C772CFB-CB7B-1126-64B7-28441E21C9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861E1008-82C5-950B-0230-816C6C6423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5BD93F7C-2E2F-5BBE-3821-FD5F8EDE34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F674BFA-B068-B552-589C-65118A2AB4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D5B6F-68CC-4F59-AFAC-39A429D2004C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461107B-BF92-7B63-469D-95E8291615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D27414F-C890-2911-4E8F-51E0A077B9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E5B5-8E7E-4622-9CFB-C34EACB596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9701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8EEC4BA-DC40-A40E-95F1-100C24B49E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07C06734-698F-D29A-2F44-5E37936873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0D7F308-CE7C-9DEB-0983-78E02636B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D5B6F-68CC-4F59-AFAC-39A429D2004C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40EABB1-BCF3-B5CC-86A1-1081982278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56137F1-41D6-2FF9-8FD4-829796E63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E5B5-8E7E-4622-9CFB-C34EACB596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6658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5860EA42-A1E9-05B3-2373-9F58D40C2D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8290328C-9EEC-2B60-9C12-1C76784738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B392CB6-553F-7BA7-D91B-C67EB1F13E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D5B6F-68CC-4F59-AFAC-39A429D2004C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0957F85-23D3-B73A-2632-21A018FF25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A19ECCF-AD39-7273-1861-64C7F59677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E5B5-8E7E-4622-9CFB-C34EACB596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9300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03509F55-F183-02E3-AC02-9D006915D2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404A0A9-E9DE-F07D-9FAC-1F62099968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63765E3-4D03-74DD-BD62-2ABF036AAA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AD5B6F-68CC-4F59-AFAC-39A429D2004C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3C4F85B-228A-B34B-1CD6-EFF9E13E2E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F6AA281-563B-50B2-A600-8271B1AE84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7AE5B5-8E7E-4622-9CFB-C34EACB596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8639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walter-fendt.de/html5/phcz/index.html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hyperlink" Target="https://edu.ceskatelevize.cz/video/5443-pokus-sireni-zvuku" TargetMode="Externa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edu.ceskatelevize.cz/video/1615-frekvence-zvuku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vascak.cz/data/android/physicsatschool/template.php?s=kv_zvuk&amp;l=cz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19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edu.ceskatelevize.cz/video/9830-pokus-sluch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hyperlink" Target="https://edu.ceskatelevize.cz/video/3540-rubensova-trubice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0.pn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s://edu.ceskatelevize.cz/video/1331-jak-se-siri-zvuk" TargetMode="External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edu.ceskatelevize.cz/video/8045-fyzika-hudby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D8E4831-8E5A-88D8-9F6C-73EC7CB6CE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099144"/>
            <a:ext cx="9144000" cy="1514185"/>
          </a:xfrm>
        </p:spPr>
        <p:txBody>
          <a:bodyPr>
            <a:normAutofit fontScale="90000"/>
          </a:bodyPr>
          <a:lstStyle/>
          <a:p>
            <a:r>
              <a:rPr lang="cs-CZ" dirty="0"/>
              <a:t>Akustika</a:t>
            </a:r>
            <a:br>
              <a:rPr lang="cs-CZ" dirty="0"/>
            </a:br>
            <a:r>
              <a:rPr lang="cs-CZ" dirty="0" err="1"/>
              <a:t>Fyz</a:t>
            </a:r>
            <a:r>
              <a:rPr lang="cs-CZ" dirty="0"/>
              <a:t> 100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EA0FAE45-EA1B-0E98-8289-394701F2B3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757123"/>
            <a:ext cx="9144000" cy="2635726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Zvukové vlnění</a:t>
            </a:r>
          </a:p>
          <a:p>
            <a:pPr lvl="0">
              <a:tabLst>
                <a:tab pos="180340" algn="l"/>
              </a:tabLst>
            </a:pPr>
            <a:r>
              <a:rPr lang="cs-CZ" dirty="0"/>
              <a:t>Šíření zvuku v prostředí</a:t>
            </a:r>
          </a:p>
          <a:p>
            <a:r>
              <a:rPr lang="cs-CZ" dirty="0"/>
              <a:t>Výška zvuku</a:t>
            </a:r>
          </a:p>
          <a:p>
            <a:r>
              <a:rPr lang="cs-CZ" dirty="0"/>
              <a:t>Barva zvuku</a:t>
            </a:r>
          </a:p>
          <a:p>
            <a:r>
              <a:rPr lang="cs-CZ" dirty="0"/>
              <a:t>Hlasitost zvuku</a:t>
            </a:r>
          </a:p>
          <a:p>
            <a:r>
              <a:rPr lang="cs-CZ" dirty="0"/>
              <a:t>Intenzita zvuku</a:t>
            </a:r>
          </a:p>
          <a:p>
            <a:r>
              <a:rPr lang="cs-CZ" dirty="0"/>
              <a:t>Jednotka decibel</a:t>
            </a:r>
          </a:p>
          <a:p>
            <a:r>
              <a:rPr lang="cs-CZ" dirty="0"/>
              <a:t>Rizika poškození sluchu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A717136C-0BC4-BE7F-248E-7A62234AFC54}"/>
              </a:ext>
            </a:extLst>
          </p:cNvPr>
          <p:cNvSpPr txBox="1"/>
          <p:nvPr/>
        </p:nvSpPr>
        <p:spPr>
          <a:xfrm>
            <a:off x="445273" y="6211620"/>
            <a:ext cx="1264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15. 3. </a:t>
            </a:r>
            <a:r>
              <a:rPr lang="cs-CZ"/>
              <a:t>2026</a:t>
            </a:r>
            <a:endParaRPr lang="cs-CZ" dirty="0"/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6C8BCA7F-2B0F-C562-9275-F0BD5BBC6638}"/>
              </a:ext>
            </a:extLst>
          </p:cNvPr>
          <p:cNvSpPr txBox="1"/>
          <p:nvPr/>
        </p:nvSpPr>
        <p:spPr>
          <a:xfrm>
            <a:off x="8923352" y="6211620"/>
            <a:ext cx="257423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hlinkClick r:id="rId2"/>
              </a:rPr>
              <a:t>Fyzikální HTML5 aplikace</a:t>
            </a:r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CDF719F-B2EB-EFDA-22A1-DE0A971D9C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891" y="676416"/>
            <a:ext cx="3602217" cy="900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4662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0E830CA-443F-221B-0CEC-5D644F082A7B}"/>
              </a:ext>
            </a:extLst>
          </p:cNvPr>
          <p:cNvSpPr txBox="1"/>
          <p:nvPr/>
        </p:nvSpPr>
        <p:spPr>
          <a:xfrm>
            <a:off x="286247" y="365760"/>
            <a:ext cx="16777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hlinkClick r:id="rId2"/>
              </a:rPr>
              <a:t>Zvukové vlnění</a:t>
            </a:r>
            <a:endParaRPr lang="cs-CZ" b="1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23B019A-6C69-8A97-C53C-2DDBF5780D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469" t="60562" r="7512" b="6353"/>
          <a:stretch/>
        </p:blipFill>
        <p:spPr>
          <a:xfrm>
            <a:off x="697874" y="2724489"/>
            <a:ext cx="2783987" cy="3455126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76F424DD-2BFD-1F82-59DA-6BAD81650CC2}"/>
              </a:ext>
            </a:extLst>
          </p:cNvPr>
          <p:cNvSpPr txBox="1"/>
          <p:nvPr/>
        </p:nvSpPr>
        <p:spPr>
          <a:xfrm>
            <a:off x="4190337" y="667910"/>
            <a:ext cx="751398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Zvukové vlnění se šíří v hmotném prostředí (vzduch, voda …) periodickým stlačováním částic, které pak kmitají ve stejném směru, kterým se vlnění šíří. Tento druh vlnění se nazývá </a:t>
            </a:r>
            <a:r>
              <a:rPr lang="cs-CZ" b="1" dirty="0"/>
              <a:t>postupné vlnění podélné.</a:t>
            </a:r>
          </a:p>
          <a:p>
            <a:r>
              <a:rPr lang="cs-CZ" dirty="0"/>
              <a:t>Zdrojem zvuku může být například lidský hlas, struna houslí, membrána reproduktoru nebo výfuk automobilu. Pro všechny zdroje zvuku je charakteristické, že jsou to kmitající tělesa.</a:t>
            </a:r>
          </a:p>
          <a:p>
            <a:r>
              <a:rPr lang="cs-CZ" dirty="0"/>
              <a:t>Zdrojem zvuku je i </a:t>
            </a:r>
            <a:r>
              <a:rPr lang="cs-CZ" b="1" dirty="0"/>
              <a:t>ladička</a:t>
            </a:r>
            <a:r>
              <a:rPr lang="cs-CZ" dirty="0"/>
              <a:t> – viz obrázek, která se rozechvěje úderem kladívka a vydává zvuk s přesně určenou frekvencí, danou vlastnostmi ladička.</a:t>
            </a:r>
          </a:p>
          <a:p>
            <a:endParaRPr lang="cs-CZ" dirty="0"/>
          </a:p>
          <a:p>
            <a:r>
              <a:rPr lang="cs-CZ" dirty="0"/>
              <a:t>Pokud má zvuk periodický průběh, jde o </a:t>
            </a:r>
            <a:r>
              <a:rPr lang="cs-CZ" b="1" dirty="0"/>
              <a:t>hudební zvuk</a:t>
            </a:r>
            <a:r>
              <a:rPr lang="cs-CZ" dirty="0"/>
              <a:t> nebo </a:t>
            </a:r>
            <a:r>
              <a:rPr lang="cs-CZ" b="1" dirty="0"/>
              <a:t>tón</a:t>
            </a:r>
            <a:r>
              <a:rPr lang="cs-CZ" dirty="0"/>
              <a:t>. V nejjednodušším případě má tón </a:t>
            </a:r>
            <a:r>
              <a:rPr lang="cs-CZ" b="1" dirty="0"/>
              <a:t>harmonický průběh </a:t>
            </a:r>
            <a:r>
              <a:rPr lang="cs-CZ" dirty="0"/>
              <a:t>a je to  </a:t>
            </a:r>
            <a:r>
              <a:rPr lang="cs-CZ" b="1" dirty="0"/>
              <a:t>jednoduchý tón</a:t>
            </a:r>
            <a:r>
              <a:rPr lang="cs-CZ" dirty="0"/>
              <a:t>. 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EAF9F7C9-35F8-F051-4267-547DB2FC68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961" t="6395" r="8745" b="70514"/>
          <a:stretch/>
        </p:blipFill>
        <p:spPr>
          <a:xfrm>
            <a:off x="4911643" y="3848435"/>
            <a:ext cx="6071371" cy="2289976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4903EA6D-9E50-123C-C43E-AD7E8226EEED}"/>
              </a:ext>
            </a:extLst>
          </p:cNvPr>
          <p:cNvSpPr txBox="1"/>
          <p:nvPr/>
        </p:nvSpPr>
        <p:spPr>
          <a:xfrm>
            <a:off x="5713012" y="6179615"/>
            <a:ext cx="4468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Harmonické kmitání ladičky – jednoduchý tón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D53267AB-AA28-98AB-3583-1C06C2027BF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hq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056" t="23188" r="12223" b="26431"/>
          <a:stretch/>
        </p:blipFill>
        <p:spPr bwMode="auto">
          <a:xfrm>
            <a:off x="286247" y="929597"/>
            <a:ext cx="3729162" cy="1714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6694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B39939E-8EBB-BEAA-486D-9A580E1B3B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86" t="60155" r="6719" b="16636"/>
          <a:stretch/>
        </p:blipFill>
        <p:spPr>
          <a:xfrm>
            <a:off x="2863410" y="1051561"/>
            <a:ext cx="6465178" cy="2377439"/>
          </a:xfrm>
          <a:prstGeom prst="rect">
            <a:avLst/>
          </a:prstGeom>
        </p:spPr>
      </p:pic>
      <p:sp>
        <p:nvSpPr>
          <p:cNvPr id="3" name="TextovéPole 2">
            <a:extLst>
              <a:ext uri="{FF2B5EF4-FFF2-40B4-BE49-F238E27FC236}">
                <a16:creationId xmlns:a16="http://schemas.microsoft.com/office/drawing/2014/main" id="{953EC960-3A81-9C41-3CCF-9206BB247683}"/>
              </a:ext>
            </a:extLst>
          </p:cNvPr>
          <p:cNvSpPr txBox="1"/>
          <p:nvPr/>
        </p:nvSpPr>
        <p:spPr>
          <a:xfrm>
            <a:off x="649356" y="333956"/>
            <a:ext cx="108932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U přirozených zdrojů zvuku se však zřídka setkáváme s jednoduchými tóny. Na obrázku níže je záznam zvuku houslí. Kmitání je periodické, ale není harmonické, jedná se o </a:t>
            </a:r>
            <a:r>
              <a:rPr lang="cs-CZ" b="1" dirty="0"/>
              <a:t>tón složený.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BD2FBFB-6C6B-3E0C-2938-8E9D9A7FA7AC}"/>
              </a:ext>
            </a:extLst>
          </p:cNvPr>
          <p:cNvSpPr txBox="1"/>
          <p:nvPr/>
        </p:nvSpPr>
        <p:spPr>
          <a:xfrm>
            <a:off x="649356" y="3665551"/>
            <a:ext cx="110788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Zvuky vnímané sluchem, které mají nepravidelný a neperiodický průběh, nazýváme </a:t>
            </a:r>
            <a:r>
              <a:rPr lang="cs-CZ" b="1" dirty="0"/>
              <a:t>hluky</a:t>
            </a:r>
            <a:r>
              <a:rPr lang="cs-CZ" dirty="0"/>
              <a:t> – praskot, vrzání pantů u dveří, šum a podobně.</a:t>
            </a:r>
          </a:p>
        </p:txBody>
      </p:sp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ACAD6609-ABBE-7968-D77B-E93E674311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4261" y="4548433"/>
            <a:ext cx="1983478" cy="2068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F5E10959-F043-AB48-825D-D41F0C784F1E}"/>
              </a:ext>
            </a:extLst>
          </p:cNvPr>
          <p:cNvSpPr txBox="1"/>
          <p:nvPr/>
        </p:nvSpPr>
        <p:spPr>
          <a:xfrm>
            <a:off x="328246" y="1917114"/>
            <a:ext cx="2215662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Kmitání je periodické, ale není harmonické</a:t>
            </a:r>
          </a:p>
        </p:txBody>
      </p:sp>
      <p:cxnSp>
        <p:nvCxnSpPr>
          <p:cNvPr id="7" name="Přímá spojnice se šipkou 6">
            <a:extLst>
              <a:ext uri="{FF2B5EF4-FFF2-40B4-BE49-F238E27FC236}">
                <a16:creationId xmlns:a16="http://schemas.microsoft.com/office/drawing/2014/main" id="{F33B5658-7D77-2AF5-B950-441A21B74974}"/>
              </a:ext>
            </a:extLst>
          </p:cNvPr>
          <p:cNvCxnSpPr>
            <a:stCxn id="5" idx="3"/>
          </p:cNvCxnSpPr>
          <p:nvPr/>
        </p:nvCxnSpPr>
        <p:spPr>
          <a:xfrm flipV="1">
            <a:off x="2543908" y="2121877"/>
            <a:ext cx="422030" cy="11840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00812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0DB3819-60F2-10B2-53D4-C313FBEECB27}"/>
              </a:ext>
            </a:extLst>
          </p:cNvPr>
          <p:cNvSpPr txBox="1"/>
          <p:nvPr/>
        </p:nvSpPr>
        <p:spPr>
          <a:xfrm>
            <a:off x="365760" y="152351"/>
            <a:ext cx="3419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Časový diagram hlásek lidské řeči.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8345493-F8E2-1009-2C33-0D96A5CE4F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71" t="7983" r="3129" b="69270"/>
          <a:stretch/>
        </p:blipFill>
        <p:spPr>
          <a:xfrm>
            <a:off x="3036403" y="838809"/>
            <a:ext cx="6549668" cy="2321715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DE862A2E-15CA-E1ED-416D-2D3201B8A9B6}"/>
              </a:ext>
            </a:extLst>
          </p:cNvPr>
          <p:cNvSpPr txBox="1"/>
          <p:nvPr/>
        </p:nvSpPr>
        <p:spPr>
          <a:xfrm>
            <a:off x="5659230" y="412686"/>
            <a:ext cx="1374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Hláska </a:t>
            </a:r>
            <a:r>
              <a:rPr lang="cs-CZ" b="1" dirty="0">
                <a:sym typeface="Symbol" panose="05050102010706020507" pitchFamily="18" charset="2"/>
              </a:rPr>
              <a:t> a </a:t>
            </a:r>
            <a:endParaRPr lang="cs-CZ" b="1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DBEF7D07-C8B2-702A-DAE1-EDD1123CA63D}"/>
              </a:ext>
            </a:extLst>
          </p:cNvPr>
          <p:cNvSpPr txBox="1"/>
          <p:nvPr/>
        </p:nvSpPr>
        <p:spPr>
          <a:xfrm>
            <a:off x="3003494" y="3092536"/>
            <a:ext cx="66154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Časový diagram hlásky a, který má sice složitý, ale periodický průběh.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15ECC65A-590A-83A2-CEC2-7063C2E111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52" t="35692" r="4049" b="41264"/>
          <a:stretch/>
        </p:blipFill>
        <p:spPr>
          <a:xfrm>
            <a:off x="3037037" y="3955305"/>
            <a:ext cx="6548400" cy="2412259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75D0CE30-9A52-9378-D134-25C3FECA1334}"/>
              </a:ext>
            </a:extLst>
          </p:cNvPr>
          <p:cNvSpPr txBox="1"/>
          <p:nvPr/>
        </p:nvSpPr>
        <p:spPr>
          <a:xfrm>
            <a:off x="5237068" y="3523254"/>
            <a:ext cx="21483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Souhláska </a:t>
            </a:r>
            <a:r>
              <a:rPr lang="cs-CZ" b="1" dirty="0">
                <a:sym typeface="Symbol" panose="05050102010706020507" pitchFamily="18" charset="2"/>
              </a:rPr>
              <a:t> s </a:t>
            </a:r>
            <a:endParaRPr lang="cs-CZ" b="1" dirty="0"/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A9828E6A-3ADD-5F07-6FAD-B328778A45A5}"/>
              </a:ext>
            </a:extLst>
          </p:cNvPr>
          <p:cNvSpPr txBox="1"/>
          <p:nvPr/>
        </p:nvSpPr>
        <p:spPr>
          <a:xfrm>
            <a:off x="3003494" y="6336317"/>
            <a:ext cx="66154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Časový diagram souhlásky s ukazuje, že to jsou neperiodické zvuky.</a:t>
            </a:r>
          </a:p>
        </p:txBody>
      </p:sp>
    </p:spTree>
    <p:extLst>
      <p:ext uri="{BB962C8B-B14F-4D97-AF65-F5344CB8AC3E}">
        <p14:creationId xmlns:p14="http://schemas.microsoft.com/office/powerpoint/2010/main" val="11017461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B688AD3-C6FD-CD43-8338-85B81B47DA4B}"/>
              </a:ext>
            </a:extLst>
          </p:cNvPr>
          <p:cNvSpPr txBox="1"/>
          <p:nvPr/>
        </p:nvSpPr>
        <p:spPr>
          <a:xfrm>
            <a:off x="310101" y="397565"/>
            <a:ext cx="25444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Vnímání zvuku člověkem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C1B426E4-9A56-49EF-E612-082574EEF382}"/>
              </a:ext>
            </a:extLst>
          </p:cNvPr>
          <p:cNvSpPr txBox="1"/>
          <p:nvPr/>
        </p:nvSpPr>
        <p:spPr>
          <a:xfrm>
            <a:off x="2937164" y="1579697"/>
            <a:ext cx="631767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Pro vnímání zvuku člověkem jsou nejdůležitější charakteristiky:</a:t>
            </a:r>
          </a:p>
          <a:p>
            <a:pPr algn="ctr"/>
            <a:endParaRPr lang="cs-CZ" dirty="0"/>
          </a:p>
          <a:p>
            <a:pPr algn="ctr"/>
            <a:r>
              <a:rPr lang="cs-CZ" b="1" dirty="0"/>
              <a:t>výška zvuku</a:t>
            </a:r>
          </a:p>
          <a:p>
            <a:pPr algn="ctr"/>
            <a:endParaRPr lang="cs-CZ" b="1" dirty="0"/>
          </a:p>
          <a:p>
            <a:pPr algn="ctr"/>
            <a:r>
              <a:rPr lang="cs-CZ" b="1" dirty="0"/>
              <a:t>barva zvuku</a:t>
            </a:r>
          </a:p>
          <a:p>
            <a:pPr algn="ctr"/>
            <a:endParaRPr lang="cs-CZ" b="1" dirty="0"/>
          </a:p>
          <a:p>
            <a:pPr algn="ctr"/>
            <a:r>
              <a:rPr lang="cs-CZ" b="1" dirty="0"/>
              <a:t>hlasitost zvuku</a:t>
            </a:r>
          </a:p>
        </p:txBody>
      </p:sp>
      <p:pic>
        <p:nvPicPr>
          <p:cNvPr id="1026" name="Picture 2" descr="https://www.zsamsladna.cz/uploads/2021/11/trumpet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6788" y="4369810"/>
            <a:ext cx="2638425" cy="1733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36927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7EEC524-0A3A-84A6-A17A-FFA928CB443C}"/>
              </a:ext>
            </a:extLst>
          </p:cNvPr>
          <p:cNvSpPr txBox="1"/>
          <p:nvPr/>
        </p:nvSpPr>
        <p:spPr>
          <a:xfrm>
            <a:off x="485029" y="310101"/>
            <a:ext cx="14550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hlinkClick r:id="rId2"/>
              </a:rPr>
              <a:t>Výška zvuku</a:t>
            </a:r>
            <a:endParaRPr lang="cs-CZ" b="1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6D547A1-60DD-97E5-391B-BFEE24E41342}"/>
              </a:ext>
            </a:extLst>
          </p:cNvPr>
          <p:cNvSpPr txBox="1"/>
          <p:nvPr/>
        </p:nvSpPr>
        <p:spPr>
          <a:xfrm>
            <a:off x="485029" y="3497473"/>
            <a:ext cx="11322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Absolutní výšku tónu lze poměrně snadno měřit přístroji pro měření zvukových frekvencí. Sluchem však absolutní výšku tónu </a:t>
            </a:r>
            <a:r>
              <a:rPr lang="cs-CZ" b="1" dirty="0"/>
              <a:t>většinou</a:t>
            </a:r>
            <a:r>
              <a:rPr lang="cs-CZ" dirty="0"/>
              <a:t> nedokážeme určit, a proto je pro subjektivní hodnocení zvuků důležitější </a:t>
            </a:r>
            <a:r>
              <a:rPr lang="cs-CZ" b="1" dirty="0"/>
              <a:t>relativní (poměrná) výška tónu.</a:t>
            </a:r>
            <a:endParaRPr lang="cs-CZ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E4D41E9E-D59E-0DE3-B1BB-0153042839CB}"/>
              </a:ext>
            </a:extLst>
          </p:cNvPr>
          <p:cNvSpPr txBox="1"/>
          <p:nvPr/>
        </p:nvSpPr>
        <p:spPr>
          <a:xfrm>
            <a:off x="485029" y="1434169"/>
            <a:ext cx="11322658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Čím větší je frekvence zvuku, tím vyšší tón slyšíme. Výška tónu vyjádřená přímo frekvencí je </a:t>
            </a:r>
            <a:r>
              <a:rPr lang="cs-CZ" b="1" dirty="0"/>
              <a:t>absolutní výška</a:t>
            </a:r>
            <a:r>
              <a:rPr lang="cs-CZ" dirty="0"/>
              <a:t>. Lidský sluch umožňuje vnímat zvuky přibližně od frekvence 16 Hz a ž po nejvyšší tóny o frekvenci 16 kHz. </a:t>
            </a:r>
          </a:p>
          <a:p>
            <a:endParaRPr lang="cs-CZ" sz="800" dirty="0"/>
          </a:p>
          <a:p>
            <a:r>
              <a:rPr lang="cs-CZ" dirty="0"/>
              <a:t>Zvuk o frekvenci vyšší než 20 kHz se nazývá </a:t>
            </a:r>
            <a:r>
              <a:rPr lang="cs-CZ" b="1" dirty="0"/>
              <a:t>ultrazvuk</a:t>
            </a:r>
            <a:r>
              <a:rPr lang="cs-CZ" dirty="0"/>
              <a:t>, který člověk neslyší, ale vnímají jej ostatní tvorové, například psy, delfíni nebo netopýři.</a:t>
            </a:r>
          </a:p>
          <a:p>
            <a:endParaRPr lang="cs-CZ" sz="800" dirty="0"/>
          </a:p>
          <a:p>
            <a:r>
              <a:rPr lang="cs-CZ" dirty="0"/>
              <a:t>Zvuk o frekvenci nižší než 16 Hz se nazývá </a:t>
            </a:r>
            <a:r>
              <a:rPr lang="cs-CZ" b="1" dirty="0"/>
              <a:t>infrazvuk</a:t>
            </a:r>
            <a:r>
              <a:rPr lang="cs-CZ" dirty="0"/>
              <a:t>. Slyší jej například sloni.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2AEECCB3-4FC1-A403-0CBF-8F1B2E6057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204" y="4483560"/>
            <a:ext cx="8885593" cy="2124213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485029" y="745284"/>
            <a:ext cx="113226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4"/>
              </a:rPr>
              <a:t>Je určena frekvencí kmitání zdroje zvuku.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42269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4147749-BFB5-B18A-1B13-5C42C028841D}"/>
              </a:ext>
            </a:extLst>
          </p:cNvPr>
          <p:cNvSpPr txBox="1"/>
          <p:nvPr/>
        </p:nvSpPr>
        <p:spPr>
          <a:xfrm>
            <a:off x="286512" y="221739"/>
            <a:ext cx="12563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hlinkClick r:id="rId2" action="ppaction://hlinksldjump"/>
              </a:rPr>
              <a:t>Barva tónu</a:t>
            </a:r>
            <a:endParaRPr lang="cs-CZ" b="1" dirty="0"/>
          </a:p>
        </p:txBody>
      </p:sp>
      <p:sp>
        <p:nvSpPr>
          <p:cNvPr id="3" name="Obdélník 2"/>
          <p:cNvSpPr/>
          <p:nvPr/>
        </p:nvSpPr>
        <p:spPr>
          <a:xfrm>
            <a:off x="286512" y="591071"/>
            <a:ext cx="114816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Barva tónu (timbre)</a:t>
            </a:r>
            <a:r>
              <a:rPr lang="cs-CZ" dirty="0"/>
              <a:t> je vlastnost zvuku, díky které dokážeme rozlišit </a:t>
            </a:r>
            <a:r>
              <a:rPr lang="cs-CZ" b="1" dirty="0"/>
              <a:t>různé zdroje zvuku</a:t>
            </a:r>
            <a:r>
              <a:rPr lang="cs-CZ" dirty="0"/>
              <a:t>, i když mají </a:t>
            </a:r>
            <a:r>
              <a:rPr lang="cs-CZ" b="1" dirty="0"/>
              <a:t>stejnou výšku (frekvenci) a stejnou hlasitost</a:t>
            </a:r>
            <a:r>
              <a:rPr lang="cs-CZ" dirty="0"/>
              <a:t>.</a:t>
            </a:r>
          </a:p>
          <a:p>
            <a:r>
              <a:rPr lang="cs-CZ" dirty="0"/>
              <a:t>Jinými slovy:</a:t>
            </a:r>
            <a:br>
              <a:rPr lang="cs-CZ" dirty="0"/>
            </a:br>
            <a:r>
              <a:rPr lang="cs-CZ" dirty="0"/>
              <a:t>Barva tónu určuje </a:t>
            </a:r>
            <a:r>
              <a:rPr lang="cs-CZ" b="1" dirty="0"/>
              <a:t>charakter nebo „zabarvení“ zvuku</a:t>
            </a:r>
            <a:r>
              <a:rPr lang="cs-CZ" dirty="0"/>
              <a:t>.</a:t>
            </a:r>
          </a:p>
        </p:txBody>
      </p:sp>
      <p:sp>
        <p:nvSpPr>
          <p:cNvPr id="5" name="Obdélník 4"/>
          <p:cNvSpPr/>
          <p:nvPr/>
        </p:nvSpPr>
        <p:spPr>
          <a:xfrm>
            <a:off x="319642" y="1761151"/>
            <a:ext cx="53001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Příklad</a:t>
            </a:r>
          </a:p>
          <a:p>
            <a:r>
              <a:rPr lang="cs-CZ" dirty="0"/>
              <a:t>Když zahraje tón </a:t>
            </a:r>
            <a:r>
              <a:rPr lang="cs-CZ" b="1" dirty="0"/>
              <a:t>a¹ (440 Hz)</a:t>
            </a:r>
            <a:r>
              <a:rPr lang="cs-CZ" dirty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na </a:t>
            </a:r>
            <a:r>
              <a:rPr lang="cs-CZ" b="1" dirty="0"/>
              <a:t>klavír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na </a:t>
            </a:r>
            <a:r>
              <a:rPr lang="cs-CZ" b="1" dirty="0"/>
              <a:t>housle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na </a:t>
            </a:r>
            <a:r>
              <a:rPr lang="cs-CZ" b="1" dirty="0"/>
              <a:t>flétnu</a:t>
            </a:r>
            <a:endParaRPr lang="cs-CZ" dirty="0"/>
          </a:p>
          <a:p>
            <a:r>
              <a:rPr lang="cs-CZ" dirty="0"/>
              <a:t>všechny mají </a:t>
            </a:r>
            <a:r>
              <a:rPr lang="cs-CZ" b="1" dirty="0"/>
              <a:t>stejnou výšku tónu</a:t>
            </a:r>
            <a:r>
              <a:rPr lang="cs-CZ" dirty="0"/>
              <a:t>, ale přesto okamžitě poznáme, který nástroj hraje. To je právě rozdíl v </a:t>
            </a:r>
            <a:r>
              <a:rPr lang="cs-CZ" b="1" dirty="0"/>
              <a:t>barvě tónu</a:t>
            </a:r>
            <a:r>
              <a:rPr lang="cs-CZ" dirty="0"/>
              <a:t>.</a:t>
            </a:r>
          </a:p>
        </p:txBody>
      </p:sp>
      <p:sp>
        <p:nvSpPr>
          <p:cNvPr id="6" name="Obdélník 5"/>
          <p:cNvSpPr/>
          <p:nvPr/>
        </p:nvSpPr>
        <p:spPr>
          <a:xfrm>
            <a:off x="319642" y="4050938"/>
            <a:ext cx="625261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Proč mají tóny různou barvu</a:t>
            </a:r>
          </a:p>
          <a:p>
            <a:r>
              <a:rPr lang="cs-CZ" dirty="0"/>
              <a:t>Barva tónu vzniká proto, že skutečný tón není tvořen jen jednou frekvencí. Obsahuje: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základní tón</a:t>
            </a:r>
            <a:r>
              <a:rPr lang="cs-CZ" dirty="0"/>
              <a:t> (hlavní frekvence)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vyšší harmonické tóny</a:t>
            </a:r>
            <a:r>
              <a:rPr lang="cs-CZ" dirty="0"/>
              <a:t> (alikvóty)</a:t>
            </a:r>
          </a:p>
          <a:p>
            <a:r>
              <a:rPr lang="cs-CZ" dirty="0"/>
              <a:t>Každý hudební nástroj nebo hlas vytváří </a:t>
            </a:r>
            <a:r>
              <a:rPr lang="cs-CZ" b="1" dirty="0"/>
              <a:t>jinou kombinaci těchto harmonických tónů</a:t>
            </a:r>
            <a:r>
              <a:rPr lang="cs-CZ" dirty="0"/>
              <a:t>, a proto zní odlišně.</a:t>
            </a:r>
          </a:p>
        </p:txBody>
      </p:sp>
      <p:sp>
        <p:nvSpPr>
          <p:cNvPr id="8" name="Obdélník 7"/>
          <p:cNvSpPr/>
          <p:nvPr/>
        </p:nvSpPr>
        <p:spPr>
          <a:xfrm>
            <a:off x="286512" y="6093157"/>
            <a:ext cx="11585846" cy="646331"/>
          </a:xfrm>
          <a:prstGeom prst="rect">
            <a:avLst/>
          </a:prstGeom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Barva tónu je vlastnost zvuku daná složením jeho harmonických tónů, která umožňuje rozlišit různé zdroje zvuku při stejné výšce a hlasitosti.</a:t>
            </a: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3"/>
          <a:srcRect l="1257" r="6598" b="2924"/>
          <a:stretch>
            <a:fillRect/>
          </a:stretch>
        </p:blipFill>
        <p:spPr>
          <a:xfrm>
            <a:off x="6572251" y="1312350"/>
            <a:ext cx="5345291" cy="3754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7374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7895B7-2814-496D-700D-30E54573F4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9721E063-1229-225B-6D20-21496663D23D}"/>
              </a:ext>
            </a:extLst>
          </p:cNvPr>
          <p:cNvSpPr txBox="1"/>
          <p:nvPr/>
        </p:nvSpPr>
        <p:spPr>
          <a:xfrm>
            <a:off x="246490" y="182884"/>
            <a:ext cx="1709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Hlasitost zvuku</a:t>
            </a:r>
          </a:p>
        </p:txBody>
      </p:sp>
      <p:sp>
        <p:nvSpPr>
          <p:cNvPr id="7" name="AutoShape 3" descr="{\displaystyle p}">
            <a:extLst>
              <a:ext uri="{FF2B5EF4-FFF2-40B4-BE49-F238E27FC236}">
                <a16:creationId xmlns:a16="http://schemas.microsoft.com/office/drawing/2014/main" id="{039A6D6C-AF78-38C0-A42F-A9709B9C2AD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7971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AutoShape 5" descr="{\displaystyle L_{p}}">
            <a:extLst>
              <a:ext uri="{FF2B5EF4-FFF2-40B4-BE49-F238E27FC236}">
                <a16:creationId xmlns:a16="http://schemas.microsoft.com/office/drawing/2014/main" id="{A1B4AAE7-725E-0094-BC02-0BA2CFD0044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2436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D2F63633-4582-32F8-11D9-85AA56F66170}"/>
              </a:ext>
            </a:extLst>
          </p:cNvPr>
          <p:cNvSpPr txBox="1"/>
          <p:nvPr/>
        </p:nvSpPr>
        <p:spPr>
          <a:xfrm>
            <a:off x="246487" y="3690083"/>
            <a:ext cx="11380057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Vnímání hlasitosti je </a:t>
            </a:r>
            <a:r>
              <a:rPr lang="cs-CZ" b="1" dirty="0"/>
              <a:t>subjektivní</a:t>
            </a:r>
            <a:r>
              <a:rPr lang="cs-CZ" dirty="0"/>
              <a:t>: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cs-CZ" dirty="0"/>
              <a:t>závisí na </a:t>
            </a:r>
            <a:r>
              <a:rPr lang="cs-CZ" b="1" dirty="0"/>
              <a:t>citlivosti lidského ucha</a:t>
            </a:r>
            <a:endParaRPr lang="cs-CZ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cs-CZ" dirty="0"/>
              <a:t>závisí také na </a:t>
            </a:r>
            <a:r>
              <a:rPr lang="cs-CZ" b="1" dirty="0"/>
              <a:t>frekvenci zvuku</a:t>
            </a:r>
          </a:p>
          <a:p>
            <a:pPr algn="ctr"/>
            <a:endParaRPr lang="cs-CZ" sz="800" b="1" dirty="0"/>
          </a:p>
          <a:p>
            <a:r>
              <a:rPr lang="cs-CZ" dirty="0"/>
              <a:t>Starší člověk obvykle </a:t>
            </a:r>
            <a:r>
              <a:rPr lang="cs-CZ" b="1" dirty="0"/>
              <a:t>hůře slyší vysoké tóny</a:t>
            </a:r>
            <a:r>
              <a:rPr lang="cs-CZ" dirty="0"/>
              <a:t> a relativně </a:t>
            </a:r>
            <a:r>
              <a:rPr lang="cs-CZ" b="1" dirty="0"/>
              <a:t>lépe slyší nízké tóny</a:t>
            </a:r>
            <a:r>
              <a:rPr lang="cs-CZ" dirty="0"/>
              <a:t>. Tento jev se nazývá </a:t>
            </a:r>
            <a:r>
              <a:rPr lang="cs-CZ" b="1" dirty="0" err="1"/>
              <a:t>presbyakuze</a:t>
            </a:r>
            <a:r>
              <a:rPr lang="cs-CZ" dirty="0"/>
              <a:t> (stařecká nedoslýchavost).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2007E0BE-0FD9-E040-1522-B4B7E8837984}"/>
                  </a:ext>
                </a:extLst>
              </p:cNvPr>
              <p:cNvSpPr txBox="1"/>
              <p:nvPr/>
            </p:nvSpPr>
            <p:spPr>
              <a:xfrm>
                <a:off x="246488" y="2983251"/>
                <a:ext cx="11461625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None/>
                </a:pPr>
                <a:r>
                  <a:rPr lang="cs-CZ" dirty="0"/>
                  <a:t>Z fyzikálního hlediska souvisí hlasitost především s fyzikální veličinou </a:t>
                </a:r>
                <a:r>
                  <a:rPr lang="cs-CZ" b="1" dirty="0"/>
                  <a:t>intenzitou zvuku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𝑰</m:t>
                    </m:r>
                  </m:oMath>
                </a14:m>
                <a:r>
                  <a:rPr lang="cs-CZ" dirty="0"/>
                  <a:t>. Čím je intenzita zvuku větší, tím </a:t>
                </a:r>
                <a:r>
                  <a:rPr lang="cs-CZ" b="1" dirty="0"/>
                  <a:t>je zvuk hlasitější</a:t>
                </a:r>
                <a:r>
                  <a:rPr lang="cs-CZ" dirty="0"/>
                  <a:t>.</a:t>
                </a:r>
              </a:p>
            </p:txBody>
          </p:sp>
        </mc:Choice>
        <mc:Fallback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2007E0BE-0FD9-E040-1522-B4B7E883798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488" y="2983251"/>
                <a:ext cx="11461625" cy="646331"/>
              </a:xfrm>
              <a:prstGeom prst="rect">
                <a:avLst/>
              </a:prstGeom>
              <a:blipFill>
                <a:blip r:embed="rId2"/>
                <a:stretch>
                  <a:fillRect l="-425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ovéPole 14">
            <a:extLst>
              <a:ext uri="{FF2B5EF4-FFF2-40B4-BE49-F238E27FC236}">
                <a16:creationId xmlns:a16="http://schemas.microsoft.com/office/drawing/2014/main" id="{AAECC905-C415-D650-1136-6ABC1485087D}"/>
              </a:ext>
            </a:extLst>
          </p:cNvPr>
          <p:cNvSpPr txBox="1"/>
          <p:nvPr/>
        </p:nvSpPr>
        <p:spPr>
          <a:xfrm>
            <a:off x="5256680" y="5936452"/>
            <a:ext cx="1359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3"/>
              </a:rPr>
              <a:t>Věk a sluch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C59B31AD-3ED8-FEB9-4B3C-645FFB0156BB}"/>
                  </a:ext>
                </a:extLst>
              </p:cNvPr>
              <p:cNvSpPr txBox="1"/>
              <p:nvPr/>
            </p:nvSpPr>
            <p:spPr>
              <a:xfrm>
                <a:off x="195627" y="552216"/>
                <a:ext cx="11644920" cy="243143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Hlasitost zvuku je </a:t>
                </a:r>
                <a:r>
                  <a:rPr lang="cs-CZ" b="1" dirty="0"/>
                  <a:t>subjektivní</a:t>
                </a:r>
                <a:r>
                  <a:rPr lang="cs-CZ" dirty="0"/>
                  <a:t> (související s objektem, tedy s poslouchajícím tvorem) vlastnost zvuku, která vyjadřuje, </a:t>
                </a:r>
                <a:r>
                  <a:rPr lang="cs-CZ" b="1" dirty="0"/>
                  <a:t>jak silně zvuk vnímáme sluchem</a:t>
                </a:r>
                <a:r>
                  <a:rPr lang="cs-CZ" dirty="0"/>
                  <a:t>. Závisí na citlivosti sluchu při vnímání zvukového </a:t>
                </a:r>
                <a:r>
                  <a:rPr lang="cs-CZ" b="1" dirty="0"/>
                  <a:t>kmitání o různé amplitudě</a:t>
                </a:r>
                <a:r>
                  <a:rPr lang="cs-CZ" dirty="0"/>
                  <a:t>. Je závislá na velikosti  </a:t>
                </a:r>
                <a:r>
                  <a:rPr lang="cs-CZ" b="1" dirty="0">
                    <a:hlinkClick r:id="rId4"/>
                  </a:rPr>
                  <a:t>akustického tlaku </a:t>
                </a:r>
                <a14:m>
                  <m:oMath xmlns:m="http://schemas.openxmlformats.org/officeDocument/2006/math"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r>
                  <a:rPr lang="cs-CZ" dirty="0"/>
                  <a:t>, kterým zvukové vlnění působí na sluchový orgán. Hlasitost zvuku není fyzikální veličina.</a:t>
                </a:r>
              </a:p>
              <a:p>
                <a:endParaRPr lang="cs-CZ" dirty="0"/>
              </a:p>
              <a:p>
                <a:r>
                  <a:rPr lang="cs-CZ" dirty="0"/>
                  <a:t>Závislost na akustickém tlaku znamená:</a:t>
                </a:r>
              </a:p>
              <a:p>
                <a:r>
                  <a:rPr lang="cs-CZ" dirty="0"/>
                  <a:t>Zvuk je </a:t>
                </a:r>
                <a:r>
                  <a:rPr lang="cs-CZ" b="1" dirty="0"/>
                  <a:t>periodické stlačování a rozpínání vzduchu</a:t>
                </a:r>
                <a:r>
                  <a:rPr lang="cs-CZ" dirty="0"/>
                  <a:t>. To způsobuje </a:t>
                </a:r>
                <a:r>
                  <a:rPr lang="cs-CZ" b="1" dirty="0"/>
                  <a:t>změny tlaku vzduchu</a:t>
                </a:r>
                <a:r>
                  <a:rPr lang="cs-CZ" dirty="0"/>
                  <a:t>.</a:t>
                </a:r>
              </a:p>
              <a:p>
                <a:r>
                  <a:rPr lang="cs-CZ" dirty="0"/>
                  <a:t>Tyto změny tlaku rozkmitají </a:t>
                </a:r>
                <a:r>
                  <a:rPr lang="cs-CZ" b="1" dirty="0"/>
                  <a:t>bubínek v uchu </a:t>
                </a:r>
                <a:r>
                  <a:rPr lang="cs-CZ" dirty="0"/>
                  <a:t>a my vnímáme </a:t>
                </a:r>
                <a:r>
                  <a:rPr lang="cs-CZ" b="1" dirty="0"/>
                  <a:t>hlasité nebo tiché zvuky</a:t>
                </a:r>
              </a:p>
              <a:p>
                <a:endParaRPr lang="cs-CZ" sz="800" dirty="0"/>
              </a:p>
              <a:p>
                <a:pPr algn="ctr"/>
                <a:r>
                  <a:rPr lang="cs-CZ" dirty="0"/>
                  <a:t>👉 </a:t>
                </a:r>
                <a:r>
                  <a:rPr lang="cs-CZ" b="1" dirty="0"/>
                  <a:t>větší změny tlaku → větší rozkmit bubínku → hlasitější zvuk</a:t>
                </a:r>
                <a:endParaRPr lang="cs-CZ" dirty="0"/>
              </a:p>
            </p:txBody>
          </p:sp>
        </mc:Choice>
        <mc:Fallback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C59B31AD-3ED8-FEB9-4B3C-645FFB0156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627" y="552216"/>
                <a:ext cx="11644920" cy="2431435"/>
              </a:xfrm>
              <a:prstGeom prst="rect">
                <a:avLst/>
              </a:prstGeom>
              <a:blipFill>
                <a:blip r:embed="rId5"/>
                <a:stretch>
                  <a:fillRect l="-419" t="-1508" b="-326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956964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E7B8E912-0A34-5665-77BE-47CF9450A7D1}"/>
              </a:ext>
            </a:extLst>
          </p:cNvPr>
          <p:cNvSpPr txBox="1"/>
          <p:nvPr/>
        </p:nvSpPr>
        <p:spPr>
          <a:xfrm>
            <a:off x="490538" y="978664"/>
            <a:ext cx="5824538" cy="3939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Ve vnitřním uchu je </a:t>
            </a:r>
            <a:r>
              <a:rPr lang="cs-CZ" b="1" dirty="0"/>
              <a:t>hlemýžď (kochlea)</a:t>
            </a:r>
            <a:r>
              <a:rPr lang="cs-CZ" dirty="0"/>
              <a:t>, kde jsou </a:t>
            </a:r>
            <a:r>
              <a:rPr lang="cs-CZ" b="1" dirty="0"/>
              <a:t>vláskové buňky</a:t>
            </a:r>
            <a:r>
              <a:rPr lang="cs-CZ" dirty="0"/>
              <a:t>, které reagují na různé frekvence.</a:t>
            </a:r>
          </a:p>
          <a:p>
            <a:pPr>
              <a:buNone/>
            </a:pP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vysoké frekvence</a:t>
            </a:r>
            <a:r>
              <a:rPr lang="cs-CZ" dirty="0"/>
              <a:t> jsou zachycovány na </a:t>
            </a:r>
            <a:r>
              <a:rPr lang="cs-CZ" b="1" dirty="0"/>
              <a:t>začátku hlemýždě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nízké frekvence</a:t>
            </a:r>
            <a:r>
              <a:rPr lang="cs-CZ" dirty="0"/>
              <a:t> na </a:t>
            </a:r>
            <a:r>
              <a:rPr lang="cs-CZ" b="1" dirty="0"/>
              <a:t>konci hlemýždě</a:t>
            </a:r>
          </a:p>
          <a:p>
            <a:endParaRPr lang="cs-CZ" b="1" dirty="0"/>
          </a:p>
          <a:p>
            <a:endParaRPr lang="cs-CZ" dirty="0"/>
          </a:p>
          <a:p>
            <a:pPr>
              <a:buNone/>
            </a:pPr>
            <a:r>
              <a:rPr lang="cs-CZ" dirty="0"/>
              <a:t>Vláskové buňky pro </a:t>
            </a:r>
            <a:r>
              <a:rPr lang="cs-CZ" b="1" dirty="0"/>
              <a:t>vysoké frekvence se poškozují nejdříve</a:t>
            </a:r>
            <a:r>
              <a:rPr lang="cs-CZ" dirty="0"/>
              <a:t> (věkem, hlukem).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Proto: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cs-CZ" dirty="0"/>
              <a:t>vysoké tóny mizí jako první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cs-CZ" sz="8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cs-CZ" dirty="0"/>
              <a:t>hluboké tóny zůstávají slyšitelné déle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8D1166F6-EB10-7F8E-7BFD-6FD87F732EB1}"/>
              </a:ext>
            </a:extLst>
          </p:cNvPr>
          <p:cNvSpPr txBox="1"/>
          <p:nvPr/>
        </p:nvSpPr>
        <p:spPr>
          <a:xfrm>
            <a:off x="490538" y="386834"/>
            <a:ext cx="46386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Proč starší lidé ztrácejí citlivost na vysoké tóny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5A2D8B5-C5E8-4B34-961F-85A6C630E50A}"/>
              </a:ext>
            </a:extLst>
          </p:cNvPr>
          <p:cNvSpPr txBox="1"/>
          <p:nvPr/>
        </p:nvSpPr>
        <p:spPr>
          <a:xfrm>
            <a:off x="490538" y="4918204"/>
            <a:ext cx="5824538" cy="17235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Typický příklad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dirty="0"/>
              <a:t>Starší lidé často: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slyší </a:t>
            </a:r>
            <a:r>
              <a:rPr lang="cs-CZ" b="1" dirty="0"/>
              <a:t>basové zvuky</a:t>
            </a:r>
            <a:r>
              <a:rPr lang="cs-CZ" dirty="0"/>
              <a:t> (např. motor, buben)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ale hůře rozumí </a:t>
            </a:r>
            <a:r>
              <a:rPr lang="cs-CZ" b="1" dirty="0"/>
              <a:t>řeči</a:t>
            </a:r>
            <a:r>
              <a:rPr lang="cs-CZ" dirty="0"/>
              <a:t>, protože souhlásky mají vysoké frekvence (např. </a:t>
            </a:r>
            <a:r>
              <a:rPr lang="cs-CZ" b="1" dirty="0"/>
              <a:t>s, š, f, t</a:t>
            </a:r>
            <a:r>
              <a:rPr lang="cs-CZ" dirty="0"/>
              <a:t>).</a:t>
            </a:r>
          </a:p>
        </p:txBody>
      </p:sp>
      <p:pic>
        <p:nvPicPr>
          <p:cNvPr id="19" name="Obrázek 18">
            <a:extLst>
              <a:ext uri="{FF2B5EF4-FFF2-40B4-BE49-F238E27FC236}">
                <a16:creationId xmlns:a16="http://schemas.microsoft.com/office/drawing/2014/main" id="{95D4C902-AA0C-6E76-AD75-0161D304FA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3727" y="571500"/>
            <a:ext cx="5112904" cy="2478554"/>
          </a:xfrm>
          <a:prstGeom prst="rect">
            <a:avLst/>
          </a:prstGeom>
        </p:spPr>
      </p:pic>
      <p:graphicFrame>
        <p:nvGraphicFramePr>
          <p:cNvPr id="21" name="Tabulka 20">
            <a:extLst>
              <a:ext uri="{FF2B5EF4-FFF2-40B4-BE49-F238E27FC236}">
                <a16:creationId xmlns:a16="http://schemas.microsoft.com/office/drawing/2014/main" id="{32E161AE-86E2-CB3A-000C-D9107EA76B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076930"/>
              </p:ext>
            </p:extLst>
          </p:nvPr>
        </p:nvGraphicFramePr>
        <p:xfrm>
          <a:off x="8286749" y="3179589"/>
          <a:ext cx="3333750" cy="1371600"/>
        </p:xfrm>
        <a:graphic>
          <a:graphicData uri="http://schemas.openxmlformats.org/drawingml/2006/table">
            <a:tbl>
              <a:tblPr/>
              <a:tblGrid>
                <a:gridCol w="3333750">
                  <a:extLst>
                    <a:ext uri="{9D8B030D-6E8A-4147-A177-3AD203B41FA5}">
                      <a16:colId xmlns:a16="http://schemas.microsoft.com/office/drawing/2014/main" val="260362577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 err="1"/>
                        <a:t>Cochlear</a:t>
                      </a:r>
                      <a:r>
                        <a:rPr lang="cs-CZ" sz="1400" dirty="0"/>
                        <a:t> base              –  báze hlemýždě</a:t>
                      </a:r>
                    </a:p>
                    <a:p>
                      <a:pPr>
                        <a:buNone/>
                      </a:pPr>
                      <a:r>
                        <a:rPr lang="cs-CZ" sz="1400" dirty="0" err="1"/>
                        <a:t>Basilar</a:t>
                      </a:r>
                      <a:r>
                        <a:rPr lang="cs-CZ" sz="1400" dirty="0"/>
                        <a:t> </a:t>
                      </a:r>
                      <a:r>
                        <a:rPr lang="cs-CZ" sz="1400" dirty="0" err="1"/>
                        <a:t>membrane</a:t>
                      </a:r>
                      <a:r>
                        <a:rPr lang="cs-CZ" sz="1400" dirty="0"/>
                        <a:t>       – bazální membrána</a:t>
                      </a:r>
                    </a:p>
                    <a:p>
                      <a:pPr>
                        <a:buNone/>
                      </a:pPr>
                      <a:r>
                        <a:rPr lang="cs-CZ" sz="1400" dirty="0" err="1"/>
                        <a:t>Scala</a:t>
                      </a:r>
                      <a:r>
                        <a:rPr lang="cs-CZ" sz="1400" dirty="0"/>
                        <a:t> </a:t>
                      </a:r>
                      <a:r>
                        <a:rPr lang="cs-CZ" sz="1400" dirty="0" err="1"/>
                        <a:t>vestibuli</a:t>
                      </a:r>
                      <a:r>
                        <a:rPr lang="cs-CZ" sz="1400" dirty="0"/>
                        <a:t>              – předsíňový kanál</a:t>
                      </a:r>
                    </a:p>
                    <a:p>
                      <a:pPr>
                        <a:buNone/>
                      </a:pPr>
                      <a:r>
                        <a:rPr lang="cs-CZ" sz="1400" dirty="0" err="1"/>
                        <a:t>Tympanic</a:t>
                      </a:r>
                      <a:r>
                        <a:rPr lang="cs-CZ" sz="1400" dirty="0"/>
                        <a:t> </a:t>
                      </a:r>
                      <a:r>
                        <a:rPr lang="cs-CZ" sz="1400" dirty="0" err="1"/>
                        <a:t>membrane</a:t>
                      </a:r>
                      <a:r>
                        <a:rPr lang="cs-CZ" sz="1400" dirty="0"/>
                        <a:t>  – bubínek</a:t>
                      </a:r>
                    </a:p>
                    <a:p>
                      <a:pPr>
                        <a:buNone/>
                      </a:pPr>
                      <a:r>
                        <a:rPr lang="cs-CZ" sz="1400" dirty="0" err="1"/>
                        <a:t>Uncoiled</a:t>
                      </a:r>
                      <a:r>
                        <a:rPr lang="cs-CZ" sz="1400" dirty="0"/>
                        <a:t> </a:t>
                      </a:r>
                      <a:r>
                        <a:rPr lang="cs-CZ" sz="1400" dirty="0" err="1"/>
                        <a:t>cochlea</a:t>
                      </a:r>
                      <a:r>
                        <a:rPr lang="cs-CZ" sz="1400" dirty="0"/>
                        <a:t>         – rozvinutý hlemýžď</a:t>
                      </a:r>
                    </a:p>
                    <a:p>
                      <a:pPr>
                        <a:buNone/>
                      </a:pPr>
                      <a:r>
                        <a:rPr lang="cs-CZ" sz="1400" dirty="0" err="1"/>
                        <a:t>Cochlear</a:t>
                      </a:r>
                      <a:r>
                        <a:rPr lang="cs-CZ" sz="1400" dirty="0"/>
                        <a:t> apex              – vrchol hlemýždě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2750434"/>
                  </a:ext>
                </a:extLst>
              </a:tr>
            </a:tbl>
          </a:graphicData>
        </a:graphic>
      </p:graphicFrame>
      <p:sp>
        <p:nvSpPr>
          <p:cNvPr id="25" name="TextovéPole 24">
            <a:extLst>
              <a:ext uri="{FF2B5EF4-FFF2-40B4-BE49-F238E27FC236}">
                <a16:creationId xmlns:a16="http://schemas.microsoft.com/office/drawing/2014/main" id="{C43368D5-976D-9C99-26E7-504FCD9DE89B}"/>
              </a:ext>
            </a:extLst>
          </p:cNvPr>
          <p:cNvSpPr txBox="1"/>
          <p:nvPr/>
        </p:nvSpPr>
        <p:spPr>
          <a:xfrm>
            <a:off x="7162800" y="4551983"/>
            <a:ext cx="4686300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dirty="0"/>
              <a:t>Obrázek ukazuje, že: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/>
              <a:t>na začátku hlemýždě (u třmínku)</a:t>
            </a:r>
            <a:r>
              <a:rPr lang="cs-CZ" sz="1400" dirty="0"/>
              <a:t> se zpracovávají </a:t>
            </a:r>
            <a:r>
              <a:rPr lang="cs-CZ" sz="1400" b="1" dirty="0"/>
              <a:t>vysoké frekvence</a:t>
            </a:r>
            <a:endParaRPr lang="cs-CZ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/>
              <a:t>na konci hlemýždě (u vrcholu)</a:t>
            </a:r>
            <a:r>
              <a:rPr lang="cs-CZ" sz="1400" dirty="0"/>
              <a:t> se zpracovávají </a:t>
            </a:r>
            <a:r>
              <a:rPr lang="cs-CZ" sz="1400" b="1" dirty="0"/>
              <a:t>nízké frekvence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050839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543F78-B453-DE6A-3C7E-8B1FBECA00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83F314EB-7317-938B-97D1-631BB4653943}"/>
              </a:ext>
            </a:extLst>
          </p:cNvPr>
          <p:cNvSpPr txBox="1"/>
          <p:nvPr/>
        </p:nvSpPr>
        <p:spPr>
          <a:xfrm>
            <a:off x="246490" y="182884"/>
            <a:ext cx="1709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Intenzita zvuku</a:t>
            </a:r>
          </a:p>
        </p:txBody>
      </p:sp>
      <p:sp>
        <p:nvSpPr>
          <p:cNvPr id="7" name="AutoShape 3" descr="{\displaystyle p}">
            <a:extLst>
              <a:ext uri="{FF2B5EF4-FFF2-40B4-BE49-F238E27FC236}">
                <a16:creationId xmlns:a16="http://schemas.microsoft.com/office/drawing/2014/main" id="{69B93ED0-DB3F-D7F7-C61B-A7EF32D8654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7971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AutoShape 5" descr="{\displaystyle L_{p}}">
            <a:extLst>
              <a:ext uri="{FF2B5EF4-FFF2-40B4-BE49-F238E27FC236}">
                <a16:creationId xmlns:a16="http://schemas.microsoft.com/office/drawing/2014/main" id="{3F251F1B-1CA5-EA07-3B10-CB8A94F4AD2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2436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378263DA-E3E2-EC8F-4771-58A0610DAAFC}"/>
                  </a:ext>
                </a:extLst>
              </p:cNvPr>
              <p:cNvSpPr txBox="1"/>
              <p:nvPr/>
            </p:nvSpPr>
            <p:spPr>
              <a:xfrm>
                <a:off x="246490" y="1495817"/>
                <a:ext cx="11671971" cy="15697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Šíření zvukového vlnění je spojeno s přenosem energie. Zdroj zvuku vyzařuje energii zvukového vlnění a ta je přenášena k přijímači zvuku (například ucho). Čím větší část </a:t>
                </a:r>
                <a:r>
                  <a:rPr lang="cs-CZ" b="1" dirty="0"/>
                  <a:t>energie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𝑬</m:t>
                    </m:r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zvukového vlnění se za </a:t>
                </a:r>
                <a:r>
                  <a:rPr lang="cs-CZ" b="1" dirty="0"/>
                  <a:t>dobu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𝒕</m:t>
                    </m:r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přenese ze zdroje do uvažovaného místa, tím má zvukové vlnění větší </a:t>
                </a:r>
                <a:r>
                  <a:rPr lang="cs-CZ" b="1" dirty="0"/>
                  <a:t>akustický výkon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𝑃</m:t>
                    </m:r>
                  </m:oMath>
                </a14:m>
                <a:r>
                  <a:rPr lang="cs-CZ" dirty="0"/>
                  <a:t> je: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𝑃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𝐸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den>
                    </m:f>
                  </m:oMath>
                </a14:m>
                <a:r>
                  <a:rPr lang="cs-CZ" dirty="0"/>
                  <a:t>       a jednotkou akustického výkonu je </a:t>
                </a:r>
                <a:r>
                  <a:rPr lang="cs-CZ" b="1" dirty="0"/>
                  <a:t>watt (W)        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𝑷</m:t>
                        </m:r>
                      </m:e>
                    </m:d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𝐖</m:t>
                    </m:r>
                  </m:oMath>
                </a14:m>
                <a:endParaRPr lang="cs-CZ" dirty="0"/>
              </a:p>
              <a:p>
                <a:pPr algn="ctr"/>
                <a:endParaRPr lang="cs-CZ" sz="800" dirty="0"/>
              </a:p>
            </p:txBody>
          </p:sp>
        </mc:Choice>
        <mc:Fallback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378263DA-E3E2-EC8F-4771-58A0610DAA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490" y="1495817"/>
                <a:ext cx="11671971" cy="1569789"/>
              </a:xfrm>
              <a:prstGeom prst="rect">
                <a:avLst/>
              </a:prstGeom>
              <a:blipFill>
                <a:blip r:embed="rId2"/>
                <a:stretch>
                  <a:fillRect l="-418" t="-193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4B3E67D0-0C4E-720D-EBE1-7BDB72403861}"/>
                  </a:ext>
                </a:extLst>
              </p:cNvPr>
              <p:cNvSpPr txBox="1"/>
              <p:nvPr/>
            </p:nvSpPr>
            <p:spPr>
              <a:xfrm>
                <a:off x="246489" y="3044839"/>
                <a:ext cx="11671971" cy="669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Sluchem můžeme vnímat při referenčním kmitočtu (referenční = srovnávací kmitočet má hodnotu 1 kHz) zvuky o velmi malém akustickém výkonu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W</m:t>
                    </m:r>
                  </m:oMath>
                </a14:m>
                <a:r>
                  <a:rPr lang="cs-CZ" dirty="0"/>
                  <a:t>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−12</m:t>
                        </m:r>
                      </m:sup>
                    </m:sSup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</a:rPr>
                      <m:t>W</m:t>
                    </m:r>
                    <m:r>
                      <a:rPr lang="cs-CZ" b="0" i="0" dirty="0" smtClean="0">
                        <a:latin typeface="Cambria Math" panose="02040503050406030204" pitchFamily="18" charset="0"/>
                      </a:rPr>
                      <m:t>=1</m:t>
                    </m:r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</a:rPr>
                      <m:t>pW</m:t>
                    </m:r>
                  </m:oMath>
                </a14:m>
                <a:r>
                  <a:rPr lang="cs-CZ" dirty="0"/>
                  <a:t> – jeden </a:t>
                </a:r>
                <a:r>
                  <a:rPr lang="cs-CZ" dirty="0" err="1"/>
                  <a:t>pikowatt</a:t>
                </a:r>
                <a:r>
                  <a:rPr lang="cs-CZ" dirty="0"/>
                  <a:t>). Tato hodnota určuje </a:t>
                </a:r>
                <a:r>
                  <a:rPr lang="cs-CZ" b="1" dirty="0"/>
                  <a:t>práh slyšitelnosti.</a:t>
                </a:r>
                <a:endParaRPr lang="cs-CZ" dirty="0"/>
              </a:p>
            </p:txBody>
          </p:sp>
        </mc:Choice>
        <mc:Fallback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4B3E67D0-0C4E-720D-EBE1-7BDB7240386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489" y="3044839"/>
                <a:ext cx="11671971" cy="669992"/>
              </a:xfrm>
              <a:prstGeom prst="rect">
                <a:avLst/>
              </a:prstGeom>
              <a:blipFill>
                <a:blip r:embed="rId3"/>
                <a:stretch>
                  <a:fillRect l="-418" t="-4545" b="-1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>
            <a:extLst>
              <a:ext uri="{FF2B5EF4-FFF2-40B4-BE49-F238E27FC236}">
                <a16:creationId xmlns:a16="http://schemas.microsoft.com/office/drawing/2014/main" id="{1181B608-823D-4EFE-F9B8-8D6DA6EFCB23}"/>
              </a:ext>
            </a:extLst>
          </p:cNvPr>
          <p:cNvSpPr txBox="1"/>
          <p:nvPr/>
        </p:nvSpPr>
        <p:spPr>
          <a:xfrm>
            <a:off x="246490" y="651866"/>
            <a:ext cx="11448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Intenzita zvuku je fyzikální veličina, která vyjadřuje </a:t>
            </a:r>
            <a:r>
              <a:rPr lang="cs-CZ" b="1" dirty="0"/>
              <a:t>kolik zvukové energie projde určitou plochou za jednotku času.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A9478E83-7B9F-AB28-8539-DE820BBCC652}"/>
                  </a:ext>
                </a:extLst>
              </p:cNvPr>
              <p:cNvSpPr txBox="1"/>
              <p:nvPr/>
            </p:nvSpPr>
            <p:spPr>
              <a:xfrm>
                <a:off x="374323" y="6251669"/>
                <a:ext cx="11563848" cy="3755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cs-CZ" dirty="0"/>
                  <a:t>Jednotkou intenzity zvuku je </a:t>
                </a:r>
                <a:r>
                  <a:rPr lang="cs-CZ" b="1" dirty="0"/>
                  <a:t>watt na metr čtverečný        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𝑰</m:t>
                        </m:r>
                      </m:e>
                    </m:d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𝐖</m:t>
                        </m:r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𝐦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A9478E83-7B9F-AB28-8539-DE820BBCC6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323" y="6251669"/>
                <a:ext cx="11563848" cy="375552"/>
              </a:xfrm>
              <a:prstGeom prst="rect">
                <a:avLst/>
              </a:prstGeom>
              <a:blipFill>
                <a:blip r:embed="rId4"/>
                <a:stretch>
                  <a:fillRect t="-8197" b="-262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135A15DB-3F1F-79ED-EE54-6B29BD513E0F}"/>
                  </a:ext>
                </a:extLst>
              </p:cNvPr>
              <p:cNvSpPr txBox="1"/>
              <p:nvPr/>
            </p:nvSpPr>
            <p:spPr>
              <a:xfrm>
                <a:off x="246489" y="3973359"/>
                <a:ext cx="11448387" cy="201978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None/>
                </a:pPr>
                <a:r>
                  <a:rPr lang="cs-CZ" dirty="0"/>
                  <a:t>Intenzita zvuku je </a:t>
                </a:r>
                <a:r>
                  <a:rPr lang="cs-CZ" b="1" dirty="0"/>
                  <a:t>výkon zvuku připadající na jednotku plochy kolmé na směr šíření zvuku.</a:t>
                </a:r>
                <a:endParaRPr lang="cs-CZ" dirty="0"/>
              </a:p>
              <a:p>
                <a:pPr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𝑆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pPr>
                  <a:buNone/>
                </a:pPr>
                <a:r>
                  <a:rPr lang="cs-CZ" dirty="0"/>
                  <a:t>kde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𝑰</m:t>
                    </m:r>
                  </m:oMath>
                </a14:m>
                <a:r>
                  <a:rPr lang="cs-CZ" dirty="0"/>
                  <a:t> – intenzita zvuku (W·m⁻²)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𝑷</m:t>
                    </m:r>
                  </m:oMath>
                </a14:m>
                <a:r>
                  <a:rPr lang="cs-CZ" dirty="0"/>
                  <a:t> – výkon zdroje zvuku (W)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𝑺</m:t>
                    </m:r>
                  </m:oMath>
                </a14:m>
                <a:r>
                  <a:rPr lang="cs-CZ" dirty="0"/>
                  <a:t> – plocha, přes kterou zvuk prochází (m²)</a:t>
                </a:r>
              </a:p>
            </p:txBody>
          </p:sp>
        </mc:Choice>
        <mc:Fallback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135A15DB-3F1F-79ED-EE54-6B29BD513E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489" y="3973359"/>
                <a:ext cx="11448387" cy="2019784"/>
              </a:xfrm>
              <a:prstGeom prst="rect">
                <a:avLst/>
              </a:prstGeom>
              <a:blipFill>
                <a:blip r:embed="rId5"/>
                <a:stretch>
                  <a:fillRect l="-426" t="-1813" b="-271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ovéPole 13">
            <a:extLst>
              <a:ext uri="{FF2B5EF4-FFF2-40B4-BE49-F238E27FC236}">
                <a16:creationId xmlns:a16="http://schemas.microsoft.com/office/drawing/2014/main" id="{9758CC84-E282-F394-4AAE-F55802991F5A}"/>
              </a:ext>
            </a:extLst>
          </p:cNvPr>
          <p:cNvSpPr txBox="1"/>
          <p:nvPr/>
        </p:nvSpPr>
        <p:spPr>
          <a:xfrm>
            <a:off x="246491" y="1064657"/>
            <a:ext cx="1906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Akustický výkon</a:t>
            </a:r>
          </a:p>
        </p:txBody>
      </p:sp>
    </p:spTree>
    <p:extLst>
      <p:ext uri="{BB962C8B-B14F-4D97-AF65-F5344CB8AC3E}">
        <p14:creationId xmlns:p14="http://schemas.microsoft.com/office/powerpoint/2010/main" val="16537653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BE3E62C2-6FE2-40FB-2EF8-967270D6CDCF}"/>
              </a:ext>
            </a:extLst>
          </p:cNvPr>
          <p:cNvSpPr txBox="1"/>
          <p:nvPr/>
        </p:nvSpPr>
        <p:spPr>
          <a:xfrm>
            <a:off x="246491" y="182884"/>
            <a:ext cx="5033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Intenzita zvuku, jednotka intenzity zvuku - decibel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D8599F7-BCF4-A769-513B-4626684E32C3}"/>
                  </a:ext>
                </a:extLst>
              </p:cNvPr>
              <p:cNvSpPr txBox="1"/>
              <p:nvPr/>
            </p:nvSpPr>
            <p:spPr>
              <a:xfrm>
                <a:off x="246490" y="636104"/>
                <a:ext cx="11386268" cy="14527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Zvuky o velkém </a:t>
                </a:r>
                <a:r>
                  <a:rPr lang="cs-CZ" b="1" dirty="0"/>
                  <a:t>akustickém výkonu </a:t>
                </a:r>
                <a:r>
                  <a:rPr lang="cs-CZ" dirty="0"/>
                  <a:t>mohou v uchu vyvolat bolestivý pocit. Ten způsobují zvuky větší ne 1 W, což je </a:t>
                </a:r>
              </a:p>
              <a:p>
                <a:r>
                  <a:rPr lang="cs-CZ" b="1" dirty="0"/>
                  <a:t>práh  bolesti.</a:t>
                </a:r>
              </a:p>
              <a:p>
                <a:endParaRPr lang="cs-CZ" sz="800" b="1" dirty="0"/>
              </a:p>
              <a:p>
                <a:r>
                  <a:rPr lang="cs-CZ" b="1" dirty="0"/>
                  <a:t>                                                                      Práh slyšení…………….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𝟏𝟐</m:t>
                        </m:r>
                      </m:sup>
                    </m:sSup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𝐖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b="1" dirty="0"/>
                  <a:t>                                                                      Práh bolesti …………….1 W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D8599F7-BCF4-A769-513B-4626684E32C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490" y="636104"/>
                <a:ext cx="11386268" cy="1452770"/>
              </a:xfrm>
              <a:prstGeom prst="rect">
                <a:avLst/>
              </a:prstGeom>
              <a:blipFill>
                <a:blip r:embed="rId2"/>
                <a:stretch>
                  <a:fillRect l="-428" t="-2092" b="-543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01C6EF2E-0242-DFF3-843F-67BCFD387AE6}"/>
                  </a:ext>
                </a:extLst>
              </p:cNvPr>
              <p:cNvSpPr txBox="1"/>
              <p:nvPr/>
            </p:nvSpPr>
            <p:spPr>
              <a:xfrm>
                <a:off x="246490" y="2172762"/>
                <a:ext cx="8611262" cy="27024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Poměr největšího a nejmenšího akustického výkonu: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−12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je příliš velký a proto se tento poměr vyjadřuje v logaritmické stupnici v jednotkách </a:t>
                </a:r>
                <a:r>
                  <a:rPr lang="cs-CZ" b="1" dirty="0"/>
                  <a:t>bel (B).</a:t>
                </a:r>
              </a:p>
              <a:p>
                <a:r>
                  <a:rPr lang="cs-CZ" dirty="0"/>
                  <a:t>V praxi se používá jednotka desetkrát menší </a:t>
                </a:r>
                <a:r>
                  <a:rPr lang="cs-CZ" b="1" dirty="0"/>
                  <a:t>decibel (dB). </a:t>
                </a:r>
                <a:r>
                  <a:rPr lang="cs-CZ" dirty="0"/>
                  <a:t>Označíme-li akustický výkon rovnající se prahu slyšitelnosti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, pak v decibelech vyjádříme poměr akustického výkonu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𝑃</m:t>
                    </m:r>
                  </m:oMath>
                </a14:m>
                <a:r>
                  <a:rPr lang="cs-CZ" dirty="0"/>
                  <a:t> daného zvuku k akustickému výkonu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, který určuje práh slyšení jako </a:t>
                </a:r>
                <a:r>
                  <a:rPr lang="cs-CZ" b="1" dirty="0"/>
                  <a:t>hladinu akustického výkonu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𝑳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𝒘</m:t>
                        </m:r>
                      </m:sub>
                    </m:sSub>
                  </m:oMath>
                </a14:m>
                <a:r>
                  <a:rPr lang="cs-CZ" dirty="0"/>
                  <a:t>: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𝑤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=10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log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𝑃</m:t>
                        </m:r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den>
                    </m:f>
                  </m:oMath>
                </a14:m>
                <a:r>
                  <a:rPr lang="cs-CZ" dirty="0"/>
                  <a:t>           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dirty="0" smtClean="0">
                                <a:latin typeface="Cambria Math" panose="020405030504060302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cs-CZ" b="0" i="1" dirty="0" smtClean="0">
                                <a:latin typeface="Cambria Math" panose="02040503050406030204" pitchFamily="18" charset="0"/>
                              </a:rPr>
                              <m:t>𝑤</m:t>
                            </m:r>
                          </m:sub>
                        </m:sSub>
                      </m:e>
                    </m:d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</a:rPr>
                      <m:t>dB</m:t>
                    </m:r>
                  </m:oMath>
                </a14:m>
                <a:r>
                  <a:rPr lang="cs-CZ" dirty="0"/>
                  <a:t>  (decibel)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01C6EF2E-0242-DFF3-843F-67BCFD387AE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490" y="2172762"/>
                <a:ext cx="8611262" cy="2702406"/>
              </a:xfrm>
              <a:prstGeom prst="rect">
                <a:avLst/>
              </a:prstGeom>
              <a:blipFill>
                <a:blip r:embed="rId3"/>
                <a:stretch>
                  <a:fillRect l="-566" t="-1126" r="-77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2">
            <a:extLst>
              <a:ext uri="{FF2B5EF4-FFF2-40B4-BE49-F238E27FC236}">
                <a16:creationId xmlns:a16="http://schemas.microsoft.com/office/drawing/2014/main" id="{16F956AF-5E5F-64CF-7EB5-43687E2AB1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307403" y="1156546"/>
            <a:ext cx="2574495" cy="3450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40B28B94-F0E7-E153-B2F5-FEA54F46D8C3}"/>
              </a:ext>
            </a:extLst>
          </p:cNvPr>
          <p:cNvSpPr txBox="1"/>
          <p:nvPr/>
        </p:nvSpPr>
        <p:spPr>
          <a:xfrm>
            <a:off x="9307402" y="4666090"/>
            <a:ext cx="2635457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cs-CZ" dirty="0"/>
              <a:t>Jednotka hlasitosti zvuku je nazvána po vynálezci telefonu </a:t>
            </a:r>
          </a:p>
          <a:p>
            <a:pPr algn="ctr"/>
            <a:r>
              <a:rPr lang="cs-CZ" dirty="0"/>
              <a:t>ALEXANDRU GRAHAMU BELLOVI  (1847 – 1922)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00C8C797-7AFD-B42C-7485-A9FF50BF8550}"/>
                  </a:ext>
                </a:extLst>
              </p:cNvPr>
              <p:cNvSpPr txBox="1"/>
              <p:nvPr/>
            </p:nvSpPr>
            <p:spPr>
              <a:xfrm>
                <a:off x="381663" y="5176299"/>
                <a:ext cx="8746434" cy="12341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Prahu slyšení odpovídá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𝑤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=10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log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−12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−12</m:t>
                            </m:r>
                          </m:sup>
                        </m:sSup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=10∙</m:t>
                    </m:r>
                    <m:func>
                      <m:func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log</m:t>
                        </m:r>
                      </m:fName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1=10∙0=0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dB</m:t>
                        </m:r>
                      </m:e>
                    </m:func>
                  </m:oMath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Prahu bolesti odpovídá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𝑤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=10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log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−12</m:t>
                            </m:r>
                          </m:sup>
                        </m:sSup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=10∙</m:t>
                    </m:r>
                    <m:func>
                      <m:func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log</m:t>
                        </m:r>
                      </m:fName>
                      <m:e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12</m:t>
                            </m:r>
                          </m:sup>
                        </m:s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</m:e>
                    </m:func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10∙12=120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dB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00C8C797-7AFD-B42C-7485-A9FF50BF85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663" y="5176299"/>
                <a:ext cx="8746434" cy="1234120"/>
              </a:xfrm>
              <a:prstGeom prst="rect">
                <a:avLst/>
              </a:prstGeom>
              <a:blipFill>
                <a:blip r:embed="rId5"/>
                <a:stretch>
                  <a:fillRect l="-62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780501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24801E5C-E7FB-7CC8-9E91-52B27B2DADC4}"/>
                  </a:ext>
                </a:extLst>
              </p:cNvPr>
              <p:cNvSpPr txBox="1"/>
              <p:nvPr/>
            </p:nvSpPr>
            <p:spPr>
              <a:xfrm>
                <a:off x="430695" y="653650"/>
                <a:ext cx="11330608" cy="17659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Podle vztahu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log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𝑃</m:t>
                          </m:r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Odpovídá zvětšení akustického výkonu, čili jeho zesílení na dvojnásobek, zvýšení hladiny akustického výkonu přibližně o 3 dB, desetinásobnému zvětšení akustického výkonu odpovídá hladina 10 dB.</a:t>
                </a:r>
              </a:p>
            </p:txBody>
          </p:sp>
        </mc:Choice>
        <mc:Fallback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24801E5C-E7FB-7CC8-9E91-52B27B2DADC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695" y="653650"/>
                <a:ext cx="11330608" cy="1765933"/>
              </a:xfrm>
              <a:prstGeom prst="rect">
                <a:avLst/>
              </a:prstGeom>
              <a:blipFill>
                <a:blip r:embed="rId2"/>
                <a:stretch>
                  <a:fillRect l="-484" t="-1724" b="-448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Obrázek 3">
            <a:extLst>
              <a:ext uri="{FF2B5EF4-FFF2-40B4-BE49-F238E27FC236}">
                <a16:creationId xmlns:a16="http://schemas.microsoft.com/office/drawing/2014/main" id="{DAC94549-1F0F-D508-BBE4-CD15556FE7D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143"/>
          <a:stretch/>
        </p:blipFill>
        <p:spPr>
          <a:xfrm>
            <a:off x="1902693" y="2521018"/>
            <a:ext cx="8386613" cy="4101455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3E9EBD65-4A8D-5DF9-1FD6-351F87FED251}"/>
              </a:ext>
            </a:extLst>
          </p:cNvPr>
          <p:cNvSpPr txBox="1"/>
          <p:nvPr/>
        </p:nvSpPr>
        <p:spPr>
          <a:xfrm>
            <a:off x="430696" y="182884"/>
            <a:ext cx="1709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Hlasitost zvuku</a:t>
            </a:r>
          </a:p>
        </p:txBody>
      </p:sp>
    </p:spTree>
    <p:extLst>
      <p:ext uri="{BB962C8B-B14F-4D97-AF65-F5344CB8AC3E}">
        <p14:creationId xmlns:p14="http://schemas.microsoft.com/office/powerpoint/2010/main" val="2716997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363E310-D2AF-0F67-B826-9AFABB6DC040}"/>
              </a:ext>
            </a:extLst>
          </p:cNvPr>
          <p:cNvSpPr txBox="1"/>
          <p:nvPr/>
        </p:nvSpPr>
        <p:spPr>
          <a:xfrm>
            <a:off x="596348" y="318052"/>
            <a:ext cx="14312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hlinkClick r:id="rId2"/>
              </a:rPr>
              <a:t>Šíření zvuku</a:t>
            </a:r>
            <a:endParaRPr lang="cs-CZ" b="1" dirty="0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9F2AAA29-B443-2E27-5C20-1FB875E22338}"/>
              </a:ext>
            </a:extLst>
          </p:cNvPr>
          <p:cNvSpPr txBox="1"/>
          <p:nvPr/>
        </p:nvSpPr>
        <p:spPr>
          <a:xfrm>
            <a:off x="596348" y="755374"/>
            <a:ext cx="112033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Šíření zvuku je podmíněno existencí pružného prostředí mezi zdrojem zvuku a uchem ne mikrofonem. Svědčí o tom pokus, při němž umístíme reproduktor zvukového zařízení pod recipient vývěvy a začneme odčerpávat vzduch. Jestliže je vzduch dostatečně vyčerpán, přestaneme zvuk slyšet. Vzduchoprázdnem se zvuk nešíří.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D1435C96-A882-D3DF-7D4C-18B486BAC3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895" b="8398"/>
          <a:stretch/>
        </p:blipFill>
        <p:spPr>
          <a:xfrm>
            <a:off x="3617909" y="2011680"/>
            <a:ext cx="4956182" cy="4090946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763AD97A-1900-F80A-32C9-850E5B4DD2B2}"/>
              </a:ext>
            </a:extLst>
          </p:cNvPr>
          <p:cNvSpPr txBox="1"/>
          <p:nvPr/>
        </p:nvSpPr>
        <p:spPr>
          <a:xfrm>
            <a:off x="7919500" y="2274073"/>
            <a:ext cx="1129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Recipient</a:t>
            </a:r>
          </a:p>
        </p:txBody>
      </p:sp>
      <p:cxnSp>
        <p:nvCxnSpPr>
          <p:cNvPr id="6" name="Přímá spojnice se šipkou 5">
            <a:extLst>
              <a:ext uri="{FF2B5EF4-FFF2-40B4-BE49-F238E27FC236}">
                <a16:creationId xmlns:a16="http://schemas.microsoft.com/office/drawing/2014/main" id="{EEBB1638-4252-8BC6-E94D-579E4BC3E563}"/>
              </a:ext>
            </a:extLst>
          </p:cNvPr>
          <p:cNvCxnSpPr>
            <a:cxnSpLocks/>
          </p:cNvCxnSpPr>
          <p:nvPr/>
        </p:nvCxnSpPr>
        <p:spPr>
          <a:xfrm flipH="1">
            <a:off x="7537837" y="2643405"/>
            <a:ext cx="445273" cy="1156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>
            <a:extLst>
              <a:ext uri="{FF2B5EF4-FFF2-40B4-BE49-F238E27FC236}">
                <a16:creationId xmlns:a16="http://schemas.microsoft.com/office/drawing/2014/main" id="{519F1F3A-EB00-35F0-C912-CFB8003A9448}"/>
              </a:ext>
            </a:extLst>
          </p:cNvPr>
          <p:cNvSpPr txBox="1"/>
          <p:nvPr/>
        </p:nvSpPr>
        <p:spPr>
          <a:xfrm>
            <a:off x="7983110" y="3222872"/>
            <a:ext cx="1478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Reproduktor</a:t>
            </a:r>
          </a:p>
        </p:txBody>
      </p:sp>
      <p:cxnSp>
        <p:nvCxnSpPr>
          <p:cNvPr id="9" name="Přímá spojnice se šipkou 8">
            <a:extLst>
              <a:ext uri="{FF2B5EF4-FFF2-40B4-BE49-F238E27FC236}">
                <a16:creationId xmlns:a16="http://schemas.microsoft.com/office/drawing/2014/main" id="{75192249-22A3-74C0-6F32-FB1638665F41}"/>
              </a:ext>
            </a:extLst>
          </p:cNvPr>
          <p:cNvCxnSpPr/>
          <p:nvPr/>
        </p:nvCxnSpPr>
        <p:spPr>
          <a:xfrm flipH="1">
            <a:off x="6718852" y="3522428"/>
            <a:ext cx="1264258" cy="3896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0BD93AEF-E2FE-5E12-7D38-7D1AC2DDFDB8}"/>
              </a:ext>
            </a:extLst>
          </p:cNvPr>
          <p:cNvSpPr txBox="1"/>
          <p:nvPr/>
        </p:nvSpPr>
        <p:spPr>
          <a:xfrm>
            <a:off x="2536466" y="5152445"/>
            <a:ext cx="1940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Odsávací trubice</a:t>
            </a:r>
          </a:p>
        </p:txBody>
      </p:sp>
      <p:cxnSp>
        <p:nvCxnSpPr>
          <p:cNvPr id="14" name="Přímá spojnice se šipkou 13">
            <a:extLst>
              <a:ext uri="{FF2B5EF4-FFF2-40B4-BE49-F238E27FC236}">
                <a16:creationId xmlns:a16="http://schemas.microsoft.com/office/drawing/2014/main" id="{8419D240-56E1-0F5D-F503-EBF068D0962D}"/>
              </a:ext>
            </a:extLst>
          </p:cNvPr>
          <p:cNvCxnSpPr/>
          <p:nvPr/>
        </p:nvCxnSpPr>
        <p:spPr>
          <a:xfrm>
            <a:off x="4333461" y="5337111"/>
            <a:ext cx="49298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82239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B0999F9C-7C11-6431-B4DA-DA3792EE9BB4}"/>
              </a:ext>
            </a:extLst>
          </p:cNvPr>
          <p:cNvSpPr txBox="1"/>
          <p:nvPr/>
        </p:nvSpPr>
        <p:spPr>
          <a:xfrm>
            <a:off x="246490" y="349857"/>
            <a:ext cx="1677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Rychlost zvuku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A7A73A0A-0945-BAF4-CF7C-DC56A35E5795}"/>
                  </a:ext>
                </a:extLst>
              </p:cNvPr>
              <p:cNvSpPr txBox="1"/>
              <p:nvPr/>
            </p:nvSpPr>
            <p:spPr>
              <a:xfrm>
                <a:off x="357809" y="874643"/>
                <a:ext cx="11378316" cy="2708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Rychlost zvuku je důležitou fyzikální veličinou a je výrazně ovlivněna prostředím, kterým se zvuk šíří. Přibližná rychlost zvuku ve vzduchu závisí na teplotě vzduchu (tedy i na hustotě vzduchu).</a:t>
                </a:r>
              </a:p>
              <a:p>
                <a:r>
                  <a:rPr lang="cs-CZ" dirty="0"/>
                  <a:t>Při teplotě 20</a:t>
                </a:r>
                <a:r>
                  <a:rPr lang="cs-CZ" baseline="30000" dirty="0"/>
                  <a:t>0</a:t>
                </a:r>
                <a:r>
                  <a:rPr lang="cs-CZ" dirty="0"/>
                  <a:t> C je rychlost zvuku ve vzduchu 343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, kdežto při teplotě 0</a:t>
                </a:r>
                <a:r>
                  <a:rPr lang="cs-CZ" baseline="30000" dirty="0"/>
                  <a:t>0</a:t>
                </a:r>
                <a:r>
                  <a:rPr lang="cs-CZ" dirty="0"/>
                  <a:t> C je to jen 331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</a:t>
                </a:r>
              </a:p>
              <a:p>
                <a:endParaRPr lang="cs-CZ" dirty="0"/>
              </a:p>
              <a:p>
                <a:r>
                  <a:rPr lang="cs-CZ" dirty="0"/>
                  <a:t>Rychlost zvuku ve vzduchu o teplotě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je</a:t>
                </a:r>
              </a:p>
              <a:p>
                <a:endParaRPr lang="cs-CZ" sz="800" dirty="0"/>
              </a:p>
              <a:p>
                <a:pPr algn="ctr"/>
                <a:r>
                  <a:rPr lang="cs-CZ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331,82+0,61 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dirty="0"/>
              </a:p>
              <a:p>
                <a:pPr algn="ctr"/>
                <a:endParaRPr lang="cs-CZ" dirty="0"/>
              </a:p>
              <a:p>
                <a:r>
                  <a:rPr lang="cs-CZ" dirty="0"/>
                  <a:t>Podstatně větší rychlost má zvuk ve vodě a v pevných látkách.</a:t>
                </a:r>
              </a:p>
              <a:p>
                <a:r>
                  <a:rPr lang="cs-CZ" dirty="0"/>
                  <a:t>Ve vodě o teplotě 25</a:t>
                </a:r>
                <a:r>
                  <a:rPr lang="cs-CZ" baseline="30000" dirty="0"/>
                  <a:t>0</a:t>
                </a:r>
                <a:r>
                  <a:rPr lang="cs-CZ" dirty="0"/>
                  <a:t> C je rychlost zvuku 1 500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, v ledu 3 200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, v oceli 5 000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a ve skle 5 200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A7A73A0A-0945-BAF4-CF7C-DC56A35E57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809" y="874643"/>
                <a:ext cx="11378316" cy="2708434"/>
              </a:xfrm>
              <a:prstGeom prst="rect">
                <a:avLst/>
              </a:prstGeom>
              <a:blipFill>
                <a:blip r:embed="rId2"/>
                <a:stretch>
                  <a:fillRect l="-482" t="-1124" r="-161" b="-247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>
            <a:extLst>
              <a:ext uri="{FF2B5EF4-FFF2-40B4-BE49-F238E27FC236}">
                <a16:creationId xmlns:a16="http://schemas.microsoft.com/office/drawing/2014/main" id="{66D9AFEF-EC18-BA47-1562-8CBD0954C785}"/>
              </a:ext>
            </a:extLst>
          </p:cNvPr>
          <p:cNvSpPr txBox="1"/>
          <p:nvPr/>
        </p:nvSpPr>
        <p:spPr>
          <a:xfrm>
            <a:off x="429370" y="3848431"/>
            <a:ext cx="1143397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Šíření zvuku je ovlivněno překážkami na které zvukové vlnění dopadá. Od vzdálenějších a rozlehlých překážek (skalních stěn, velkých budov apod.) se zvuk odráží a může vzniknout </a:t>
            </a:r>
            <a:r>
              <a:rPr lang="cs-CZ" b="1" dirty="0"/>
              <a:t>ozvěna</a:t>
            </a:r>
            <a:r>
              <a:rPr lang="cs-CZ" dirty="0"/>
              <a:t>. Je to v důsledku vlastnosti sluchu, kterým rozlišíme dva po sobě následující zvuky, pokud mezi nimi uplyne doba alespoň 0,1 s.</a:t>
            </a:r>
          </a:p>
          <a:p>
            <a:r>
              <a:rPr lang="cs-CZ" dirty="0"/>
              <a:t>To je přibližně doba, za kterou zvuk urazí vzdálenost 34 m, tj. 17 m od pozorovatele k překážce a 17 m zpět.</a:t>
            </a:r>
          </a:p>
          <a:p>
            <a:r>
              <a:rPr lang="cs-CZ" dirty="0"/>
              <a:t>Při vzdálenosti 17 m od překážky tak vzniká </a:t>
            </a:r>
            <a:r>
              <a:rPr lang="cs-CZ" b="1" dirty="0"/>
              <a:t>jednoslabičná ozvěna</a:t>
            </a:r>
            <a:r>
              <a:rPr lang="cs-CZ" dirty="0"/>
              <a:t>, při větší vzdálenosti mohou vznikat ozvěny </a:t>
            </a:r>
            <a:r>
              <a:rPr lang="cs-CZ" b="1" dirty="0"/>
              <a:t>víceslabičné</a:t>
            </a:r>
            <a:r>
              <a:rPr lang="cs-CZ" dirty="0"/>
              <a:t>. </a:t>
            </a:r>
          </a:p>
          <a:p>
            <a:r>
              <a:rPr lang="cs-CZ" dirty="0"/>
              <a:t>Jestliže je překážka blíže než 17 m</a:t>
            </a:r>
            <a:r>
              <a:rPr lang="cs-CZ"/>
              <a:t>, neumí </a:t>
            </a:r>
            <a:r>
              <a:rPr lang="cs-CZ" dirty="0"/>
              <a:t>ucho zvuky odlišit, tyto se částečně překrývají a odražený zvuk splývá se zvukem původním.</a:t>
            </a:r>
          </a:p>
          <a:p>
            <a:r>
              <a:rPr lang="cs-CZ" dirty="0"/>
              <a:t>To se projevuje jako prodlužování trvání zvuku, který nazýváme </a:t>
            </a:r>
            <a:r>
              <a:rPr lang="cs-CZ" b="1" dirty="0"/>
              <a:t>dozvuk</a:t>
            </a:r>
            <a:r>
              <a:rPr lang="cs-CZ" dirty="0"/>
              <a:t>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6400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29CFD2-986E-04C4-D3B4-2ED4848766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73" r="8333" b="29303"/>
          <a:stretch/>
        </p:blipFill>
        <p:spPr>
          <a:xfrm>
            <a:off x="438647" y="425395"/>
            <a:ext cx="5494351" cy="6223086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4D521DFD-E600-F5E1-C2F1-F7BE7AF227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0" t="72162" r="10847" b="2882"/>
          <a:stretch/>
        </p:blipFill>
        <p:spPr>
          <a:xfrm>
            <a:off x="6430750" y="425394"/>
            <a:ext cx="5076000" cy="212145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75876A75-03BE-BCCD-6610-52C47D5982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5" r="3421" b="48902"/>
          <a:stretch/>
        </p:blipFill>
        <p:spPr>
          <a:xfrm>
            <a:off x="6335334" y="2520568"/>
            <a:ext cx="5209960" cy="4043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5082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71FC1291-0935-9FD5-BC75-0462BF9FD15F}"/>
              </a:ext>
            </a:extLst>
          </p:cNvPr>
          <p:cNvSpPr txBox="1"/>
          <p:nvPr/>
        </p:nvSpPr>
        <p:spPr>
          <a:xfrm>
            <a:off x="3823244" y="3075057"/>
            <a:ext cx="45455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>
                <a:hlinkClick r:id="rId2"/>
              </a:rPr>
              <a:t>Video – fyzika hudby</a:t>
            </a:r>
            <a:r>
              <a:rPr lang="cs-CZ" sz="4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824365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Skupina 9">
            <a:extLst>
              <a:ext uri="{FF2B5EF4-FFF2-40B4-BE49-F238E27FC236}">
                <a16:creationId xmlns:a16="http://schemas.microsoft.com/office/drawing/2014/main" id="{F2E7D383-AA1B-2011-4CB3-6BC8C4745E05}"/>
              </a:ext>
            </a:extLst>
          </p:cNvPr>
          <p:cNvGrpSpPr/>
          <p:nvPr/>
        </p:nvGrpSpPr>
        <p:grpSpPr>
          <a:xfrm>
            <a:off x="288741" y="1924679"/>
            <a:ext cx="3607951" cy="2391745"/>
            <a:chOff x="55658" y="119560"/>
            <a:chExt cx="3607951" cy="2391745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085FD049-EF85-C479-4C1D-C2E80929303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10" t="72484" r="10711" b="3931"/>
            <a:stretch/>
          </p:blipFill>
          <p:spPr>
            <a:xfrm>
              <a:off x="63609" y="119560"/>
              <a:ext cx="3600000" cy="1431327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090D9BE7-B675-FB93-23F6-CED8E726FB8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51" t="2186" r="4100" b="81623"/>
            <a:stretch/>
          </p:blipFill>
          <p:spPr>
            <a:xfrm>
              <a:off x="55658" y="1546241"/>
              <a:ext cx="3600000" cy="965064"/>
            </a:xfrm>
            <a:prstGeom prst="rect">
              <a:avLst/>
            </a:prstGeom>
          </p:spPr>
        </p:pic>
      </p:grpSp>
      <p:pic>
        <p:nvPicPr>
          <p:cNvPr id="8" name="Obrázek 7">
            <a:extLst>
              <a:ext uri="{FF2B5EF4-FFF2-40B4-BE49-F238E27FC236}">
                <a16:creationId xmlns:a16="http://schemas.microsoft.com/office/drawing/2014/main" id="{AC8BFDE5-34E1-226D-2AB7-BF01660EA2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0" t="1984" r="10847" b="30996"/>
          <a:stretch/>
        </p:blipFill>
        <p:spPr>
          <a:xfrm>
            <a:off x="8028963" y="1100281"/>
            <a:ext cx="3600000" cy="4040543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B9F366CC-7CBE-2419-2205-3C41A544C8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51" t="19859" r="4100" b="3460"/>
          <a:stretch/>
        </p:blipFill>
        <p:spPr>
          <a:xfrm>
            <a:off x="4161577" y="835223"/>
            <a:ext cx="3600000" cy="4570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0253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CE8D2BD-9A06-6058-DD3D-5F0C5DADA926}"/>
              </a:ext>
            </a:extLst>
          </p:cNvPr>
          <p:cNvSpPr txBox="1"/>
          <p:nvPr/>
        </p:nvSpPr>
        <p:spPr>
          <a:xfrm>
            <a:off x="5304846" y="3044280"/>
            <a:ext cx="15823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799584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466D389A-8C25-C695-7C59-84606BEEFCD7}"/>
              </a:ext>
            </a:extLst>
          </p:cNvPr>
          <p:cNvSpPr txBox="1"/>
          <p:nvPr/>
        </p:nvSpPr>
        <p:spPr>
          <a:xfrm>
            <a:off x="518160" y="375645"/>
            <a:ext cx="11155680" cy="32624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cs-CZ" b="1" i="0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2" action="ppaction://hlinksldjump"/>
              </a:rPr>
              <a:t>Barva zvuku</a:t>
            </a:r>
            <a:endParaRPr lang="cs-CZ" b="1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buNone/>
            </a:pPr>
            <a:endParaRPr lang="cs-CZ" sz="800" b="1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buNone/>
            </a:pP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Zvuky se i při stejné výšce tónu mohou lišit odlišným zabarvením. Barva zvuku je určena jeho spektrem - frekvencemi vyšších harmonických tónů ve složeném tónu a jejich amplitudami a fázemi. Sluchem podle barvy zvuku rozeznáváme hudební nástroje a hlasy lidí.</a:t>
            </a:r>
          </a:p>
          <a:p>
            <a:pPr algn="l"/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Periodické zvuky – tóny – jsou tvořeny složkami jejichž frekvence jsou celistvé násobky frekvence základního tónu – vyšší harmonické frekvence či </a:t>
            </a:r>
            <a:r>
              <a:rPr lang="cs-CZ" b="1" i="0" u="none" strike="noStrike" dirty="0">
                <a:solidFill>
                  <a:srgbClr val="2021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alikvotní tóny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Má-li harmonická frekvence dvojnásobný počet kmitů proti kmitu základnímu, jde o druhou harmonickou atd. Obecně platí, že tón zní tím ostřeji – drsněji, čím je energie harmonických frekvencí větší, tím „kulatěji“, čím je energie harmonických nižší. Obecně platí, že liché násobky základního kmitočtu zvuk „zostřují/ochlazují“ (např. u žesťových hudebních nástrojů), sudé násobky základní harmonické frekvence zvuk „zjemňují/oteplují“ (např. dřevěné dechové nástroje).</a:t>
            </a:r>
          </a:p>
        </p:txBody>
      </p:sp>
      <p:pic>
        <p:nvPicPr>
          <p:cNvPr id="2050" name="Picture 2" descr="undefined">
            <a:extLst>
              <a:ext uri="{FF2B5EF4-FFF2-40B4-BE49-F238E27FC236}">
                <a16:creationId xmlns:a16="http://schemas.microsoft.com/office/drawing/2014/main" id="{2A7276F0-4728-7D8C-570F-B82EFBA625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8914" y="3638077"/>
            <a:ext cx="2522947" cy="2403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225A0048-23CE-E826-1E80-4640EE32A199}"/>
              </a:ext>
            </a:extLst>
          </p:cNvPr>
          <p:cNvSpPr txBox="1"/>
          <p:nvPr/>
        </p:nvSpPr>
        <p:spPr>
          <a:xfrm>
            <a:off x="8968914" y="6041413"/>
            <a:ext cx="27272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Harmonická řada obsahující </a:t>
            </a:r>
            <a:r>
              <a:rPr lang="cs-CZ" sz="1200" b="1" dirty="0"/>
              <a:t>základní tón</a:t>
            </a:r>
            <a:r>
              <a:rPr lang="cs-CZ" sz="1200" dirty="0"/>
              <a:t> a prvních šest alikvotních tónů.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EF1358DB-B996-B3D8-608D-5BD2695CC5E1}"/>
              </a:ext>
            </a:extLst>
          </p:cNvPr>
          <p:cNvSpPr txBox="1"/>
          <p:nvPr/>
        </p:nvSpPr>
        <p:spPr>
          <a:xfrm>
            <a:off x="518160" y="4010088"/>
            <a:ext cx="8053346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Alikvotní tón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, nebo též </a:t>
            </a:r>
            <a:r>
              <a:rPr lang="cs-CZ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vyšší harmonický tón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,</a:t>
            </a:r>
            <a:r>
              <a:rPr lang="cs-CZ" baseline="30000" dirty="0">
                <a:solidFill>
                  <a:srgbClr val="202122"/>
                </a:solidFill>
                <a:latin typeface="Arial" panose="020B0604020202020204" pitchFamily="34" charset="0"/>
              </a:rPr>
              <a:t>[</a:t>
            </a:r>
            <a:r>
              <a:rPr lang="cs-CZ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částkový tón</a:t>
            </a:r>
            <a:r>
              <a:rPr lang="cs-CZ" b="1" i="0" baseline="3000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je </a:t>
            </a:r>
            <a:r>
              <a:rPr lang="cs-CZ" b="0" i="0" u="none" strike="noStrike" dirty="0">
                <a:effectLst/>
                <a:latin typeface="Arial" panose="020B0604020202020204" pitchFamily="34" charset="0"/>
              </a:rPr>
              <a:t>tón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, který zní společně s tónem základním. Většinou se u každého tónu (zvuku) vyskytuje řada alikvotních tónů. Intenzita jednotlivých alikvotních tónů je to, co určuje charakteristickou barvu zvuku. Díky alikvotním tónům jsme schopni např. poslechem rozpoznat, o jaký hudební nástroj se jedná. Například nástroje s ostřejším zvukem (trubka, pozoun) mají silnější liché alikvotní tóny (první, třetí atd.), sudé alikvotní tóny dávají zvuku spíš teplo a měkkost.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814956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900</TotalTime>
  <Words>1875</Words>
  <Application>Microsoft Office PowerPoint</Application>
  <PresentationFormat>Širokoúhlá obrazovka</PresentationFormat>
  <Paragraphs>165</Paragraphs>
  <Slides>19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Cambria Math</vt:lpstr>
      <vt:lpstr>Symbol</vt:lpstr>
      <vt:lpstr>Motiv Office</vt:lpstr>
      <vt:lpstr>Akustika Fyz 100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Akustika (PSM – 80)</dc:title>
  <dc:creator>Karel Sixl</dc:creator>
  <cp:lastModifiedBy>Karel Sixl</cp:lastModifiedBy>
  <cp:revision>39</cp:revision>
  <dcterms:created xsi:type="dcterms:W3CDTF">2025-03-16T07:55:40Z</dcterms:created>
  <dcterms:modified xsi:type="dcterms:W3CDTF">2026-03-15T18:26:38Z</dcterms:modified>
</cp:coreProperties>
</file>