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48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6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5C206D0-485E-84F7-6DB7-84EF64C78A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1875A80-4949-C9B6-D942-38D8F2F83A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C21A64A-31A6-7108-6958-B30E6BDED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F384D-359E-4692-A291-C5B94B0BD8CF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641F1A3-F1D0-DCA0-6749-6FC77AA7E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910B172-999B-DCD4-E182-9F9995E3F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7711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D0F455-1107-019A-EA7D-603E34376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0935D1D-41DE-91D6-3E70-C867A4186C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28B8511-6499-FB30-D97E-D0B7B14D7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F384D-359E-4692-A291-C5B94B0BD8CF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3A307C1-959F-73EF-DC28-977E3AAE6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B45B827-62AD-2EC2-D209-FCAF334B2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3130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F49702-2552-8D60-69A8-A7A0ACBAD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6719F1C-A24D-5CFF-39DE-89E521AE86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B17D583-753E-F770-12C9-41C00EBF3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F384D-359E-4692-A291-C5B94B0BD8CF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58D5443-3F9E-C272-C9B2-F934F11921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2F126A0-44E6-0B23-C2A4-91CE5E3CD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3770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587683-5442-F91F-7F5A-36043BFC7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7BC9185-0EE4-D2C8-36A5-87641D9ECC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85709BA-2ED0-D714-262F-9D1400AFDD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3926ABE-7FDF-F62F-A12D-73615D548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F384D-359E-4692-A291-C5B94B0BD8CF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D52F74B-9FA7-0260-3573-DC374717D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47A698A-4737-3925-B497-905746F55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7141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0C165E0-C128-2851-1C69-0AB85D35B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BB98C74-EB54-1CF1-1C53-CE1E9A3B8E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BFA0D8E-4916-BF38-0981-56F8DAD077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5682E3A-F443-B418-2620-8A6F859D84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75AC89A-C448-0991-9F14-E17D698150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F70F6B88-BAE8-321E-CFDF-ABFADCB34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F384D-359E-4692-A291-C5B94B0BD8CF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45761A4F-DC31-77CE-7CAF-AB5B771D5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CB2C67C-EE11-B089-740F-63A8BA965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4783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EBA20E2-FDE6-CFD6-31F5-AD092036F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B4CBFD7C-3C6F-59EF-793E-969B349F4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F384D-359E-4692-A291-C5B94B0BD8CF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0D4EE33-CD9F-0DFF-DC44-19345B9BD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F49834D-F5ED-9AC4-6E43-062AAFDE1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7899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CE1544D-9BD8-7659-FBC3-D6BBB286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F384D-359E-4692-A291-C5B94B0BD8CF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F73596BC-F0D7-9EBA-E8E0-4C9666770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AB0A69D-07E8-E4CA-530D-2D8004682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6878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FA388A-FC5F-71A7-A967-D9256EC4A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5487B99-1BDF-1710-BAB3-459CC393CF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EFE8A22-6B96-AEF6-0595-E00ED412FF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2BEB017-2621-FAEC-E280-DD5C8BCED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F384D-359E-4692-A291-C5B94B0BD8CF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FCFDAC2-C55D-E2F2-0402-40A4BB3F6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C16C022-8517-6E29-9C83-AD9ECE99C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1657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F0287E-6E9B-13C3-5132-E08036F97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9DB493D7-7905-7550-D2B2-E13187C7B7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091EA20-396A-FC71-6C4D-5A61D181E1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8465CEE-A1BD-0EC6-4082-DB8587C2C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F384D-359E-4692-A291-C5B94B0BD8CF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552D1DF-4C5A-1D40-F072-6D6CE4E82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F3BE3D4-2765-F5F9-ED83-2F482A2F6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6540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0D5978-4DE1-A920-5EAF-2E02CA9ED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D39BF05-19EF-A750-7A3F-92D8480DE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197A07B-EDC1-7834-3354-7A00A5D92D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F384D-359E-4692-A291-C5B94B0BD8CF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70B8EE2-417D-BBE9-4F7D-03CBAEC4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7C5E2CB-B8C0-E46A-5984-4D96E807C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0215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223C0DF1-14CB-3FAB-1860-94AA955CAA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B33AD8E-FD33-5EAD-A940-78EAD8F88C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CEF1A83-26FA-058E-4B87-A00A24947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F384D-359E-4692-A291-C5B94B0BD8CF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FB8ED3D-2467-9641-25EB-BECCFCD20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0434EDF-B863-DCBE-1578-8D08E8F3E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1712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0CBC8D74-AC5B-E0C3-BDAE-90C47BC93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E1EF636-CC9F-D856-A898-AAB2DBC45D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F2894D3-F9A6-530F-2B35-F691F94F08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F384D-359E-4692-A291-C5B94B0BD8CF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1C43FCB-129F-20A9-681A-EAB3AE2F78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65D3E79-E9CA-C083-60A3-CF5CE83DCF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E5920D-381A-4E67-9094-78F2D6CF3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3850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?utm_source=chatgpt.com" TargetMode="External"/><Relationship Id="rId2" Type="http://schemas.openxmlformats.org/officeDocument/2006/relationships/hyperlink" Target="https://www.microsoft.com/microsoft-365/onedrive/online-cloud-storage?utm_source=chatgpt.com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hyperlink" Target="https://www.dropbox.com/?utm_source=chatgpt.com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243A04-93A9-675C-D3EB-E53EC0438A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98143" y="2122998"/>
            <a:ext cx="6795715" cy="1386964"/>
          </a:xfrm>
        </p:spPr>
        <p:txBody>
          <a:bodyPr>
            <a:normAutofit/>
          </a:bodyPr>
          <a:lstStyle/>
          <a:p>
            <a:r>
              <a:rPr lang="cs-CZ" sz="4400" dirty="0"/>
              <a:t>Cloudové služby</a:t>
            </a:r>
            <a:br>
              <a:rPr lang="cs-CZ" sz="4400"/>
            </a:br>
            <a:r>
              <a:rPr lang="cs-CZ" sz="4400"/>
              <a:t>INV </a:t>
            </a:r>
            <a:r>
              <a:rPr lang="cs-CZ" sz="4400" dirty="0"/>
              <a:t>116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9E64E56-7A1F-8937-CAFE-A9609C7AE6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Výhody a nevýhody cloudových služeb</a:t>
            </a:r>
          </a:p>
          <a:p>
            <a:r>
              <a:rPr lang="cs-CZ" dirty="0"/>
              <a:t>Typy cloudových služeb </a:t>
            </a:r>
            <a:r>
              <a:rPr lang="cs-CZ" dirty="0" err="1"/>
              <a:t>IaaS</a:t>
            </a:r>
            <a:r>
              <a:rPr lang="cs-CZ" dirty="0"/>
              <a:t>, </a:t>
            </a:r>
            <a:r>
              <a:rPr lang="cs-CZ" dirty="0" err="1"/>
              <a:t>PaaS</a:t>
            </a:r>
            <a:r>
              <a:rPr lang="cs-CZ" dirty="0"/>
              <a:t>, </a:t>
            </a:r>
            <a:r>
              <a:rPr lang="cs-CZ" dirty="0" err="1"/>
              <a:t>SaaS</a:t>
            </a:r>
            <a:endParaRPr lang="cs-CZ" dirty="0"/>
          </a:p>
          <a:p>
            <a:r>
              <a:rPr lang="cs-CZ" dirty="0"/>
              <a:t>Synchronizace</a:t>
            </a:r>
          </a:p>
          <a:p>
            <a:r>
              <a:rPr lang="cs-CZ" dirty="0" err="1"/>
              <a:t>OneDrive</a:t>
            </a:r>
            <a:endParaRPr lang="cs-CZ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6EED66F0-C75D-C66C-3393-48BB3D81EDEC}"/>
              </a:ext>
            </a:extLst>
          </p:cNvPr>
          <p:cNvSpPr txBox="1"/>
          <p:nvPr/>
        </p:nvSpPr>
        <p:spPr>
          <a:xfrm>
            <a:off x="445477" y="6072554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16. 7. 2026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DD40C5E-2D85-7766-1BBE-3016FA04D2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416593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3808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FD8EB19-5B25-F9B5-B902-E2695C5F1DDD}"/>
              </a:ext>
            </a:extLst>
          </p:cNvPr>
          <p:cNvSpPr txBox="1"/>
          <p:nvPr/>
        </p:nvSpPr>
        <p:spPr>
          <a:xfrm>
            <a:off x="363415" y="281354"/>
            <a:ext cx="1793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Cloudové služby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C667F280-9B4A-8541-E10F-3F569C575F6C}"/>
              </a:ext>
            </a:extLst>
          </p:cNvPr>
          <p:cNvSpPr txBox="1"/>
          <p:nvPr/>
        </p:nvSpPr>
        <p:spPr>
          <a:xfrm>
            <a:off x="363415" y="745141"/>
            <a:ext cx="11383108" cy="671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Cloudové služby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jsou služby poskytované prostřednictvím internetu, které umožňují ukládání dat, provoz aplikací a využívání výpočetního výkonu vzdálených serverů bez nutnosti vlastnit vlastní hardware.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636BC39-79A7-086B-A2DE-EEC877038DEA}"/>
              </a:ext>
            </a:extLst>
          </p:cNvPr>
          <p:cNvSpPr txBox="1"/>
          <p:nvPr/>
        </p:nvSpPr>
        <p:spPr>
          <a:xfrm>
            <a:off x="363415" y="1645773"/>
            <a:ext cx="5650523" cy="27692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Hlavní výhody cloudových služeb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Přístup k datům odkudkoliv s internetovým připojením.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Sdílení souborů mezi uživateli.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Automatické zálohování dat.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Úspora nákladů na vlastní servery a software.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Snadná rozšiřitelnost podle potřeb uživatele.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Aktualizace a údržbu zajišťuje poskytovatel služby.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5D6FAEA5-D62D-8118-CC1C-75343F90BF54}"/>
              </a:ext>
            </a:extLst>
          </p:cNvPr>
          <p:cNvSpPr txBox="1"/>
          <p:nvPr/>
        </p:nvSpPr>
        <p:spPr>
          <a:xfrm>
            <a:off x="6611815" y="1645773"/>
            <a:ext cx="4689231" cy="19713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Nevýhody cloudových služeb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Závislost na internetovém připojení.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Riziko ztráty dostupnosti při výpadku služby.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Možná bezpečnostní a soukromá rizika.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 některých služeb pravidelné poplatky. 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8F628505-7764-5E24-2372-F6211F8E88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94" t="4102" r="33164" b="5640"/>
          <a:stretch>
            <a:fillRect/>
          </a:stretch>
        </p:blipFill>
        <p:spPr>
          <a:xfrm>
            <a:off x="7948246" y="3898195"/>
            <a:ext cx="1781907" cy="2628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862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7914C91-B453-40AC-ED7D-BB1F90759AE7}"/>
              </a:ext>
            </a:extLst>
          </p:cNvPr>
          <p:cNvSpPr txBox="1"/>
          <p:nvPr/>
        </p:nvSpPr>
        <p:spPr>
          <a:xfrm>
            <a:off x="363416" y="281354"/>
            <a:ext cx="2543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Typy cloudových služeb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C6F23F44-FFD0-9E85-E8A4-DFAC0F6A5E5E}"/>
              </a:ext>
            </a:extLst>
          </p:cNvPr>
          <p:cNvSpPr txBox="1"/>
          <p:nvPr/>
        </p:nvSpPr>
        <p:spPr>
          <a:xfrm>
            <a:off x="363416" y="1282964"/>
            <a:ext cx="11429999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 err="1"/>
              <a:t>IaaS</a:t>
            </a:r>
            <a:r>
              <a:rPr lang="cs-CZ" b="1" dirty="0"/>
              <a:t> (</a:t>
            </a:r>
            <a:r>
              <a:rPr lang="cs-CZ" b="1" dirty="0" err="1"/>
              <a:t>Infrastructure</a:t>
            </a:r>
            <a:r>
              <a:rPr lang="cs-CZ" b="1" dirty="0"/>
              <a:t> as a </a:t>
            </a:r>
            <a:r>
              <a:rPr lang="cs-CZ" b="1" dirty="0" err="1"/>
              <a:t>Service</a:t>
            </a:r>
            <a:r>
              <a:rPr lang="cs-CZ" b="1" dirty="0"/>
              <a:t>)</a:t>
            </a:r>
            <a:r>
              <a:rPr lang="cs-CZ" dirty="0"/>
              <a:t> neboli </a:t>
            </a:r>
            <a:r>
              <a:rPr lang="cs-CZ" b="1" dirty="0"/>
              <a:t>infrastruktura jako služba</a:t>
            </a:r>
            <a:r>
              <a:rPr lang="cs-CZ" dirty="0"/>
              <a:t> je typ cloudové služby, při němž poskytovatel pronajímá přes internet základní výpočetní prostředky:</a:t>
            </a:r>
          </a:p>
          <a:p>
            <a:pPr>
              <a:buNone/>
            </a:pPr>
            <a:endParaRPr lang="cs-CZ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/>
              <a:t>virtuální servery,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/>
              <a:t>datová úložiště,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/>
              <a:t>počítačové sítě,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/>
              <a:t>výpočetní výkon.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None/>
            </a:pPr>
            <a:r>
              <a:rPr lang="cs-CZ" dirty="0"/>
              <a:t>Poskytovatel se stará o fyzický hardware a jeho provoz. Uživatel si spravuje operační systém, nainstalované programy a svá data.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Příklad:</a:t>
            </a:r>
            <a:r>
              <a:rPr lang="cs-CZ" dirty="0"/>
              <a:t> Firma si místo nákupu vlastního serveru pronajme virtuální server v Microsoft Azure, Amazon Web </a:t>
            </a:r>
            <a:r>
              <a:rPr lang="cs-CZ" dirty="0" err="1"/>
              <a:t>Services</a:t>
            </a:r>
            <a:r>
              <a:rPr lang="cs-CZ" dirty="0"/>
              <a:t> nebo Google Cloud.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Stručně:</a:t>
            </a:r>
            <a:br>
              <a:rPr lang="cs-CZ" dirty="0"/>
            </a:br>
            <a:r>
              <a:rPr lang="cs-CZ" i="1" dirty="0" err="1"/>
              <a:t>IaaS</a:t>
            </a:r>
            <a:r>
              <a:rPr lang="cs-CZ" i="1" dirty="0"/>
              <a:t> je cloudová služba, která umožňuje pronajmout si přes internet servery, úložiště a síťovou infrastrukturu.</a:t>
            </a:r>
            <a:endParaRPr lang="cs-CZ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68C269B1-A7B8-E5CC-C6D5-E7C319380026}"/>
              </a:ext>
            </a:extLst>
          </p:cNvPr>
          <p:cNvSpPr txBox="1"/>
          <p:nvPr/>
        </p:nvSpPr>
        <p:spPr>
          <a:xfrm>
            <a:off x="363416" y="782159"/>
            <a:ext cx="338796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 err="1"/>
              <a:t>IaaS</a:t>
            </a:r>
            <a:r>
              <a:rPr lang="cs-CZ" b="1" dirty="0"/>
              <a:t> (</a:t>
            </a:r>
            <a:r>
              <a:rPr lang="cs-CZ" b="1" dirty="0" err="1"/>
              <a:t>Infrastructure</a:t>
            </a:r>
            <a:r>
              <a:rPr lang="cs-CZ" b="1" dirty="0"/>
              <a:t> as a </a:t>
            </a:r>
            <a:r>
              <a:rPr lang="cs-CZ" b="1" dirty="0" err="1"/>
              <a:t>Service</a:t>
            </a:r>
            <a:r>
              <a:rPr lang="cs-CZ" b="1" dirty="0"/>
              <a:t>)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241706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04DB8FD8-E752-409C-1733-42758F5032C8}"/>
              </a:ext>
            </a:extLst>
          </p:cNvPr>
          <p:cNvSpPr txBox="1"/>
          <p:nvPr/>
        </p:nvSpPr>
        <p:spPr>
          <a:xfrm>
            <a:off x="398585" y="275285"/>
            <a:ext cx="3048000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PaaS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Platform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as a </a:t>
            </a: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Service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39390A7E-03BA-8B25-0DEF-8300AD7F6DFE}"/>
              </a:ext>
            </a:extLst>
          </p:cNvPr>
          <p:cNvSpPr txBox="1"/>
          <p:nvPr/>
        </p:nvSpPr>
        <p:spPr>
          <a:xfrm>
            <a:off x="398585" y="789527"/>
            <a:ext cx="1148861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 err="1"/>
              <a:t>PaaS</a:t>
            </a:r>
            <a:r>
              <a:rPr lang="cs-CZ" b="1" dirty="0"/>
              <a:t> (</a:t>
            </a:r>
            <a:r>
              <a:rPr lang="cs-CZ" b="1" dirty="0" err="1"/>
              <a:t>Platform</a:t>
            </a:r>
            <a:r>
              <a:rPr lang="cs-CZ" b="1" dirty="0"/>
              <a:t> as a </a:t>
            </a:r>
            <a:r>
              <a:rPr lang="cs-CZ" b="1" dirty="0" err="1"/>
              <a:t>Service</a:t>
            </a:r>
            <a:r>
              <a:rPr lang="cs-CZ" b="1" dirty="0"/>
              <a:t>)</a:t>
            </a:r>
            <a:r>
              <a:rPr lang="cs-CZ" dirty="0"/>
              <a:t> neboli </a:t>
            </a:r>
            <a:r>
              <a:rPr lang="cs-CZ" b="1" dirty="0"/>
              <a:t>platforma jako služba</a:t>
            </a:r>
            <a:r>
              <a:rPr lang="cs-CZ" dirty="0"/>
              <a:t> je typ cloudové služby, který poskytuje hotové prostředí pro </a:t>
            </a:r>
            <a:r>
              <a:rPr lang="cs-CZ" b="1" dirty="0"/>
              <a:t>vývoj, testování a provoz aplikací</a:t>
            </a:r>
            <a:r>
              <a:rPr lang="cs-CZ" dirty="0"/>
              <a:t>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Poskytovatel se stará o:</a:t>
            </a:r>
          </a:p>
          <a:p>
            <a:pPr>
              <a:buNone/>
            </a:pPr>
            <a:endParaRPr lang="cs-CZ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servery a úložiště,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operační systém,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aktualizace a zabezpečení platformy,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nástroje potřebné ke spuštění aplikace. </a:t>
            </a:r>
          </a:p>
          <a:p>
            <a:endParaRPr lang="cs-CZ" dirty="0"/>
          </a:p>
          <a:p>
            <a:pPr>
              <a:buNone/>
            </a:pPr>
            <a:r>
              <a:rPr lang="cs-CZ" dirty="0"/>
              <a:t>Programátor se soustředí hlavně na tvorbu aplikace a její data. Nemusí spravovat servery ani operační systém.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Příklady:</a:t>
            </a:r>
            <a:r>
              <a:rPr lang="cs-CZ" dirty="0"/>
              <a:t> Google </a:t>
            </a:r>
            <a:r>
              <a:rPr lang="cs-CZ" dirty="0" err="1"/>
              <a:t>App</a:t>
            </a:r>
            <a:r>
              <a:rPr lang="cs-CZ" dirty="0"/>
              <a:t> </a:t>
            </a:r>
            <a:r>
              <a:rPr lang="cs-CZ" dirty="0" err="1"/>
              <a:t>Engine</a:t>
            </a:r>
            <a:r>
              <a:rPr lang="cs-CZ" dirty="0"/>
              <a:t>, Microsoft Azure </a:t>
            </a:r>
            <a:r>
              <a:rPr lang="cs-CZ" dirty="0" err="1"/>
              <a:t>App</a:t>
            </a:r>
            <a:r>
              <a:rPr lang="cs-CZ" dirty="0"/>
              <a:t> </a:t>
            </a:r>
            <a:r>
              <a:rPr lang="cs-CZ" dirty="0" err="1"/>
              <a:t>Service</a:t>
            </a:r>
            <a:r>
              <a:rPr lang="cs-CZ" dirty="0"/>
              <a:t> nebo </a:t>
            </a:r>
            <a:r>
              <a:rPr lang="cs-CZ" dirty="0" err="1"/>
              <a:t>Heroku</a:t>
            </a:r>
            <a:r>
              <a:rPr lang="cs-CZ" dirty="0"/>
              <a:t>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Stručně:</a:t>
            </a:r>
            <a:br>
              <a:rPr lang="cs-CZ" dirty="0"/>
            </a:br>
            <a:r>
              <a:rPr lang="cs-CZ" i="1" dirty="0" err="1"/>
              <a:t>PaaS</a:t>
            </a:r>
            <a:r>
              <a:rPr lang="cs-CZ" i="1" dirty="0"/>
              <a:t> poskytuje přes internet hotové prostředí pro vývoj a provoz aplikací bez nutnosti spravovat vlastní servery.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50177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C141BBA7-574B-210B-C205-0600364C9005}"/>
              </a:ext>
            </a:extLst>
          </p:cNvPr>
          <p:cNvSpPr txBox="1"/>
          <p:nvPr/>
        </p:nvSpPr>
        <p:spPr>
          <a:xfrm>
            <a:off x="574431" y="439409"/>
            <a:ext cx="3048000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SaaS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(Software as a </a:t>
            </a: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Service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8F6AFEC5-0DFE-7CDD-ABC5-6E655359582D}"/>
              </a:ext>
            </a:extLst>
          </p:cNvPr>
          <p:cNvSpPr txBox="1"/>
          <p:nvPr/>
        </p:nvSpPr>
        <p:spPr>
          <a:xfrm>
            <a:off x="574431" y="1002720"/>
            <a:ext cx="11066584" cy="47351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 err="1"/>
              <a:t>SaaS</a:t>
            </a:r>
            <a:r>
              <a:rPr lang="cs-CZ" b="1" dirty="0"/>
              <a:t> (Software as a </a:t>
            </a:r>
            <a:r>
              <a:rPr lang="cs-CZ" b="1" dirty="0" err="1"/>
              <a:t>Service</a:t>
            </a:r>
            <a:r>
              <a:rPr lang="cs-CZ" b="1" dirty="0"/>
              <a:t>)</a:t>
            </a:r>
            <a:r>
              <a:rPr lang="cs-CZ" dirty="0"/>
              <a:t> neboli </a:t>
            </a:r>
            <a:r>
              <a:rPr lang="cs-CZ" b="1" dirty="0"/>
              <a:t>software jako služba</a:t>
            </a:r>
            <a:r>
              <a:rPr lang="cs-CZ" dirty="0"/>
              <a:t> je hotová aplikace, kterou uživatel používá prostřednictvím internetu. Obvykle ji spouští ve webovém prohlížeči nebo v aplikaci připojené ke cloudu.</a:t>
            </a:r>
          </a:p>
          <a:p>
            <a:pPr>
              <a:buNone/>
            </a:pPr>
            <a:r>
              <a:rPr lang="cs-CZ" dirty="0"/>
              <a:t>Poskytovatel se stará o:</a:t>
            </a:r>
          </a:p>
          <a:p>
            <a:pPr>
              <a:buNone/>
            </a:pPr>
            <a:endParaRPr lang="cs-CZ" dirty="0"/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SzPct val="100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provoz aplikace,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SzPct val="100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servery a úložiště,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SzPct val="100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aktualizace,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SzPct val="100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údržbu a zabezpečení služby. </a:t>
            </a:r>
          </a:p>
          <a:p>
            <a:endParaRPr lang="cs-CZ" dirty="0"/>
          </a:p>
          <a:p>
            <a:pPr>
              <a:buNone/>
            </a:pPr>
            <a:r>
              <a:rPr lang="cs-CZ" dirty="0"/>
              <a:t>Uživatel aplikaci pouze používá a nemusí ji složitě instalovat ani spravovat.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Příklady:</a:t>
            </a:r>
            <a:r>
              <a:rPr lang="cs-CZ" dirty="0"/>
              <a:t> Microsoft 365, Google </a:t>
            </a:r>
            <a:r>
              <a:rPr lang="cs-CZ" dirty="0" err="1"/>
              <a:t>Workspace</a:t>
            </a:r>
            <a:r>
              <a:rPr lang="cs-CZ" dirty="0"/>
              <a:t>, Gmail, </a:t>
            </a:r>
            <a:r>
              <a:rPr lang="cs-CZ" dirty="0" err="1"/>
              <a:t>OneDrive</a:t>
            </a:r>
            <a:r>
              <a:rPr lang="cs-CZ" dirty="0"/>
              <a:t>, Dropbox nebo </a:t>
            </a:r>
            <a:r>
              <a:rPr lang="cs-CZ" dirty="0" err="1"/>
              <a:t>Canva</a:t>
            </a:r>
            <a:r>
              <a:rPr lang="cs-CZ" dirty="0"/>
              <a:t>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Stručně:</a:t>
            </a:r>
            <a:br>
              <a:rPr lang="cs-CZ" dirty="0"/>
            </a:br>
            <a:r>
              <a:rPr lang="cs-CZ" i="1" dirty="0" err="1"/>
              <a:t>SaaS</a:t>
            </a:r>
            <a:r>
              <a:rPr lang="cs-CZ" i="1" dirty="0"/>
              <a:t> je hotový program poskytovaný přes internet, o jehož provoz a aktualizace se stará poskytovatel.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9818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648A7632-E5B8-06FC-F697-8DBBDACD52D4}"/>
              </a:ext>
            </a:extLst>
          </p:cNvPr>
          <p:cNvSpPr txBox="1"/>
          <p:nvPr/>
        </p:nvSpPr>
        <p:spPr>
          <a:xfrm>
            <a:off x="422031" y="240116"/>
            <a:ext cx="5474677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Velmi záleží na tom, jak je cloudové úložiště nastaveno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68AAB35A-B7E2-072B-3BD8-7BD3775E2135}"/>
              </a:ext>
            </a:extLst>
          </p:cNvPr>
          <p:cNvSpPr txBox="1"/>
          <p:nvPr/>
        </p:nvSpPr>
        <p:spPr>
          <a:xfrm>
            <a:off x="422030" y="615668"/>
            <a:ext cx="9894277" cy="22056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Synchronizovaná složka (nejčastější případ)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 služeb jako </a:t>
            </a:r>
            <a:r>
              <a:rPr lang="cs-CZ" sz="1800" u="sng" dirty="0" err="1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cs-CZ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Google 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nebo </a:t>
            </a:r>
            <a:r>
              <a:rPr lang="cs-CZ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Dropbox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bývá složka v počítači synchronizována s cloudem.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endParaRPr lang="cs-CZ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Když soubor smažete v cloudu, smaže se i v počítači.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Když soubor smažete v počítači, smaže se i v cloudu.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Smazaný soubor obvykle ještě nějakou dobu zůstává v koši cloudové služby a lze jej obnovit. </a:t>
            </a:r>
          </a:p>
        </p:txBody>
      </p:sp>
      <p:sp>
        <p:nvSpPr>
          <p:cNvPr id="6" name="warn">
            <a:extLst>
              <a:ext uri="{FF2B5EF4-FFF2-40B4-BE49-F238E27FC236}">
                <a16:creationId xmlns:a16="http://schemas.microsoft.com/office/drawing/2014/main" id="{495D8CD7-9453-F4B4-E6FE-F09FF46AB1F4}"/>
              </a:ext>
            </a:extLst>
          </p:cNvPr>
          <p:cNvSpPr>
            <a:spLocks noGrp="1"/>
          </p:cNvSpPr>
          <p:nvPr/>
        </p:nvSpPr>
        <p:spPr>
          <a:xfrm>
            <a:off x="935648" y="3196888"/>
            <a:ext cx="10320704" cy="619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175" b="1">
                <a:solidFill>
                  <a:srgbClr val="D94B4B"/>
                </a:solidFill>
                <a:latin typeface="Arial"/>
                <a:ea typeface="Arial"/>
                <a:cs typeface="Arial"/>
              </a:defRPr>
            </a:pPr>
            <a:r>
              <a:rPr sz="2175" b="1" dirty="0">
                <a:solidFill>
                  <a:srgbClr val="D94B4B"/>
                </a:solidFill>
                <a:latin typeface="Arial"/>
                <a:ea typeface="Arial"/>
                <a:cs typeface="Arial"/>
              </a:rPr>
              <a:t>Pozor: </a:t>
            </a:r>
            <a:r>
              <a:rPr sz="2175" b="1" dirty="0" err="1">
                <a:solidFill>
                  <a:srgbClr val="D94B4B"/>
                </a:solidFill>
                <a:latin typeface="Arial"/>
                <a:ea typeface="Arial"/>
                <a:cs typeface="Arial"/>
              </a:rPr>
              <a:t>smazání</a:t>
            </a:r>
            <a:r>
              <a:rPr sz="2175" b="1" dirty="0">
                <a:solidFill>
                  <a:srgbClr val="D94B4B"/>
                </a:solidFill>
                <a:latin typeface="Arial"/>
                <a:ea typeface="Arial"/>
                <a:cs typeface="Arial"/>
              </a:rPr>
              <a:t> </a:t>
            </a:r>
            <a:r>
              <a:rPr sz="2175" b="1" dirty="0" err="1">
                <a:solidFill>
                  <a:srgbClr val="D94B4B"/>
                </a:solidFill>
                <a:latin typeface="Arial"/>
                <a:ea typeface="Arial"/>
                <a:cs typeface="Arial"/>
              </a:rPr>
              <a:t>souboru</a:t>
            </a:r>
            <a:r>
              <a:rPr sz="2175" b="1" dirty="0">
                <a:solidFill>
                  <a:srgbClr val="D94B4B"/>
                </a:solidFill>
                <a:latin typeface="Arial"/>
                <a:ea typeface="Arial"/>
                <a:cs typeface="Arial"/>
              </a:rPr>
              <a:t> </a:t>
            </a:r>
            <a:r>
              <a:rPr sz="2175" b="1" dirty="0" err="1">
                <a:solidFill>
                  <a:srgbClr val="D94B4B"/>
                </a:solidFill>
                <a:latin typeface="Arial"/>
                <a:ea typeface="Arial"/>
                <a:cs typeface="Arial"/>
              </a:rPr>
              <a:t>na</a:t>
            </a:r>
            <a:r>
              <a:rPr sz="2175" b="1" dirty="0">
                <a:solidFill>
                  <a:srgbClr val="D94B4B"/>
                </a:solidFill>
                <a:latin typeface="Arial"/>
                <a:ea typeface="Arial"/>
                <a:cs typeface="Arial"/>
              </a:rPr>
              <a:t> </a:t>
            </a:r>
            <a:r>
              <a:rPr sz="2175" b="1" dirty="0" err="1">
                <a:solidFill>
                  <a:srgbClr val="D94B4B"/>
                </a:solidFill>
                <a:latin typeface="Arial"/>
                <a:ea typeface="Arial"/>
                <a:cs typeface="Arial"/>
              </a:rPr>
              <a:t>jedné</a:t>
            </a:r>
            <a:r>
              <a:rPr sz="2175" b="1" dirty="0">
                <a:solidFill>
                  <a:srgbClr val="D94B4B"/>
                </a:solidFill>
                <a:latin typeface="Arial"/>
                <a:ea typeface="Arial"/>
                <a:cs typeface="Arial"/>
              </a:rPr>
              <a:t> </a:t>
            </a:r>
            <a:r>
              <a:rPr sz="2175" b="1" dirty="0" err="1">
                <a:solidFill>
                  <a:srgbClr val="D94B4B"/>
                </a:solidFill>
                <a:latin typeface="Arial"/>
                <a:ea typeface="Arial"/>
                <a:cs typeface="Arial"/>
              </a:rPr>
              <a:t>straně</a:t>
            </a:r>
            <a:r>
              <a:rPr sz="2175" b="1" dirty="0">
                <a:solidFill>
                  <a:srgbClr val="D94B4B"/>
                </a:solidFill>
                <a:latin typeface="Arial"/>
                <a:ea typeface="Arial"/>
                <a:cs typeface="Arial"/>
              </a:rPr>
              <a:t> se </a:t>
            </a:r>
            <a:r>
              <a:rPr sz="2175" b="1" dirty="0" err="1">
                <a:solidFill>
                  <a:srgbClr val="D94B4B"/>
                </a:solidFill>
                <a:latin typeface="Arial"/>
                <a:ea typeface="Arial"/>
                <a:cs typeface="Arial"/>
              </a:rPr>
              <a:t>obvykle</a:t>
            </a:r>
            <a:r>
              <a:rPr sz="2175" b="1" dirty="0">
                <a:solidFill>
                  <a:srgbClr val="D94B4B"/>
                </a:solidFill>
                <a:latin typeface="Arial"/>
                <a:ea typeface="Arial"/>
                <a:cs typeface="Arial"/>
              </a:rPr>
              <a:t> </a:t>
            </a:r>
            <a:r>
              <a:rPr sz="2175" b="1" dirty="0" err="1">
                <a:solidFill>
                  <a:srgbClr val="D94B4B"/>
                </a:solidFill>
                <a:latin typeface="Arial"/>
                <a:ea typeface="Arial"/>
                <a:cs typeface="Arial"/>
              </a:rPr>
              <a:t>projeví</a:t>
            </a:r>
            <a:r>
              <a:rPr sz="2175" b="1" dirty="0">
                <a:solidFill>
                  <a:srgbClr val="D94B4B"/>
                </a:solidFill>
                <a:latin typeface="Arial"/>
                <a:ea typeface="Arial"/>
                <a:cs typeface="Arial"/>
              </a:rPr>
              <a:t> </a:t>
            </a:r>
            <a:r>
              <a:rPr sz="2175" b="1" dirty="0" err="1">
                <a:solidFill>
                  <a:srgbClr val="D94B4B"/>
                </a:solidFill>
                <a:latin typeface="Arial"/>
                <a:ea typeface="Arial"/>
                <a:cs typeface="Arial"/>
              </a:rPr>
              <a:t>také</a:t>
            </a:r>
            <a:r>
              <a:rPr sz="2175" b="1" dirty="0">
                <a:solidFill>
                  <a:srgbClr val="D94B4B"/>
                </a:solidFill>
                <a:latin typeface="Arial"/>
                <a:ea typeface="Arial"/>
                <a:cs typeface="Arial"/>
              </a:rPr>
              <a:t> </a:t>
            </a:r>
            <a:r>
              <a:rPr sz="2175" b="1" dirty="0" err="1">
                <a:solidFill>
                  <a:srgbClr val="D94B4B"/>
                </a:solidFill>
                <a:latin typeface="Arial"/>
                <a:ea typeface="Arial"/>
                <a:cs typeface="Arial"/>
              </a:rPr>
              <a:t>na</a:t>
            </a:r>
            <a:r>
              <a:rPr sz="2175" b="1" dirty="0">
                <a:solidFill>
                  <a:srgbClr val="D94B4B"/>
                </a:solidFill>
                <a:latin typeface="Arial"/>
                <a:ea typeface="Arial"/>
                <a:cs typeface="Arial"/>
              </a:rPr>
              <a:t> </a:t>
            </a:r>
            <a:r>
              <a:rPr sz="2175" b="1" dirty="0" err="1">
                <a:solidFill>
                  <a:srgbClr val="D94B4B"/>
                </a:solidFill>
                <a:latin typeface="Arial"/>
                <a:ea typeface="Arial"/>
                <a:cs typeface="Arial"/>
              </a:rPr>
              <a:t>druhé</a:t>
            </a:r>
            <a:r>
              <a:rPr sz="2175" b="1" dirty="0">
                <a:solidFill>
                  <a:srgbClr val="D94B4B"/>
                </a:solidFill>
                <a:latin typeface="Arial"/>
                <a:ea typeface="Arial"/>
                <a:cs typeface="Arial"/>
              </a:rPr>
              <a:t>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B1E801CC-5AB3-8EFC-1BAB-8E52E2EACAE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82" b="8062"/>
          <a:stretch>
            <a:fillRect/>
          </a:stretch>
        </p:blipFill>
        <p:spPr>
          <a:xfrm>
            <a:off x="3382108" y="4079629"/>
            <a:ext cx="5427785" cy="2309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186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2FF135E-865F-1835-41E3-250BF29ED219}"/>
              </a:ext>
            </a:extLst>
          </p:cNvPr>
          <p:cNvSpPr txBox="1"/>
          <p:nvPr/>
        </p:nvSpPr>
        <p:spPr>
          <a:xfrm>
            <a:off x="504092" y="407902"/>
            <a:ext cx="7702061" cy="15724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Pouze záloha do cloudu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Pokud cloud slouží jen jako záloha a soubory nejsou synchronizovány: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Smazání souboru v cloudu neovlivní kopii v počítači.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Soubor v počítači zůstane zachován.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BB3733E-40E6-5355-4A0E-15C0C5DC5A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50" b="8558"/>
          <a:stretch>
            <a:fillRect/>
          </a:stretch>
        </p:blipFill>
        <p:spPr>
          <a:xfrm>
            <a:off x="2584939" y="2964169"/>
            <a:ext cx="7022123" cy="2991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8547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32EE638-93A3-4358-75E1-DCBEC8A0477D}"/>
              </a:ext>
            </a:extLst>
          </p:cNvPr>
          <p:cNvSpPr txBox="1"/>
          <p:nvPr/>
        </p:nvSpPr>
        <p:spPr>
          <a:xfrm>
            <a:off x="457200" y="373480"/>
            <a:ext cx="10785231" cy="18067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Soubory „pouze online“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Některé služby umožňují mít v počítači pouze zástupce souborů (např.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Files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On-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Demand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endParaRPr lang="cs-CZ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Pokud soubor odstraníte z cloudu, zmizí i z počítače.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Pokud pouze zrušíte synchronizaci zařízení, může soubor zůstat lokálně uložen.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FF96EB6-E950-209B-7762-7732AC5DB2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66" b="16634"/>
          <a:stretch>
            <a:fillRect/>
          </a:stretch>
        </p:blipFill>
        <p:spPr>
          <a:xfrm>
            <a:off x="2543908" y="3065292"/>
            <a:ext cx="7104185" cy="239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1905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EA81A8E-968A-A156-527B-A5ACA43C9350}"/>
              </a:ext>
            </a:extLst>
          </p:cNvPr>
          <p:cNvSpPr txBox="1"/>
          <p:nvPr/>
        </p:nvSpPr>
        <p:spPr>
          <a:xfrm>
            <a:off x="386863" y="375138"/>
            <a:ext cx="68228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/>
              <a:t>OneDrive</a:t>
            </a:r>
            <a:r>
              <a:rPr lang="cs-CZ" b="1" dirty="0"/>
              <a:t> – cloudové úložiště společnosti Microsoft - praktické použití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16ADC7A8-38D2-DBFE-7AC6-169DB025335C}"/>
              </a:ext>
            </a:extLst>
          </p:cNvPr>
          <p:cNvSpPr txBox="1"/>
          <p:nvPr/>
        </p:nvSpPr>
        <p:spPr>
          <a:xfrm>
            <a:off x="386863" y="855784"/>
            <a:ext cx="110783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Přesto, že se název cloudového uložiště </a:t>
            </a:r>
            <a:r>
              <a:rPr lang="cs-CZ" dirty="0" err="1"/>
              <a:t>OneDrive</a:t>
            </a:r>
            <a:r>
              <a:rPr lang="cs-CZ" dirty="0"/>
              <a:t> nepřekládá, jde totiž o obchodní název společnosti Microsoft, lze pro pochopení fungování tohoto uložiště položit rovnost </a:t>
            </a:r>
            <a:r>
              <a:rPr lang="cs-CZ" b="1" dirty="0" err="1"/>
              <a:t>OneDrive</a:t>
            </a:r>
            <a:r>
              <a:rPr lang="cs-CZ" b="1" dirty="0"/>
              <a:t> = jeden disk</a:t>
            </a:r>
            <a:r>
              <a:rPr lang="cs-CZ" dirty="0"/>
              <a:t> nebo </a:t>
            </a:r>
            <a:r>
              <a:rPr lang="cs-CZ" b="1" dirty="0"/>
              <a:t>jednotné úložiště.</a:t>
            </a:r>
            <a:endParaRPr lang="cs-CZ" dirty="0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6D3F888A-8E2A-D5DE-073D-EA69867B9C13}"/>
              </a:ext>
            </a:extLst>
          </p:cNvPr>
          <p:cNvSpPr txBox="1"/>
          <p:nvPr/>
        </p:nvSpPr>
        <p:spPr>
          <a:xfrm>
            <a:off x="386863" y="1613429"/>
            <a:ext cx="11078308" cy="11734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 </a:t>
            </a: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platí, že pokud máte zapnutou synchronizaci (což je běžné nastavení ve Windows), pak: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Smažete-li soubor v </a:t>
            </a: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(na webu nebo v aplikaci), smaže se i z počítače.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Smažete-li soubor v počítači ve složce </a:t>
            </a: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smaže se i z cloudu. 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9BB68EE4-23D4-B6AB-6AD4-98219A211020}"/>
              </a:ext>
            </a:extLst>
          </p:cNvPr>
          <p:cNvSpPr txBox="1"/>
          <p:nvPr/>
        </p:nvSpPr>
        <p:spPr>
          <a:xfrm>
            <a:off x="298941" y="3124138"/>
            <a:ext cx="7309336" cy="33620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totiž udržuje obsah synchronizovaný mezi cloudem a všemi připojenými zařízeními.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Jak ponechat soubor v počítači, ale odstranit ho z </a:t>
            </a: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Nejprve soubor 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přesuňte ze složky </a:t>
            </a: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do jiné složky v počítači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například: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Dokumenty (mimo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Plocha (pokud není zálohována do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ct val="100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nebo jiná složka na disku C: či D:.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Teprve potom jej můžete odstranit z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7478CD8E-0B1D-2A68-D277-C54A9D33F1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7" t="12479" r="3148" b="8205"/>
          <a:stretch>
            <a:fillRect/>
          </a:stretch>
        </p:blipFill>
        <p:spPr>
          <a:xfrm>
            <a:off x="7326923" y="3566078"/>
            <a:ext cx="4384429" cy="2072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5739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A8103BA-682B-44BA-3426-A894197C8154}"/>
              </a:ext>
            </a:extLst>
          </p:cNvPr>
          <p:cNvSpPr txBox="1"/>
          <p:nvPr/>
        </p:nvSpPr>
        <p:spPr>
          <a:xfrm>
            <a:off x="562708" y="179421"/>
            <a:ext cx="4396154" cy="11734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Jak zjistit, zda je složka synchronizována?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Otevřete Průzkumníka souborů.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levém panelu najděte </a:t>
            </a:r>
            <a:r>
              <a:rPr lang="cs-CZ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50F282D-27CE-21B5-4F04-4BD0F3D762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8" t="27157" r="44132" b="55214"/>
          <a:stretch>
            <a:fillRect/>
          </a:stretch>
        </p:blipFill>
        <p:spPr>
          <a:xfrm>
            <a:off x="3259016" y="1428170"/>
            <a:ext cx="5896708" cy="1208972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AF0FEF82-69CB-B5D6-BA89-B79632054580}"/>
              </a:ext>
            </a:extLst>
          </p:cNvPr>
          <p:cNvSpPr txBox="1"/>
          <p:nvPr/>
        </p:nvSpPr>
        <p:spPr>
          <a:xfrm>
            <a:off x="562708" y="2712429"/>
            <a:ext cx="11066584" cy="39661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 </a:t>
            </a:r>
            <a:r>
              <a:rPr lang="cs-C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Windows 11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můžete soubory ponechat pouze v počítači takto: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Přesunutí jednotlivých souborů nebo složek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Otevřete </a:t>
            </a:r>
            <a:r>
              <a:rPr lang="cs-C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Průzkumník souborů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levém panelu klikněte na </a:t>
            </a:r>
            <a:r>
              <a:rPr lang="cs-CZ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Najděte soubor nebo složku, kterou chcete ponechat pouze v počítači.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Vytvořte si mimo </a:t>
            </a:r>
            <a:r>
              <a:rPr lang="cs-CZ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jinou složku, například: 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C:\Moje soubory 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nebo složku na jiném disku (D:, E: apod.).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Soubor či složku </a:t>
            </a:r>
            <a:r>
              <a:rPr lang="cs-C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přesuňte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cs-CZ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Ctrl+X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→ </a:t>
            </a:r>
            <a:r>
              <a:rPr lang="cs-CZ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Ctrl+V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z </a:t>
            </a:r>
            <a:r>
              <a:rPr lang="cs-CZ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do této nové složky.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 dokončení synchronizace můžete soubor z </a:t>
            </a:r>
            <a:r>
              <a:rPr lang="cs-CZ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odstranit – v počítači zůstane jeho kopie v nové složce. 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35610CDC-F74A-4175-DDA6-53FAA884EAE0}"/>
              </a:ext>
            </a:extLst>
          </p:cNvPr>
          <p:cNvSpPr txBox="1"/>
          <p:nvPr/>
        </p:nvSpPr>
        <p:spPr>
          <a:xfrm>
            <a:off x="562708" y="1844880"/>
            <a:ext cx="2907323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 startAt="3"/>
              <a:tabLst>
                <a:tab pos="457200" algn="l"/>
              </a:tabLs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 souborů bývají ikony: </a:t>
            </a:r>
          </a:p>
        </p:txBody>
      </p:sp>
    </p:spTree>
    <p:extLst>
      <p:ext uri="{BB962C8B-B14F-4D97-AF65-F5344CB8AC3E}">
        <p14:creationId xmlns:p14="http://schemas.microsoft.com/office/powerpoint/2010/main" val="19062338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4E9ECCC1-1ABD-509B-73A1-70ABE14D9049}"/>
              </a:ext>
            </a:extLst>
          </p:cNvPr>
          <p:cNvSpPr txBox="1"/>
          <p:nvPr/>
        </p:nvSpPr>
        <p:spPr>
          <a:xfrm>
            <a:off x="574431" y="275285"/>
            <a:ext cx="6096000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Pokud jsou Dokumenty nebo Plocha zálohovány do </a:t>
            </a: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406F3F5-126C-78E2-1D2A-06E832C3C51E}"/>
              </a:ext>
            </a:extLst>
          </p:cNvPr>
          <p:cNvSpPr txBox="1"/>
          <p:nvPr/>
        </p:nvSpPr>
        <p:spPr>
          <a:xfrm>
            <a:off x="574431" y="650837"/>
            <a:ext cx="11230707" cy="1305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Windows 11 často automaticky zálohuje složky 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Plocha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Dokumenty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Obrázky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do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V takovém případě nejsou tyto složky skutečně mimo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endParaRPr lang="cs-CZ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Zkontrolujete to takto: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AC61B166-DBC6-C0F0-DB16-C9741869F1A2}"/>
              </a:ext>
            </a:extLst>
          </p:cNvPr>
          <p:cNvSpPr txBox="1"/>
          <p:nvPr/>
        </p:nvSpPr>
        <p:spPr>
          <a:xfrm>
            <a:off x="504093" y="2085121"/>
            <a:ext cx="11113476" cy="4262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Klikněte na ikonu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 oznamovací oblasti vedle hodin.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Klikněte na 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Nastavení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(ozubené kolečko).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Zvolte 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Synchronizace a zálohování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Otevřete 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Spravovat zálohování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Zde uvidíte, zda jsou složky Plocha, Dokumenty nebo Obrázky zálohovány do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Chcete-li </a:t>
            </a:r>
            <a:r>
              <a:rPr lang="cs-CZ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úplně přestat používat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Klikněte na ikonu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OneDrive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vedle hodin.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Nastavení → Účet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Klikněte na 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Zrušit propojení tohoto počítače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Tím se synchronizace zastaví. Soubory, které jsou aktuálně uloženy v počítači, zůstanou zachovány, ale další změny se již nebudou synchronizovat s cloudem.</a:t>
            </a:r>
          </a:p>
        </p:txBody>
      </p:sp>
    </p:spTree>
    <p:extLst>
      <p:ext uri="{BB962C8B-B14F-4D97-AF65-F5344CB8AC3E}">
        <p14:creationId xmlns:p14="http://schemas.microsoft.com/office/powerpoint/2010/main" val="2445155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5F3807-55A6-A62A-6668-5EEE1E35D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8233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1033</Words>
  <Application>Microsoft Office PowerPoint</Application>
  <PresentationFormat>Širokoúhlá obrazovka</PresentationFormat>
  <Paragraphs>120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Courier New</vt:lpstr>
      <vt:lpstr>Symbol</vt:lpstr>
      <vt:lpstr>Wingdings</vt:lpstr>
      <vt:lpstr>Motiv Office</vt:lpstr>
      <vt:lpstr>Cloudové služby INV 116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10</cp:revision>
  <dcterms:created xsi:type="dcterms:W3CDTF">2026-07-16T08:13:23Z</dcterms:created>
  <dcterms:modified xsi:type="dcterms:W3CDTF">2026-08-26T17:42:15Z</dcterms:modified>
</cp:coreProperties>
</file>