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1" r:id="rId3"/>
    <p:sldId id="262" r:id="rId4"/>
    <p:sldId id="257" r:id="rId5"/>
    <p:sldId id="279" r:id="rId6"/>
    <p:sldId id="269" r:id="rId7"/>
    <p:sldId id="267" r:id="rId8"/>
    <p:sldId id="272" r:id="rId9"/>
    <p:sldId id="273" r:id="rId10"/>
    <p:sldId id="274" r:id="rId11"/>
    <p:sldId id="270" r:id="rId12"/>
    <p:sldId id="271" r:id="rId13"/>
    <p:sldId id="282" r:id="rId14"/>
    <p:sldId id="280" r:id="rId15"/>
    <p:sldId id="281" r:id="rId16"/>
    <p:sldId id="275" r:id="rId17"/>
    <p:sldId id="265" r:id="rId18"/>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D1A8F3CA-6A35-4CCE-BD0A-D5215E4F060C}">
          <p14:sldIdLst>
            <p14:sldId id="256"/>
            <p14:sldId id="261"/>
            <p14:sldId id="262"/>
            <p14:sldId id="257"/>
            <p14:sldId id="279"/>
            <p14:sldId id="269"/>
            <p14:sldId id="267"/>
            <p14:sldId id="272"/>
            <p14:sldId id="273"/>
          </p14:sldIdLst>
        </p14:section>
        <p14:section name="Oddíl bez názvu" id="{7232329A-6D1E-425A-8A98-F3DAEB0E8245}">
          <p14:sldIdLst>
            <p14:sldId id="274"/>
            <p14:sldId id="270"/>
            <p14:sldId id="271"/>
            <p14:sldId id="282"/>
            <p14:sldId id="280"/>
            <p14:sldId id="281"/>
            <p14:sldId id="275"/>
            <p14:sldId id="265"/>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660"/>
  </p:normalViewPr>
  <p:slideViewPr>
    <p:cSldViewPr snapToGrid="0">
      <p:cViewPr varScale="1">
        <p:scale>
          <a:sx n="120" d="100"/>
          <a:sy n="120" d="100"/>
        </p:scale>
        <p:origin x="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83EF4A-20DD-44EE-A401-37A13BC309CD}" type="datetimeFigureOut">
              <a:rPr lang="cs-CZ" smtClean="0"/>
              <a:t>25.05.2026</a:t>
            </a:fld>
            <a:endParaRPr lang="cs-CZ"/>
          </a:p>
        </p:txBody>
      </p:sp>
      <p:sp>
        <p:nvSpPr>
          <p:cNvPr id="4" name="Zástupný symbol pro obrázek snímk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91DECF-8E3D-4DB5-9C4A-1769F8CB5E7F}" type="slidenum">
              <a:rPr lang="cs-CZ" smtClean="0"/>
              <a:t>‹#›</a:t>
            </a:fld>
            <a:endParaRPr lang="cs-CZ"/>
          </a:p>
        </p:txBody>
      </p:sp>
    </p:spTree>
    <p:extLst>
      <p:ext uri="{BB962C8B-B14F-4D97-AF65-F5344CB8AC3E}">
        <p14:creationId xmlns:p14="http://schemas.microsoft.com/office/powerpoint/2010/main" val="388034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BB8E8AB-00CE-6576-F9E5-A1157133BA48}"/>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B25C3D9E-E804-7081-F146-BE563E86E1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82703A9D-D44A-27C2-468E-EA79BECF271A}"/>
              </a:ext>
            </a:extLst>
          </p:cNvPr>
          <p:cNvSpPr>
            <a:spLocks noGrp="1"/>
          </p:cNvSpPr>
          <p:nvPr>
            <p:ph type="dt" sz="half" idx="10"/>
          </p:nvPr>
        </p:nvSpPr>
        <p:spPr/>
        <p:txBody>
          <a:bodyPr/>
          <a:lstStyle/>
          <a:p>
            <a:fld id="{D9D9A7A8-55D6-4906-BE49-F5794CE937B4}" type="datetime1">
              <a:rPr lang="cs-CZ" smtClean="0"/>
              <a:t>25.05.2026</a:t>
            </a:fld>
            <a:endParaRPr lang="cs-CZ"/>
          </a:p>
        </p:txBody>
      </p:sp>
      <p:sp>
        <p:nvSpPr>
          <p:cNvPr id="5" name="Zástupný symbol pro zápatí 4">
            <a:extLst>
              <a:ext uri="{FF2B5EF4-FFF2-40B4-BE49-F238E27FC236}">
                <a16:creationId xmlns:a16="http://schemas.microsoft.com/office/drawing/2014/main" id="{8B67B4E6-4EC0-1C0E-319F-6EB47D9B53BE}"/>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C76C5A0-850E-22A3-EF7A-66742DED45B1}"/>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58315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412EF34-B55F-5BCC-6F40-3C116FC5DD71}"/>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7E33F62-6A33-80F6-EF7F-5D76FFC72F00}"/>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DDC90DC-DC15-8CAB-5A77-8D69B3DC33F3}"/>
              </a:ext>
            </a:extLst>
          </p:cNvPr>
          <p:cNvSpPr>
            <a:spLocks noGrp="1"/>
          </p:cNvSpPr>
          <p:nvPr>
            <p:ph type="dt" sz="half" idx="10"/>
          </p:nvPr>
        </p:nvSpPr>
        <p:spPr/>
        <p:txBody>
          <a:bodyPr/>
          <a:lstStyle/>
          <a:p>
            <a:fld id="{8C65B8C8-894D-4B6B-8C14-E24C75CB4ED8}" type="datetime1">
              <a:rPr lang="cs-CZ" smtClean="0"/>
              <a:t>25.05.2026</a:t>
            </a:fld>
            <a:endParaRPr lang="cs-CZ"/>
          </a:p>
        </p:txBody>
      </p:sp>
      <p:sp>
        <p:nvSpPr>
          <p:cNvPr id="5" name="Zástupný symbol pro zápatí 4">
            <a:extLst>
              <a:ext uri="{FF2B5EF4-FFF2-40B4-BE49-F238E27FC236}">
                <a16:creationId xmlns:a16="http://schemas.microsoft.com/office/drawing/2014/main" id="{92B309A5-F0B8-220E-C8C8-4C31834057B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8BEB9966-97D4-70C0-4B64-70A687206896}"/>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765089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7ECAC99-F475-FEBB-2D8D-87259517128C}"/>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D80FC472-D16C-6992-71FF-521CCC884F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B270866D-5623-E8C6-4471-68335DCF427F}"/>
              </a:ext>
            </a:extLst>
          </p:cNvPr>
          <p:cNvSpPr>
            <a:spLocks noGrp="1"/>
          </p:cNvSpPr>
          <p:nvPr>
            <p:ph type="dt" sz="half" idx="10"/>
          </p:nvPr>
        </p:nvSpPr>
        <p:spPr/>
        <p:txBody>
          <a:bodyPr/>
          <a:lstStyle/>
          <a:p>
            <a:fld id="{DD118EB8-F657-4A13-912B-D299B40E67AC}" type="datetime1">
              <a:rPr lang="cs-CZ" smtClean="0"/>
              <a:t>25.05.2026</a:t>
            </a:fld>
            <a:endParaRPr lang="cs-CZ"/>
          </a:p>
        </p:txBody>
      </p:sp>
      <p:sp>
        <p:nvSpPr>
          <p:cNvPr id="5" name="Zástupný symbol pro zápatí 4">
            <a:extLst>
              <a:ext uri="{FF2B5EF4-FFF2-40B4-BE49-F238E27FC236}">
                <a16:creationId xmlns:a16="http://schemas.microsoft.com/office/drawing/2014/main" id="{03C9C259-F777-A976-305C-A1307FEBF777}"/>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79BC6FD-8F9F-4712-5610-ACFC0E3E1641}"/>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002534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B0C55F5-7C52-BC2A-3797-1D22ABCC6574}"/>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63365834-A030-992E-DCC7-E4817C01F64E}"/>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EF53A1FC-5664-0F5D-BE85-9281E5D3B259}"/>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3D69D3AA-7DB5-3017-09FC-B7C431F4655B}"/>
              </a:ext>
            </a:extLst>
          </p:cNvPr>
          <p:cNvSpPr>
            <a:spLocks noGrp="1"/>
          </p:cNvSpPr>
          <p:nvPr>
            <p:ph type="dt" sz="half" idx="10"/>
          </p:nvPr>
        </p:nvSpPr>
        <p:spPr/>
        <p:txBody>
          <a:bodyPr/>
          <a:lstStyle/>
          <a:p>
            <a:fld id="{A349EDEB-2D92-4B61-8E1A-064548429945}" type="datetime1">
              <a:rPr lang="cs-CZ" smtClean="0"/>
              <a:t>25.05.2026</a:t>
            </a:fld>
            <a:endParaRPr lang="cs-CZ"/>
          </a:p>
        </p:txBody>
      </p:sp>
      <p:sp>
        <p:nvSpPr>
          <p:cNvPr id="6" name="Zástupný symbol pro zápatí 5">
            <a:extLst>
              <a:ext uri="{FF2B5EF4-FFF2-40B4-BE49-F238E27FC236}">
                <a16:creationId xmlns:a16="http://schemas.microsoft.com/office/drawing/2014/main" id="{4BE7FA51-ACB0-AE65-907A-BA965958BDED}"/>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836CB852-D4B4-E4A9-495F-B688C4261382}"/>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55895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F9F0E65-ED9E-F38A-796C-1BA059DEAD15}"/>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6DB50711-F30F-B296-82B6-4BDDC1C684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EF2DA0E2-824F-058C-A6A8-5BD4F6D3C1F0}"/>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1858D55C-FF91-867D-3F68-9E59B0D342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5E1FFBD6-1810-9E65-AB26-70D0AB6A8A60}"/>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91C19EAA-7337-9A94-8A0D-2E0F65591B5A}"/>
              </a:ext>
            </a:extLst>
          </p:cNvPr>
          <p:cNvSpPr>
            <a:spLocks noGrp="1"/>
          </p:cNvSpPr>
          <p:nvPr>
            <p:ph type="dt" sz="half" idx="10"/>
          </p:nvPr>
        </p:nvSpPr>
        <p:spPr/>
        <p:txBody>
          <a:bodyPr/>
          <a:lstStyle/>
          <a:p>
            <a:fld id="{363DFAD7-9941-451D-8853-76A181A556F9}" type="datetime1">
              <a:rPr lang="cs-CZ" smtClean="0"/>
              <a:t>25.05.2026</a:t>
            </a:fld>
            <a:endParaRPr lang="cs-CZ"/>
          </a:p>
        </p:txBody>
      </p:sp>
      <p:sp>
        <p:nvSpPr>
          <p:cNvPr id="8" name="Zástupný symbol pro zápatí 7">
            <a:extLst>
              <a:ext uri="{FF2B5EF4-FFF2-40B4-BE49-F238E27FC236}">
                <a16:creationId xmlns:a16="http://schemas.microsoft.com/office/drawing/2014/main" id="{C6E444E0-9EC1-65B8-CC48-4F76DD9E64C2}"/>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6AAA1E0F-FB00-3DCA-CFDE-DFFD45406A04}"/>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7562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7E96607-44F0-AC76-7E15-3FF98D46465B}"/>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D3F38CA3-0342-BE69-8161-8531E33B0B58}"/>
              </a:ext>
            </a:extLst>
          </p:cNvPr>
          <p:cNvSpPr>
            <a:spLocks noGrp="1"/>
          </p:cNvSpPr>
          <p:nvPr>
            <p:ph type="dt" sz="half" idx="10"/>
          </p:nvPr>
        </p:nvSpPr>
        <p:spPr/>
        <p:txBody>
          <a:bodyPr/>
          <a:lstStyle/>
          <a:p>
            <a:fld id="{99A2DEB4-6C70-496D-834E-B2B6309E8BAE}" type="datetime1">
              <a:rPr lang="cs-CZ" smtClean="0"/>
              <a:t>25.05.2026</a:t>
            </a:fld>
            <a:endParaRPr lang="cs-CZ"/>
          </a:p>
        </p:txBody>
      </p:sp>
      <p:sp>
        <p:nvSpPr>
          <p:cNvPr id="4" name="Zástupný symbol pro zápatí 3">
            <a:extLst>
              <a:ext uri="{FF2B5EF4-FFF2-40B4-BE49-F238E27FC236}">
                <a16:creationId xmlns:a16="http://schemas.microsoft.com/office/drawing/2014/main" id="{0D5F811C-BCB6-592D-C63F-F8642573A745}"/>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78EA5066-E37B-CD81-6EC3-F9C26E8F0BB6}"/>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1558536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FAFE62E6-C8F9-4D65-50D3-E00258F6DAB6}"/>
              </a:ext>
            </a:extLst>
          </p:cNvPr>
          <p:cNvSpPr>
            <a:spLocks noGrp="1"/>
          </p:cNvSpPr>
          <p:nvPr>
            <p:ph type="dt" sz="half" idx="10"/>
          </p:nvPr>
        </p:nvSpPr>
        <p:spPr/>
        <p:txBody>
          <a:bodyPr/>
          <a:lstStyle/>
          <a:p>
            <a:fld id="{0BF6889A-CDC8-4651-8FC8-D46630E48E6E}" type="datetime1">
              <a:rPr lang="cs-CZ" smtClean="0"/>
              <a:t>25.05.2026</a:t>
            </a:fld>
            <a:endParaRPr lang="cs-CZ"/>
          </a:p>
        </p:txBody>
      </p:sp>
      <p:sp>
        <p:nvSpPr>
          <p:cNvPr id="3" name="Zástupný symbol pro zápatí 2">
            <a:extLst>
              <a:ext uri="{FF2B5EF4-FFF2-40B4-BE49-F238E27FC236}">
                <a16:creationId xmlns:a16="http://schemas.microsoft.com/office/drawing/2014/main" id="{2DA6440A-AC11-C1A2-A10F-D96C32EB3761}"/>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360B2907-79EB-6DBB-C642-83E750C215AF}"/>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130998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184A5BC-95E0-E3D1-C8AA-6A2F1D6512E5}"/>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4DDA45DC-487A-E913-D05F-4B70B22AEB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8CA1D60E-CC0F-7ACB-4C2E-2617F8CA0A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19A3B6C-A71B-2891-406E-C12F85D4EB91}"/>
              </a:ext>
            </a:extLst>
          </p:cNvPr>
          <p:cNvSpPr>
            <a:spLocks noGrp="1"/>
          </p:cNvSpPr>
          <p:nvPr>
            <p:ph type="dt" sz="half" idx="10"/>
          </p:nvPr>
        </p:nvSpPr>
        <p:spPr/>
        <p:txBody>
          <a:bodyPr/>
          <a:lstStyle/>
          <a:p>
            <a:fld id="{1F7D9208-74A2-4680-8CB1-8499A316D67F}" type="datetime1">
              <a:rPr lang="cs-CZ" smtClean="0"/>
              <a:t>25.05.2026</a:t>
            </a:fld>
            <a:endParaRPr lang="cs-CZ"/>
          </a:p>
        </p:txBody>
      </p:sp>
      <p:sp>
        <p:nvSpPr>
          <p:cNvPr id="6" name="Zástupný symbol pro zápatí 5">
            <a:extLst>
              <a:ext uri="{FF2B5EF4-FFF2-40B4-BE49-F238E27FC236}">
                <a16:creationId xmlns:a16="http://schemas.microsoft.com/office/drawing/2014/main" id="{B696D64F-8943-E170-FE74-6F5FFA471792}"/>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4AEE8682-81D5-C0FF-39C6-9F281AD3A6A6}"/>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787671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C6F9C29-DB9C-B26E-D128-016DC45F988D}"/>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DF31FAF-82AE-76DE-4766-8742AB96781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037CB7EE-698C-AC67-DA18-E321B05964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7385465-57A4-2184-BC5C-9AB0CFB59918}"/>
              </a:ext>
            </a:extLst>
          </p:cNvPr>
          <p:cNvSpPr>
            <a:spLocks noGrp="1"/>
          </p:cNvSpPr>
          <p:nvPr>
            <p:ph type="dt" sz="half" idx="10"/>
          </p:nvPr>
        </p:nvSpPr>
        <p:spPr/>
        <p:txBody>
          <a:bodyPr/>
          <a:lstStyle/>
          <a:p>
            <a:fld id="{7C7EAD86-12F6-491B-BD64-A753B31DF316}" type="datetime1">
              <a:rPr lang="cs-CZ" smtClean="0"/>
              <a:t>25.05.2026</a:t>
            </a:fld>
            <a:endParaRPr lang="cs-CZ"/>
          </a:p>
        </p:txBody>
      </p:sp>
      <p:sp>
        <p:nvSpPr>
          <p:cNvPr id="6" name="Zástupný symbol pro zápatí 5">
            <a:extLst>
              <a:ext uri="{FF2B5EF4-FFF2-40B4-BE49-F238E27FC236}">
                <a16:creationId xmlns:a16="http://schemas.microsoft.com/office/drawing/2014/main" id="{7DA26CAC-3AE2-9E82-D353-DAA79C0FCC27}"/>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31996844-18CB-3D26-D051-5F9B1F9E9FB3}"/>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2679953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78D8937-591F-7368-8F91-DC7953DCDF48}"/>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CB470913-CEB8-93D2-D6DF-D1970B87323F}"/>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89A28B6F-99FF-937E-EB7F-FF6D88B69624}"/>
              </a:ext>
            </a:extLst>
          </p:cNvPr>
          <p:cNvSpPr>
            <a:spLocks noGrp="1"/>
          </p:cNvSpPr>
          <p:nvPr>
            <p:ph type="dt" sz="half" idx="10"/>
          </p:nvPr>
        </p:nvSpPr>
        <p:spPr/>
        <p:txBody>
          <a:bodyPr/>
          <a:lstStyle/>
          <a:p>
            <a:fld id="{2C8722F9-BFD0-4E23-8F27-370404D8BC61}" type="datetime1">
              <a:rPr lang="cs-CZ" smtClean="0"/>
              <a:t>25.05.2026</a:t>
            </a:fld>
            <a:endParaRPr lang="cs-CZ"/>
          </a:p>
        </p:txBody>
      </p:sp>
      <p:sp>
        <p:nvSpPr>
          <p:cNvPr id="5" name="Zástupný symbol pro zápatí 4">
            <a:extLst>
              <a:ext uri="{FF2B5EF4-FFF2-40B4-BE49-F238E27FC236}">
                <a16:creationId xmlns:a16="http://schemas.microsoft.com/office/drawing/2014/main" id="{8A66EF1E-51A8-20F4-C809-07563FD6D2A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29F2592-49FE-FD18-6E64-98AA3128A121}"/>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961264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FBECBB72-76DD-A04B-36F8-BE6FF2AFCFEF}"/>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C5D4E33E-E285-EC27-4E87-D1099C1B92F3}"/>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06F04533-554E-6801-4F28-9F53D064DD37}"/>
              </a:ext>
            </a:extLst>
          </p:cNvPr>
          <p:cNvSpPr>
            <a:spLocks noGrp="1"/>
          </p:cNvSpPr>
          <p:nvPr>
            <p:ph type="dt" sz="half" idx="10"/>
          </p:nvPr>
        </p:nvSpPr>
        <p:spPr/>
        <p:txBody>
          <a:bodyPr/>
          <a:lstStyle/>
          <a:p>
            <a:fld id="{FBF0BE2A-6B88-4628-B5BA-9A57C4694580}" type="datetime1">
              <a:rPr lang="cs-CZ" smtClean="0"/>
              <a:t>25.05.2026</a:t>
            </a:fld>
            <a:endParaRPr lang="cs-CZ"/>
          </a:p>
        </p:txBody>
      </p:sp>
      <p:sp>
        <p:nvSpPr>
          <p:cNvPr id="5" name="Zástupný symbol pro zápatí 4">
            <a:extLst>
              <a:ext uri="{FF2B5EF4-FFF2-40B4-BE49-F238E27FC236}">
                <a16:creationId xmlns:a16="http://schemas.microsoft.com/office/drawing/2014/main" id="{64118680-C29C-808A-8088-AA47941C89EC}"/>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AFBCEDC9-7E8D-DA72-40FB-43B967CBBC69}"/>
              </a:ext>
            </a:extLst>
          </p:cNvPr>
          <p:cNvSpPr>
            <a:spLocks noGrp="1"/>
          </p:cNvSpPr>
          <p:nvPr>
            <p:ph type="sldNum" sz="quarter" idx="12"/>
          </p:nvPr>
        </p:nvSpPr>
        <p:spPr/>
        <p:txBody>
          <a:bodyPr/>
          <a:lstStyle/>
          <a:p>
            <a:fld id="{8568590E-8625-407E-8C89-243772281700}" type="slidenum">
              <a:rPr lang="cs-CZ" smtClean="0"/>
              <a:t>‹#›</a:t>
            </a:fld>
            <a:endParaRPr lang="cs-CZ"/>
          </a:p>
        </p:txBody>
      </p:sp>
    </p:spTree>
    <p:extLst>
      <p:ext uri="{BB962C8B-B14F-4D97-AF65-F5344CB8AC3E}">
        <p14:creationId xmlns:p14="http://schemas.microsoft.com/office/powerpoint/2010/main" val="8002464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18A6DE06-EE2B-8EF6-76B1-A32D14E61E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56A0C17B-B58A-C049-216B-D7E176CA1E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F8DF3054-A2C9-9091-BB91-7CE7CFDA1F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282D05-9E66-4A93-B057-AD3CAD625179}" type="datetime1">
              <a:rPr lang="cs-CZ" smtClean="0"/>
              <a:t>25.05.2026</a:t>
            </a:fld>
            <a:endParaRPr lang="cs-CZ"/>
          </a:p>
        </p:txBody>
      </p:sp>
      <p:sp>
        <p:nvSpPr>
          <p:cNvPr id="5" name="Zástupný symbol pro zápatí 4">
            <a:extLst>
              <a:ext uri="{FF2B5EF4-FFF2-40B4-BE49-F238E27FC236}">
                <a16:creationId xmlns:a16="http://schemas.microsoft.com/office/drawing/2014/main" id="{E90231D0-30A2-92C5-E4BD-B97CA18015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AC922FEC-9980-282B-A252-CBFDD504C7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8590E-8625-407E-8C89-243772281700}" type="slidenum">
              <a:rPr lang="cs-CZ" smtClean="0"/>
              <a:t>‹#›</a:t>
            </a:fld>
            <a:endParaRPr lang="cs-CZ"/>
          </a:p>
        </p:txBody>
      </p:sp>
    </p:spTree>
    <p:extLst>
      <p:ext uri="{BB962C8B-B14F-4D97-AF65-F5344CB8AC3E}">
        <p14:creationId xmlns:p14="http://schemas.microsoft.com/office/powerpoint/2010/main" val="4032697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Videa/Ohm&#367;v%20z&#225;kon%20pro%20&#269;&#225;st%20obvodu%20-%20fyzika%20S&#352;%20(480p).mp4" TargetMode="External"/><Relationship Id="rId2" Type="http://schemas.openxmlformats.org/officeDocument/2006/relationships/hyperlink" Target="https://www.youtube.com/user/gymjev2006/videos" TargetMode="Externa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Videa/Ohm&#367;v%20z&#225;kon%20pro%20uzav&#345;en&#253;%20obvod%20-%20fyzika%20S&#352;%20(480p).mp4"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7.xml"/><Relationship Id="rId1" Type="http://schemas.openxmlformats.org/officeDocument/2006/relationships/themeOverride" Target="../theme/themeOverride1.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7.xml"/><Relationship Id="rId1" Type="http://schemas.openxmlformats.org/officeDocument/2006/relationships/themeOverride" Target="../theme/themeOverride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hemeOverride" Target="../theme/themeOverride3.xml"/><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90.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Layout" Target="../slideLayouts/slideLayout7.xml"/><Relationship Id="rId1" Type="http://schemas.openxmlformats.org/officeDocument/2006/relationships/themeOverride" Target="../theme/themeOverride5.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4.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13.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0.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7.xml"/><Relationship Id="rId1" Type="http://schemas.openxmlformats.org/officeDocument/2006/relationships/themeOverride" Target="../theme/themeOverride6.xml"/><Relationship Id="rId4"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a:extLst>
              <a:ext uri="{FF2B5EF4-FFF2-40B4-BE49-F238E27FC236}">
                <a16:creationId xmlns:a16="http://schemas.microsoft.com/office/drawing/2014/main" id="{296B7346-02E9-D1A4-935F-7EFEE716648F}"/>
              </a:ext>
            </a:extLst>
          </p:cNvPr>
          <p:cNvSpPr>
            <a:spLocks noGrp="1"/>
          </p:cNvSpPr>
          <p:nvPr>
            <p:ph type="ctrTitle"/>
          </p:nvPr>
        </p:nvSpPr>
        <p:spPr>
          <a:xfrm>
            <a:off x="3204753" y="2018874"/>
            <a:ext cx="5782491" cy="1837918"/>
          </a:xfrm>
        </p:spPr>
        <p:txBody>
          <a:bodyPr>
            <a:noAutofit/>
          </a:bodyPr>
          <a:lstStyle/>
          <a:p>
            <a:r>
              <a:rPr lang="cs-CZ" sz="4000" dirty="0"/>
              <a:t>Odpor vodiče elektrického proudu</a:t>
            </a:r>
            <a:br>
              <a:rPr lang="cs-CZ" sz="4000" dirty="0"/>
            </a:br>
            <a:r>
              <a:rPr lang="cs-CZ" sz="4000" dirty="0"/>
              <a:t>Ohmův zákon</a:t>
            </a:r>
            <a:br>
              <a:rPr lang="cs-CZ" sz="4000" dirty="0"/>
            </a:br>
            <a:r>
              <a:rPr lang="cs-CZ" sz="4000" dirty="0" err="1"/>
              <a:t>Fyz</a:t>
            </a:r>
            <a:r>
              <a:rPr lang="cs-CZ" sz="4000" dirty="0"/>
              <a:t> 125</a:t>
            </a:r>
          </a:p>
        </p:txBody>
      </p:sp>
      <p:sp>
        <p:nvSpPr>
          <p:cNvPr id="5" name="Podnadpis 2">
            <a:extLst>
              <a:ext uri="{FF2B5EF4-FFF2-40B4-BE49-F238E27FC236}">
                <a16:creationId xmlns:a16="http://schemas.microsoft.com/office/drawing/2014/main" id="{885716C3-D382-071E-3734-3504ADAEF0CB}"/>
              </a:ext>
            </a:extLst>
          </p:cNvPr>
          <p:cNvSpPr>
            <a:spLocks noGrp="1"/>
          </p:cNvSpPr>
          <p:nvPr>
            <p:ph type="subTitle" idx="1"/>
          </p:nvPr>
        </p:nvSpPr>
        <p:spPr>
          <a:xfrm>
            <a:off x="2965269" y="3907847"/>
            <a:ext cx="6261463" cy="1265015"/>
          </a:xfrm>
        </p:spPr>
        <p:txBody>
          <a:bodyPr>
            <a:normAutofit lnSpcReduction="10000"/>
          </a:bodyPr>
          <a:lstStyle/>
          <a:p>
            <a:r>
              <a:rPr lang="cs-CZ" dirty="0"/>
              <a:t>Odpor vodiče</a:t>
            </a:r>
          </a:p>
          <a:p>
            <a:r>
              <a:rPr lang="cs-CZ" dirty="0"/>
              <a:t>Ohmův zákon pro část obvodu</a:t>
            </a:r>
          </a:p>
          <a:p>
            <a:r>
              <a:rPr lang="cs-CZ" dirty="0"/>
              <a:t>Ohmův zákon pro uzavřený obvod</a:t>
            </a:r>
          </a:p>
        </p:txBody>
      </p:sp>
      <p:sp>
        <p:nvSpPr>
          <p:cNvPr id="7" name="TextovéPole 6">
            <a:extLst>
              <a:ext uri="{FF2B5EF4-FFF2-40B4-BE49-F238E27FC236}">
                <a16:creationId xmlns:a16="http://schemas.microsoft.com/office/drawing/2014/main" id="{B3244513-4EFC-41DF-0597-7EA9EAB6B108}"/>
              </a:ext>
            </a:extLst>
          </p:cNvPr>
          <p:cNvSpPr txBox="1"/>
          <p:nvPr/>
        </p:nvSpPr>
        <p:spPr>
          <a:xfrm>
            <a:off x="932253" y="5852595"/>
            <a:ext cx="1779141" cy="369332"/>
          </a:xfrm>
          <a:prstGeom prst="rect">
            <a:avLst/>
          </a:prstGeom>
          <a:noFill/>
        </p:spPr>
        <p:txBody>
          <a:bodyPr wrap="square" rtlCol="0">
            <a:spAutoFit/>
          </a:bodyPr>
          <a:lstStyle/>
          <a:p>
            <a:r>
              <a:rPr lang="cs-CZ" dirty="0"/>
              <a:t>10. 5. 2026</a:t>
            </a:r>
          </a:p>
        </p:txBody>
      </p:sp>
      <p:sp>
        <p:nvSpPr>
          <p:cNvPr id="3" name="TextovéPole 4">
            <a:extLst>
              <a:ext uri="{FF2B5EF4-FFF2-40B4-BE49-F238E27FC236}">
                <a16:creationId xmlns:a16="http://schemas.microsoft.com/office/drawing/2014/main" id="{963FCFAC-D935-7D6D-9B27-6A1C766FFF13}"/>
              </a:ext>
            </a:extLst>
          </p:cNvPr>
          <p:cNvSpPr txBox="1"/>
          <p:nvPr/>
        </p:nvSpPr>
        <p:spPr>
          <a:xfrm>
            <a:off x="3394084" y="6289683"/>
            <a:ext cx="5832648"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Videa k výuce matematiky a fyziky: </a:t>
            </a:r>
            <a:r>
              <a:rPr lang="cs-CZ" dirty="0">
                <a:hlinkClick r:id="rId2"/>
              </a:rPr>
              <a:t>Petr Němec - YouTube</a:t>
            </a:r>
            <a:endParaRPr lang="cs-CZ" dirty="0"/>
          </a:p>
        </p:txBody>
      </p:sp>
      <p:sp>
        <p:nvSpPr>
          <p:cNvPr id="6" name="Ovál 5">
            <a:hlinkClick r:id="rId3" action="ppaction://hlinkfile"/>
            <a:extLst>
              <a:ext uri="{FF2B5EF4-FFF2-40B4-BE49-F238E27FC236}">
                <a16:creationId xmlns:a16="http://schemas.microsoft.com/office/drawing/2014/main" id="{1B731F72-91C4-8F3B-4598-E345BD8BF143}"/>
              </a:ext>
            </a:extLst>
          </p:cNvPr>
          <p:cNvSpPr/>
          <p:nvPr/>
        </p:nvSpPr>
        <p:spPr>
          <a:xfrm>
            <a:off x="10753343" y="4380410"/>
            <a:ext cx="720000" cy="72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TextovéPole 7">
            <a:extLst>
              <a:ext uri="{FF2B5EF4-FFF2-40B4-BE49-F238E27FC236}">
                <a16:creationId xmlns:a16="http://schemas.microsoft.com/office/drawing/2014/main" id="{06B7C932-3AD6-CFA0-D108-8D86D2B59A34}"/>
              </a:ext>
            </a:extLst>
          </p:cNvPr>
          <p:cNvSpPr txBox="1"/>
          <p:nvPr/>
        </p:nvSpPr>
        <p:spPr>
          <a:xfrm>
            <a:off x="10578419" y="3954343"/>
            <a:ext cx="1069848" cy="400110"/>
          </a:xfrm>
          <a:prstGeom prst="rect">
            <a:avLst/>
          </a:prstGeom>
          <a:noFill/>
        </p:spPr>
        <p:txBody>
          <a:bodyPr wrap="square" rtlCol="0">
            <a:spAutoFit/>
          </a:bodyPr>
          <a:lstStyle/>
          <a:p>
            <a:pPr algn="ctr"/>
            <a:r>
              <a:rPr lang="cs-CZ" sz="1000" dirty="0"/>
              <a:t>Ohmův zákon</a:t>
            </a:r>
          </a:p>
          <a:p>
            <a:pPr algn="ctr"/>
            <a:r>
              <a:rPr lang="cs-CZ" sz="1000" dirty="0"/>
              <a:t>pro část obvodu</a:t>
            </a:r>
          </a:p>
        </p:txBody>
      </p:sp>
      <p:sp>
        <p:nvSpPr>
          <p:cNvPr id="9" name="Ovál 8">
            <a:hlinkClick r:id="rId4" action="ppaction://hlinkfile"/>
            <a:extLst>
              <a:ext uri="{FF2B5EF4-FFF2-40B4-BE49-F238E27FC236}">
                <a16:creationId xmlns:a16="http://schemas.microsoft.com/office/drawing/2014/main" id="{18CD360E-9D1D-D7E1-F624-EA42A4F0E74D}"/>
              </a:ext>
            </a:extLst>
          </p:cNvPr>
          <p:cNvSpPr/>
          <p:nvPr/>
        </p:nvSpPr>
        <p:spPr>
          <a:xfrm>
            <a:off x="10835639" y="5645425"/>
            <a:ext cx="720000" cy="720000"/>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TextovéPole 9">
            <a:extLst>
              <a:ext uri="{FF2B5EF4-FFF2-40B4-BE49-F238E27FC236}">
                <a16:creationId xmlns:a16="http://schemas.microsoft.com/office/drawing/2014/main" id="{E96BF47B-6B65-5A54-FCB6-59AFF12C99D6}"/>
              </a:ext>
            </a:extLst>
          </p:cNvPr>
          <p:cNvSpPr txBox="1"/>
          <p:nvPr/>
        </p:nvSpPr>
        <p:spPr>
          <a:xfrm>
            <a:off x="10591837" y="5172862"/>
            <a:ext cx="1207603" cy="400110"/>
          </a:xfrm>
          <a:prstGeom prst="rect">
            <a:avLst/>
          </a:prstGeom>
          <a:noFill/>
        </p:spPr>
        <p:txBody>
          <a:bodyPr wrap="square" rtlCol="0">
            <a:spAutoFit/>
          </a:bodyPr>
          <a:lstStyle/>
          <a:p>
            <a:pPr algn="ctr"/>
            <a:r>
              <a:rPr lang="cs-CZ" sz="1000" dirty="0"/>
              <a:t>Ohmův zákon</a:t>
            </a:r>
          </a:p>
          <a:p>
            <a:pPr algn="ctr"/>
            <a:r>
              <a:rPr lang="cs-CZ" sz="1000" dirty="0"/>
              <a:t>Pro uzavřený obvod</a:t>
            </a:r>
          </a:p>
        </p:txBody>
      </p:sp>
      <p:sp>
        <p:nvSpPr>
          <p:cNvPr id="11" name="Zástupný symbol pro číslo snímku 10"/>
          <p:cNvSpPr>
            <a:spLocks noGrp="1"/>
          </p:cNvSpPr>
          <p:nvPr>
            <p:ph type="sldNum" sz="quarter" idx="12"/>
          </p:nvPr>
        </p:nvSpPr>
        <p:spPr/>
        <p:txBody>
          <a:bodyPr/>
          <a:lstStyle/>
          <a:p>
            <a:fld id="{8568590E-8625-407E-8C89-243772281700}" type="slidenum">
              <a:rPr lang="cs-CZ" smtClean="0"/>
              <a:t>1</a:t>
            </a:fld>
            <a:endParaRPr lang="cs-CZ"/>
          </a:p>
        </p:txBody>
      </p:sp>
      <p:pic>
        <p:nvPicPr>
          <p:cNvPr id="12" name="Obrázek 11">
            <a:extLst>
              <a:ext uri="{FF2B5EF4-FFF2-40B4-BE49-F238E27FC236}">
                <a16:creationId xmlns:a16="http://schemas.microsoft.com/office/drawing/2014/main" id="{01B70ADA-D1DC-7F04-96E7-4E3C915E5EBB}"/>
              </a:ext>
            </a:extLst>
          </p:cNvPr>
          <p:cNvPicPr>
            <a:picLocks noChangeAspect="1"/>
          </p:cNvPicPr>
          <p:nvPr/>
        </p:nvPicPr>
        <p:blipFill>
          <a:blip r:embed="rId5" cstate="print">
            <a:extLst>
              <a:ext uri="{28A0092B-C50C-407E-A947-70E740481C1C}">
                <a14:useLocalDpi xmlns:a14="http://schemas.microsoft.com/office/drawing/2010/main" val="0"/>
              </a:ext>
            </a:extLst>
          </a:blip>
          <a:srcRect l="24013"/>
          <a:stretch>
            <a:fillRect/>
          </a:stretch>
        </p:blipFill>
        <p:spPr>
          <a:xfrm>
            <a:off x="4727392" y="451776"/>
            <a:ext cx="2737212" cy="900554"/>
          </a:xfrm>
          <a:prstGeom prst="rect">
            <a:avLst/>
          </a:prstGeom>
        </p:spPr>
      </p:pic>
    </p:spTree>
    <p:extLst>
      <p:ext uri="{BB962C8B-B14F-4D97-AF65-F5344CB8AC3E}">
        <p14:creationId xmlns:p14="http://schemas.microsoft.com/office/powerpoint/2010/main" val="39961836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p:cNvSpPr txBox="1"/>
          <p:nvPr/>
        </p:nvSpPr>
        <p:spPr>
          <a:xfrm>
            <a:off x="357050" y="313501"/>
            <a:ext cx="5336083" cy="369332"/>
          </a:xfrm>
          <a:prstGeom prst="rect">
            <a:avLst/>
          </a:prstGeom>
          <a:noFill/>
        </p:spPr>
        <p:txBody>
          <a:bodyPr wrap="square" rtlCol="0">
            <a:spAutoFit/>
          </a:bodyPr>
          <a:lstStyle/>
          <a:p>
            <a:r>
              <a:rPr lang="cs-CZ" b="1" dirty="0"/>
              <a:t>Odpor vodiče – měrný elektrický odpor</a:t>
            </a:r>
          </a:p>
        </p:txBody>
      </p:sp>
      <p:sp>
        <p:nvSpPr>
          <p:cNvPr id="4" name="TextovéPole 3"/>
          <p:cNvSpPr txBox="1"/>
          <p:nvPr/>
        </p:nvSpPr>
        <p:spPr>
          <a:xfrm>
            <a:off x="357051" y="879566"/>
            <a:ext cx="11599818" cy="2000548"/>
          </a:xfrm>
          <a:prstGeom prst="rect">
            <a:avLst/>
          </a:prstGeom>
          <a:noFill/>
        </p:spPr>
        <p:txBody>
          <a:bodyPr wrap="square" rtlCol="0">
            <a:spAutoFit/>
          </a:bodyPr>
          <a:lstStyle/>
          <a:p>
            <a:r>
              <a:rPr lang="cs-CZ" dirty="0"/>
              <a:t>V uzavřeném jednoduchém obvodu se žárovkou změříme ampérmetrem proud. Potom do obvodu vložíme tenký ocelový drát a zjistíme, že proud procházející obvodem se zmenší a žárovka svítí méně.</a:t>
            </a:r>
          </a:p>
          <a:p>
            <a:r>
              <a:rPr lang="cs-CZ" dirty="0"/>
              <a:t>Příčinou je </a:t>
            </a:r>
            <a:r>
              <a:rPr lang="cs-CZ" b="1" dirty="0"/>
              <a:t>odpor vodiče</a:t>
            </a:r>
            <a:r>
              <a:rPr lang="cs-CZ" dirty="0"/>
              <a:t> (ocelového drátu).</a:t>
            </a:r>
          </a:p>
          <a:p>
            <a:endParaRPr lang="cs-CZ" sz="800" dirty="0"/>
          </a:p>
          <a:p>
            <a:r>
              <a:rPr lang="cs-CZ" dirty="0"/>
              <a:t>Odpor vodiče charakterizuje fyzikální veličina zvaná </a:t>
            </a:r>
            <a:r>
              <a:rPr lang="cs-CZ" b="1" dirty="0"/>
              <a:t>elektrický odpor</a:t>
            </a:r>
            <a:r>
              <a:rPr lang="cs-CZ" dirty="0"/>
              <a:t> nebo </a:t>
            </a:r>
            <a:r>
              <a:rPr lang="cs-CZ" b="1" dirty="0"/>
              <a:t> rezistence R. </a:t>
            </a:r>
            <a:r>
              <a:rPr lang="cs-CZ" dirty="0"/>
              <a:t>Jednotkou odporu je </a:t>
            </a:r>
            <a:r>
              <a:rPr lang="cs-CZ" b="1" dirty="0"/>
              <a:t>ohm</a:t>
            </a:r>
            <a:r>
              <a:rPr lang="cs-CZ" dirty="0"/>
              <a:t> (</a:t>
            </a:r>
            <a:r>
              <a:rPr lang="cs-CZ" dirty="0" err="1"/>
              <a:t>óm</a:t>
            </a:r>
            <a:r>
              <a:rPr lang="cs-CZ" dirty="0"/>
              <a:t>) se značkou </a:t>
            </a:r>
            <a:r>
              <a:rPr lang="cs-CZ" b="1" dirty="0">
                <a:sym typeface="Symbol" panose="05050102010706020507" pitchFamily="18" charset="2"/>
              </a:rPr>
              <a:t>.</a:t>
            </a:r>
          </a:p>
          <a:p>
            <a:endParaRPr lang="cs-CZ" sz="800" b="1" dirty="0">
              <a:sym typeface="Symbol" panose="05050102010706020507" pitchFamily="18" charset="2"/>
            </a:endParaRPr>
          </a:p>
          <a:p>
            <a:r>
              <a:rPr lang="cs-CZ" dirty="0">
                <a:sym typeface="Symbol" panose="05050102010706020507" pitchFamily="18" charset="2"/>
              </a:rPr>
              <a:t>Různé vodiče mají různý elektrický odpor. Elektrický odpor R vodiče závisí jednak na materiálu, jednak na jeho rozměrech.</a:t>
            </a:r>
            <a:endParaRPr lang="cs-CZ" dirty="0"/>
          </a:p>
        </p:txBody>
      </p:sp>
      <mc:AlternateContent xmlns:mc="http://schemas.openxmlformats.org/markup-compatibility/2006" xmlns:a14="http://schemas.microsoft.com/office/drawing/2010/main">
        <mc:Choice Requires="a14">
          <p:sp>
            <p:nvSpPr>
              <p:cNvPr id="5" name="TextovéPole 4"/>
              <p:cNvSpPr txBox="1"/>
              <p:nvPr/>
            </p:nvSpPr>
            <p:spPr>
              <a:xfrm>
                <a:off x="460152" y="3324820"/>
                <a:ext cx="6591577" cy="2548133"/>
              </a:xfrm>
              <a:prstGeom prst="rect">
                <a:avLst/>
              </a:prstGeom>
              <a:noFill/>
              <a:ln w="38100">
                <a:solidFill>
                  <a:srgbClr val="FF0066"/>
                </a:solidFill>
              </a:ln>
            </p:spPr>
            <p:txBody>
              <a:bodyPr wrap="square" rtlCol="0">
                <a:spAutoFit/>
              </a:bodyPr>
              <a:lstStyle/>
              <a:p>
                <a:r>
                  <a:rPr lang="cs-CZ" b="1" dirty="0"/>
                  <a:t>Elektrický odpor R vodiče je přímo úměrný délce </a:t>
                </a:r>
                <a14:m>
                  <m:oMath xmlns:m="http://schemas.openxmlformats.org/officeDocument/2006/math">
                    <m:r>
                      <a:rPr lang="cs-CZ" b="1" i="1" dirty="0" smtClean="0">
                        <a:latin typeface="Cambria Math" panose="02040503050406030204" pitchFamily="18" charset="0"/>
                      </a:rPr>
                      <m:t>𝒍</m:t>
                    </m:r>
                  </m:oMath>
                </a14:m>
                <a:r>
                  <a:rPr lang="cs-CZ" b="1" dirty="0"/>
                  <a:t> vodiče a nepřímo úměrný ploše S jeho průřezu.</a:t>
                </a:r>
              </a:p>
              <a:p>
                <a:r>
                  <a:rPr lang="cs-CZ" b="1" dirty="0"/>
                  <a:t>Platí vztah:</a:t>
                </a:r>
              </a:p>
              <a:p>
                <a:endParaRPr lang="cs-CZ" dirty="0"/>
              </a:p>
              <a:p>
                <a:pPr/>
                <a14:m>
                  <m:oMathPara xmlns:m="http://schemas.openxmlformats.org/officeDocument/2006/math">
                    <m:oMathParaPr>
                      <m:jc m:val="centerGroup"/>
                    </m:oMathParaPr>
                    <m:oMath xmlns:m="http://schemas.openxmlformats.org/officeDocument/2006/math">
                      <m:r>
                        <a:rPr lang="cs-CZ" sz="2400" b="1" i="1" smtClean="0">
                          <a:latin typeface="Cambria Math" panose="02040503050406030204" pitchFamily="18" charset="0"/>
                        </a:rPr>
                        <m:t>𝑹</m:t>
                      </m:r>
                      <m:r>
                        <a:rPr lang="cs-CZ" sz="2400" b="1" i="1" smtClean="0">
                          <a:latin typeface="Cambria Math" panose="02040503050406030204" pitchFamily="18" charset="0"/>
                        </a:rPr>
                        <m:t>=</m:t>
                      </m:r>
                      <m:r>
                        <a:rPr lang="cs-CZ" sz="2400" b="1" i="1" smtClean="0">
                          <a:latin typeface="Cambria Math" panose="02040503050406030204" pitchFamily="18" charset="0"/>
                          <a:ea typeface="Cambria Math" panose="02040503050406030204" pitchFamily="18" charset="0"/>
                        </a:rPr>
                        <m:t>𝝆</m:t>
                      </m:r>
                      <m:r>
                        <a:rPr lang="cs-CZ" sz="2400" b="1" i="1" smtClean="0">
                          <a:latin typeface="Cambria Math" panose="02040503050406030204" pitchFamily="18" charset="0"/>
                          <a:ea typeface="Cambria Math" panose="02040503050406030204" pitchFamily="18" charset="0"/>
                        </a:rPr>
                        <m:t>∙</m:t>
                      </m:r>
                      <m:f>
                        <m:fPr>
                          <m:ctrlPr>
                            <a:rPr lang="cs-CZ" sz="2400" b="1" i="1" smtClean="0">
                              <a:latin typeface="Cambria Math" panose="02040503050406030204" pitchFamily="18" charset="0"/>
                              <a:ea typeface="Cambria Math" panose="02040503050406030204" pitchFamily="18" charset="0"/>
                            </a:rPr>
                          </m:ctrlPr>
                        </m:fPr>
                        <m:num>
                          <m:r>
                            <a:rPr lang="cs-CZ" sz="2400" b="1" i="1" smtClean="0">
                              <a:latin typeface="Cambria Math" panose="02040503050406030204" pitchFamily="18" charset="0"/>
                              <a:ea typeface="Cambria Math" panose="02040503050406030204" pitchFamily="18" charset="0"/>
                            </a:rPr>
                            <m:t>𝒍</m:t>
                          </m:r>
                        </m:num>
                        <m:den>
                          <m:r>
                            <a:rPr lang="cs-CZ" sz="2400" b="1" i="1" smtClean="0">
                              <a:latin typeface="Cambria Math" panose="02040503050406030204" pitchFamily="18" charset="0"/>
                              <a:ea typeface="Cambria Math" panose="02040503050406030204" pitchFamily="18" charset="0"/>
                            </a:rPr>
                            <m:t>𝑺</m:t>
                          </m:r>
                        </m:den>
                      </m:f>
                    </m:oMath>
                  </m:oMathPara>
                </a14:m>
                <a:endParaRPr lang="cs-CZ" sz="2400" b="1" dirty="0"/>
              </a:p>
              <a:p>
                <a:endParaRPr lang="cs-CZ" sz="2400" b="1" dirty="0"/>
              </a:p>
              <a:p>
                <a:r>
                  <a:rPr lang="cs-CZ" b="1" dirty="0"/>
                  <a:t>kde konstanta úměrnosti </a:t>
                </a:r>
                <a14:m>
                  <m:oMath xmlns:m="http://schemas.openxmlformats.org/officeDocument/2006/math">
                    <m:r>
                      <a:rPr lang="cs-CZ" b="1" i="1">
                        <a:latin typeface="Cambria Math" panose="02040503050406030204" pitchFamily="18" charset="0"/>
                      </a:rPr>
                      <m:t>𝛒</m:t>
                    </m:r>
                  </m:oMath>
                </a14:m>
                <a:r>
                  <a:rPr lang="cs-CZ" b="1" dirty="0"/>
                  <a:t> je měrný elektrický odpor a  </a:t>
                </a:r>
                <a14:m>
                  <m:oMath xmlns:m="http://schemas.openxmlformats.org/officeDocument/2006/math">
                    <m:d>
                      <m:dPr>
                        <m:begChr m:val="["/>
                        <m:endChr m:val="]"/>
                        <m:ctrlPr>
                          <a:rPr lang="cs-CZ" b="1" i="1" smtClean="0">
                            <a:latin typeface="Cambria Math" panose="02040503050406030204" pitchFamily="18" charset="0"/>
                          </a:rPr>
                        </m:ctrlPr>
                      </m:dPr>
                      <m:e>
                        <m:r>
                          <a:rPr lang="cs-CZ" b="1" i="1" smtClean="0">
                            <a:latin typeface="Cambria Math" panose="02040503050406030204" pitchFamily="18" charset="0"/>
                            <a:ea typeface="Cambria Math" panose="02040503050406030204" pitchFamily="18" charset="0"/>
                          </a:rPr>
                          <m:t>𝝆</m:t>
                        </m:r>
                      </m:e>
                    </m:d>
                    <m:r>
                      <a:rPr lang="cs-CZ" b="1" i="1" smtClean="0">
                        <a:latin typeface="Cambria Math" panose="02040503050406030204" pitchFamily="18" charset="0"/>
                      </a:rPr>
                      <m:t>=</m:t>
                    </m:r>
                    <m:r>
                      <a:rPr lang="el-GR" b="1" i="0" smtClean="0">
                        <a:latin typeface="Cambria Math" panose="02040503050406030204" pitchFamily="18" charset="0"/>
                      </a:rPr>
                      <m:t>𝛀</m:t>
                    </m:r>
                    <m:r>
                      <a:rPr lang="cs-CZ" b="1" i="1" smtClean="0">
                        <a:latin typeface="Cambria Math" panose="02040503050406030204" pitchFamily="18" charset="0"/>
                      </a:rPr>
                      <m:t> . </m:t>
                    </m:r>
                    <m:r>
                      <a:rPr lang="cs-CZ" b="1" i="0" smtClean="0">
                        <a:latin typeface="Cambria Math" panose="02040503050406030204" pitchFamily="18" charset="0"/>
                      </a:rPr>
                      <m:t>𝐦</m:t>
                    </m:r>
                  </m:oMath>
                </a14:m>
                <a:endParaRPr lang="cs-CZ" b="1" dirty="0"/>
              </a:p>
            </p:txBody>
          </p:sp>
        </mc:Choice>
        <mc:Fallback xmlns="">
          <p:sp>
            <p:nvSpPr>
              <p:cNvPr id="5" name="TextovéPole 4"/>
              <p:cNvSpPr txBox="1">
                <a:spLocks noRot="1" noChangeAspect="1" noMove="1" noResize="1" noEditPoints="1" noAdjustHandles="1" noChangeArrowheads="1" noChangeShapeType="1" noTextEdit="1"/>
              </p:cNvSpPr>
              <p:nvPr/>
            </p:nvSpPr>
            <p:spPr>
              <a:xfrm>
                <a:off x="460152" y="3324820"/>
                <a:ext cx="6591577" cy="2548133"/>
              </a:xfrm>
              <a:prstGeom prst="rect">
                <a:avLst/>
              </a:prstGeom>
              <a:blipFill>
                <a:blip r:embed="rId2"/>
                <a:stretch>
                  <a:fillRect l="-460" t="-472" r="-1103" b="-2123"/>
                </a:stretch>
              </a:blipFill>
              <a:ln w="38100">
                <a:solidFill>
                  <a:srgbClr val="FF0066"/>
                </a:solidFill>
              </a:ln>
            </p:spPr>
            <p:txBody>
              <a:bodyPr/>
              <a:lstStyle/>
              <a:p>
                <a:r>
                  <a:rPr lang="cs-CZ">
                    <a:noFill/>
                  </a:rPr>
                  <a:t> </a:t>
                </a:r>
              </a:p>
            </p:txBody>
          </p:sp>
        </mc:Fallback>
      </mc:AlternateContent>
      <p:pic>
        <p:nvPicPr>
          <p:cNvPr id="6" name="Obrázek 5">
            <a:extLst>
              <a:ext uri="{FF2B5EF4-FFF2-40B4-BE49-F238E27FC236}">
                <a16:creationId xmlns:a16="http://schemas.microsoft.com/office/drawing/2014/main" id="{17C99BB3-E1FB-80AE-DCC7-DCCA4D351C04}"/>
              </a:ext>
            </a:extLst>
          </p:cNvPr>
          <p:cNvPicPr>
            <a:picLocks noChangeAspect="1"/>
          </p:cNvPicPr>
          <p:nvPr/>
        </p:nvPicPr>
        <p:blipFill>
          <a:blip r:embed="rId3"/>
          <a:srcRect l="2803" t="5450" r="54658" b="12638"/>
          <a:stretch/>
        </p:blipFill>
        <p:spPr>
          <a:xfrm>
            <a:off x="7656162" y="3076847"/>
            <a:ext cx="3797085" cy="3355383"/>
          </a:xfrm>
          <a:prstGeom prst="rect">
            <a:avLst/>
          </a:prstGeom>
        </p:spPr>
      </p:pic>
      <p:sp>
        <p:nvSpPr>
          <p:cNvPr id="2" name="Zástupný symbol pro číslo snímku 1"/>
          <p:cNvSpPr>
            <a:spLocks noGrp="1"/>
          </p:cNvSpPr>
          <p:nvPr>
            <p:ph type="sldNum" sz="quarter" idx="12"/>
          </p:nvPr>
        </p:nvSpPr>
        <p:spPr/>
        <p:txBody>
          <a:bodyPr/>
          <a:lstStyle/>
          <a:p>
            <a:fld id="{8568590E-8625-407E-8C89-243772281700}" type="slidenum">
              <a:rPr lang="cs-CZ" smtClean="0"/>
              <a:t>2</a:t>
            </a:fld>
            <a:endParaRPr lang="cs-CZ"/>
          </a:p>
        </p:txBody>
      </p:sp>
    </p:spTree>
    <p:extLst>
      <p:ext uri="{BB962C8B-B14F-4D97-AF65-F5344CB8AC3E}">
        <p14:creationId xmlns:p14="http://schemas.microsoft.com/office/powerpoint/2010/main" val="2157606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p:cNvSpPr txBox="1"/>
          <p:nvPr/>
        </p:nvSpPr>
        <p:spPr>
          <a:xfrm>
            <a:off x="339634" y="539931"/>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p:cNvSpPr txBox="1"/>
              <p:nvPr/>
            </p:nvSpPr>
            <p:spPr>
              <a:xfrm>
                <a:off x="339634" y="935352"/>
                <a:ext cx="11469189" cy="1200329"/>
              </a:xfrm>
              <a:prstGeom prst="rect">
                <a:avLst/>
              </a:prstGeom>
              <a:noFill/>
            </p:spPr>
            <p:txBody>
              <a:bodyPr wrap="square" rtlCol="0">
                <a:spAutoFit/>
              </a:bodyPr>
              <a:lstStyle/>
              <a:p>
                <a:r>
                  <a:rPr lang="cs-CZ" dirty="0"/>
                  <a:t>Určete odpor měděného drátu o průřezu 5 mm</a:t>
                </a:r>
                <a:r>
                  <a:rPr lang="cs-CZ" baseline="30000" dirty="0"/>
                  <a:t>2</a:t>
                </a:r>
                <a:r>
                  <a:rPr lang="cs-CZ" dirty="0"/>
                  <a:t> a délce 3 km. Měrný odpor měděného drátu je </a:t>
                </a:r>
                <a14:m>
                  <m:oMath xmlns:m="http://schemas.openxmlformats.org/officeDocument/2006/math">
                    <m:r>
                      <a:rPr lang="cs-CZ" b="0" i="0" smtClean="0">
                        <a:latin typeface="Cambria Math" panose="02040503050406030204" pitchFamily="18" charset="0"/>
                      </a:rPr>
                      <m:t>0</m:t>
                    </m:r>
                    <m:r>
                      <a:rPr lang="cs-CZ" smtClean="0">
                        <a:latin typeface="Cambria Math" panose="02040503050406030204" pitchFamily="18" charset="0"/>
                      </a:rPr>
                      <m:t>,</m:t>
                    </m:r>
                    <m:r>
                      <a:rPr lang="cs-CZ" b="0" i="0" smtClean="0">
                        <a:latin typeface="Cambria Math" panose="02040503050406030204" pitchFamily="18" charset="0"/>
                      </a:rPr>
                      <m:t>0178 </m:t>
                    </m:r>
                    <m:r>
                      <a:rPr lang="cs-CZ">
                        <a:latin typeface="Cambria Math" panose="02040503050406030204" pitchFamily="18" charset="0"/>
                        <a:sym typeface="Symbol" panose="05050102010706020507" pitchFamily="18" charset="2"/>
                      </a:rPr>
                      <m:t></m:t>
                    </m:r>
                    <m:r>
                      <a:rPr lang="cs-CZ" b="0" i="0" smtClean="0">
                        <a:latin typeface="Cambria Math" panose="02040503050406030204" pitchFamily="18" charset="0"/>
                        <a:sym typeface="Symbol" panose="05050102010706020507" pitchFamily="18" charset="2"/>
                      </a:rPr>
                      <m:t>.</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m:t>
                        </m:r>
                      </m:e>
                      <m:sup>
                        <m:r>
                          <a:rPr lang="cs-CZ" b="0" i="1" smtClean="0">
                            <a:latin typeface="Cambria Math" panose="02040503050406030204" pitchFamily="18" charset="0"/>
                            <a:sym typeface="Symbol" panose="05050102010706020507" pitchFamily="18" charset="2"/>
                          </a:rPr>
                          <m:t>2</m:t>
                        </m:r>
                      </m:sup>
                    </m:sSup>
                    <m:r>
                      <a:rPr lang="cs-CZ" b="0" i="1" smtClean="0">
                        <a:latin typeface="Cambria Math" panose="02040503050406030204" pitchFamily="18" charset="0"/>
                        <a:sym typeface="Symbol" panose="05050102010706020507" pitchFamily="18" charset="2"/>
                      </a:rPr>
                      <m:t>.</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t>
                        </m:r>
                      </m:e>
                      <m:sup>
                        <m:r>
                          <a:rPr lang="cs-CZ" b="0" i="1" smtClean="0">
                            <a:latin typeface="Cambria Math" panose="02040503050406030204" pitchFamily="18" charset="0"/>
                            <a:sym typeface="Symbol" panose="05050102010706020507" pitchFamily="18" charset="2"/>
                          </a:rPr>
                          <m:t>−1</m:t>
                        </m:r>
                      </m:sup>
                    </m:sSup>
                  </m:oMath>
                </a14:m>
                <a:r>
                  <a:rPr lang="cs-CZ" dirty="0"/>
                  <a:t>.</a:t>
                </a:r>
              </a:p>
              <a:p>
                <a:endParaRPr lang="cs-CZ" dirty="0"/>
              </a:p>
              <a:p>
                <a:r>
                  <a:rPr lang="cs-CZ" dirty="0"/>
                  <a:t>Řešení:</a:t>
                </a:r>
              </a:p>
              <a:p>
                <a:pPr/>
                <a14:m>
                  <m:oMathPara xmlns:m="http://schemas.openxmlformats.org/officeDocument/2006/math">
                    <m:oMathParaPr>
                      <m:jc m:val="left"/>
                    </m:oMathParaPr>
                    <m:oMath xmlns:m="http://schemas.openxmlformats.org/officeDocument/2006/math">
                      <m:r>
                        <a:rPr lang="cs-CZ">
                          <a:latin typeface="Cambria Math" panose="02040503050406030204" pitchFamily="18" charset="0"/>
                        </a:rPr>
                        <m:t>𝑙</m:t>
                      </m:r>
                      <m:r>
                        <a:rPr lang="cs-CZ">
                          <a:latin typeface="Cambria Math" panose="02040503050406030204" pitchFamily="18" charset="0"/>
                        </a:rPr>
                        <m:t>=3 </m:t>
                      </m:r>
                      <m:r>
                        <m:rPr>
                          <m:sty m:val="p"/>
                        </m:rPr>
                        <a:rPr lang="cs-CZ">
                          <a:latin typeface="Cambria Math" panose="02040503050406030204" pitchFamily="18" charset="0"/>
                        </a:rPr>
                        <m:t>km</m:t>
                      </m:r>
                      <m:r>
                        <a:rPr lang="cs-CZ">
                          <a:latin typeface="Cambria Math" panose="02040503050406030204" pitchFamily="18" charset="0"/>
                        </a:rPr>
                        <m:t>=3000 </m:t>
                      </m:r>
                      <m:r>
                        <m:rPr>
                          <m:sty m:val="p"/>
                        </m:rPr>
                        <a:rPr lang="cs-CZ">
                          <a:latin typeface="Cambria Math" panose="02040503050406030204" pitchFamily="18" charset="0"/>
                        </a:rPr>
                        <m:t>m</m:t>
                      </m:r>
                      <m:r>
                        <a:rPr lang="cs-CZ">
                          <a:latin typeface="Cambria Math" panose="02040503050406030204" pitchFamily="18" charset="0"/>
                        </a:rPr>
                        <m:t>, </m:t>
                      </m:r>
                      <m:r>
                        <a:rPr lang="cs-CZ">
                          <a:latin typeface="Cambria Math" panose="02040503050406030204" pitchFamily="18" charset="0"/>
                        </a:rPr>
                        <m:t>𝑆</m:t>
                      </m:r>
                      <m:r>
                        <a:rPr lang="cs-CZ">
                          <a:latin typeface="Cambria Math" panose="02040503050406030204" pitchFamily="18" charset="0"/>
                        </a:rPr>
                        <m:t>=5 </m:t>
                      </m:r>
                      <m:r>
                        <m:rPr>
                          <m:sty m:val="p"/>
                        </m:rPr>
                        <a:rPr lang="cs-CZ">
                          <a:latin typeface="Cambria Math" panose="02040503050406030204" pitchFamily="18" charset="0"/>
                        </a:rPr>
                        <m:t>m</m:t>
                      </m:r>
                      <m:sSup>
                        <m:sSupPr>
                          <m:ctrlPr>
                            <a:rPr lang="cs-CZ" i="1">
                              <a:latin typeface="Cambria Math" panose="02040503050406030204" pitchFamily="18" charset="0"/>
                            </a:rPr>
                          </m:ctrlPr>
                        </m:sSupPr>
                        <m:e>
                          <m:r>
                            <m:rPr>
                              <m:sty m:val="p"/>
                            </m:rPr>
                            <a:rPr lang="cs-CZ">
                              <a:latin typeface="Cambria Math" panose="02040503050406030204" pitchFamily="18" charset="0"/>
                            </a:rPr>
                            <m:t>m</m:t>
                          </m:r>
                        </m:e>
                        <m:sup>
                          <m:r>
                            <a:rPr lang="cs-CZ">
                              <a:latin typeface="Cambria Math" panose="02040503050406030204" pitchFamily="18" charset="0"/>
                            </a:rPr>
                            <m:t>2</m:t>
                          </m:r>
                        </m:sup>
                      </m:sSup>
                      <m:r>
                        <a:rPr lang="cs-CZ">
                          <a:latin typeface="Cambria Math" panose="02040503050406030204" pitchFamily="18" charset="0"/>
                        </a:rPr>
                        <m:t>, </m:t>
                      </m:r>
                      <m:r>
                        <a:rPr lang="cs-CZ">
                          <a:latin typeface="Cambria Math" panose="02040503050406030204" pitchFamily="18" charset="0"/>
                        </a:rPr>
                        <m:t>𝜌</m:t>
                      </m:r>
                      <m:r>
                        <a:rPr lang="cs-CZ">
                          <a:latin typeface="Cambria Math" panose="02040503050406030204" pitchFamily="18" charset="0"/>
                        </a:rPr>
                        <m:t>=0,0178</m:t>
                      </m:r>
                      <m:r>
                        <a:rPr lang="cs-CZ" i="1">
                          <a:latin typeface="Cambria Math" panose="02040503050406030204" pitchFamily="18" charset="0"/>
                          <a:ea typeface="Cambria Math" panose="02040503050406030204" pitchFamily="18" charset="0"/>
                          <a:sym typeface="Symbol" panose="05050102010706020507" pitchFamily="18" charset="2"/>
                        </a:rPr>
                        <m:t></m:t>
                      </m:r>
                      <m:r>
                        <a:rPr lang="cs-CZ" b="0" i="0" smtClean="0">
                          <a:latin typeface="Cambria Math" panose="02040503050406030204" pitchFamily="18" charset="0"/>
                          <a:sym typeface="Symbol" panose="05050102010706020507" pitchFamily="18" charset="2"/>
                        </a:rPr>
                        <m:t>. </m:t>
                      </m:r>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m:t>
                          </m:r>
                        </m:e>
                        <m:sup>
                          <m:r>
                            <a:rPr lang="cs-CZ" b="0" i="0" smtClean="0">
                              <a:latin typeface="Cambria Math" panose="02040503050406030204" pitchFamily="18" charset="0"/>
                              <a:sym typeface="Symbol" panose="05050102010706020507" pitchFamily="18" charset="2"/>
                            </a:rPr>
                            <m:t>2</m:t>
                          </m:r>
                        </m:sup>
                      </m:sSup>
                      <m:sSup>
                        <m:sSupPr>
                          <m:ctrlPr>
                            <a:rPr lang="cs-CZ" b="0" i="1" smtClean="0">
                              <a:latin typeface="Cambria Math" panose="02040503050406030204" pitchFamily="18" charset="0"/>
                              <a:sym typeface="Symbol" panose="05050102010706020507" pitchFamily="18" charset="2"/>
                            </a:rPr>
                          </m:ctrlPr>
                        </m:sSupPr>
                        <m:e>
                          <m:r>
                            <m:rPr>
                              <m:sty m:val="p"/>
                            </m:rPr>
                            <a:rPr lang="cs-CZ" b="0" i="0" smtClean="0">
                              <a:latin typeface="Cambria Math" panose="02040503050406030204" pitchFamily="18" charset="0"/>
                              <a:sym typeface="Symbol" panose="05050102010706020507" pitchFamily="18" charset="2"/>
                            </a:rPr>
                            <m:t>m</m:t>
                          </m:r>
                        </m:e>
                        <m:sup>
                          <m:r>
                            <a:rPr lang="cs-CZ" b="0" i="0" smtClean="0">
                              <a:latin typeface="Cambria Math" panose="02040503050406030204" pitchFamily="18" charset="0"/>
                              <a:sym typeface="Symbol" panose="05050102010706020507" pitchFamily="18" charset="2"/>
                            </a:rPr>
                            <m:t>−1</m:t>
                          </m:r>
                        </m:sup>
                      </m:sSup>
                      <m:r>
                        <a:rPr lang="cs-CZ">
                          <a:latin typeface="Cambria Math" panose="02040503050406030204" pitchFamily="18" charset="0"/>
                          <a:sym typeface="Symbol" panose="05050102010706020507" pitchFamily="18" charset="2"/>
                        </a:rPr>
                        <m:t>, </m:t>
                      </m:r>
                      <m:r>
                        <m:rPr>
                          <m:sty m:val="p"/>
                        </m:rPr>
                        <a:rPr lang="cs-CZ">
                          <a:latin typeface="Cambria Math" panose="02040503050406030204" pitchFamily="18" charset="0"/>
                          <a:sym typeface="Symbol" panose="05050102010706020507" pitchFamily="18" charset="2"/>
                        </a:rPr>
                        <m:t>R</m:t>
                      </m:r>
                      <m:r>
                        <a:rPr lang="cs-CZ">
                          <a:latin typeface="Cambria Math" panose="02040503050406030204" pitchFamily="18" charset="0"/>
                          <a:sym typeface="Symbol" panose="05050102010706020507" pitchFamily="18" charset="2"/>
                        </a:rPr>
                        <m:t>=? </m:t>
                      </m:r>
                    </m:oMath>
                  </m:oMathPara>
                </a14:m>
                <a:endParaRPr lang="cs-CZ" dirty="0"/>
              </a:p>
            </p:txBody>
          </p:sp>
        </mc:Choice>
        <mc:Fallback xmlns="">
          <p:sp>
            <p:nvSpPr>
              <p:cNvPr id="3" name="TextovéPole 2"/>
              <p:cNvSpPr txBox="1">
                <a:spLocks noRot="1" noChangeAspect="1" noMove="1" noResize="1" noEditPoints="1" noAdjustHandles="1" noChangeArrowheads="1" noChangeShapeType="1" noTextEdit="1"/>
              </p:cNvSpPr>
              <p:nvPr/>
            </p:nvSpPr>
            <p:spPr>
              <a:xfrm>
                <a:off x="339634" y="935352"/>
                <a:ext cx="11469189" cy="1200329"/>
              </a:xfrm>
              <a:prstGeom prst="rect">
                <a:avLst/>
              </a:prstGeom>
              <a:blipFill>
                <a:blip r:embed="rId2"/>
                <a:stretch>
                  <a:fillRect l="-478" t="-2538" b="-1523"/>
                </a:stretch>
              </a:blipFill>
            </p:spPr>
            <p:txBody>
              <a:bodyPr/>
              <a:lstStyle/>
              <a:p>
                <a:r>
                  <a:rPr lang="cs-CZ">
                    <a:noFill/>
                  </a:rPr>
                  <a:t> </a:t>
                </a:r>
              </a:p>
            </p:txBody>
          </p:sp>
        </mc:Fallback>
      </mc:AlternateContent>
      <p:cxnSp>
        <p:nvCxnSpPr>
          <p:cNvPr id="5" name="Přímá spojnice 4"/>
          <p:cNvCxnSpPr/>
          <p:nvPr/>
        </p:nvCxnSpPr>
        <p:spPr>
          <a:xfrm>
            <a:off x="326570" y="2170133"/>
            <a:ext cx="11495315" cy="8709"/>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6" name="TextovéPole 5"/>
              <p:cNvSpPr txBox="1"/>
              <p:nvPr/>
            </p:nvSpPr>
            <p:spPr>
              <a:xfrm>
                <a:off x="1875811" y="2479661"/>
                <a:ext cx="8440377" cy="3412281"/>
              </a:xfrm>
              <a:prstGeom prst="rect">
                <a:avLst/>
              </a:prstGeom>
              <a:noFill/>
            </p:spPr>
            <p:txBody>
              <a:bodyPr wrap="square" rtlCol="0">
                <a:spAutoFit/>
              </a:bodyPr>
              <a:lstStyle/>
              <a:p>
                <a:r>
                  <a:rPr lang="cs-CZ" dirty="0"/>
                  <a:t>Vztah pro výpočet odporu vodiče daných rozměrů je:</a:t>
                </a:r>
              </a:p>
              <a:p>
                <a:endParaRPr lang="cs-CZ" sz="800" dirty="0"/>
              </a:p>
              <a:p>
                <a:pPr/>
                <a14:m>
                  <m:oMathPara xmlns:m="http://schemas.openxmlformats.org/officeDocument/2006/math">
                    <m:oMathParaPr>
                      <m:jc m:val="centerGroup"/>
                    </m:oMathParaPr>
                    <m:oMath xmlns:m="http://schemas.openxmlformats.org/officeDocument/2006/math">
                      <m:r>
                        <a:rPr lang="cs-CZ" sz="2400" b="0" i="1" smtClean="0">
                          <a:latin typeface="Cambria Math" panose="02040503050406030204" pitchFamily="18" charset="0"/>
                        </a:rPr>
                        <m:t>𝑅</m:t>
                      </m:r>
                      <m:r>
                        <a:rPr lang="cs-CZ" sz="2400" b="0" i="1" smtClean="0">
                          <a:latin typeface="Cambria Math" panose="02040503050406030204" pitchFamily="18" charset="0"/>
                        </a:rPr>
                        <m:t>=</m:t>
                      </m:r>
                      <m:r>
                        <a:rPr lang="cs-CZ" sz="2400" b="0" i="1" smtClean="0">
                          <a:latin typeface="Cambria Math" panose="02040503050406030204" pitchFamily="18" charset="0"/>
                          <a:ea typeface="Cambria Math" panose="02040503050406030204" pitchFamily="18" charset="0"/>
                        </a:rPr>
                        <m:t>𝜌</m:t>
                      </m:r>
                      <m:r>
                        <a:rPr lang="cs-CZ" sz="2400" b="0" i="1" smtClean="0">
                          <a:latin typeface="Cambria Math" panose="02040503050406030204" pitchFamily="18" charset="0"/>
                          <a:ea typeface="Cambria Math" panose="02040503050406030204" pitchFamily="18" charset="0"/>
                        </a:rPr>
                        <m:t>.</m:t>
                      </m:r>
                      <m:f>
                        <m:fPr>
                          <m:ctrlPr>
                            <a:rPr lang="cs-CZ" sz="2400" b="0" i="1" smtClean="0">
                              <a:latin typeface="Cambria Math" panose="02040503050406030204" pitchFamily="18" charset="0"/>
                              <a:ea typeface="Cambria Math" panose="02040503050406030204" pitchFamily="18" charset="0"/>
                            </a:rPr>
                          </m:ctrlPr>
                        </m:fPr>
                        <m:num>
                          <m:r>
                            <a:rPr lang="cs-CZ" sz="2400" b="0" i="1" smtClean="0">
                              <a:latin typeface="Cambria Math" panose="02040503050406030204" pitchFamily="18" charset="0"/>
                              <a:ea typeface="Cambria Math" panose="02040503050406030204" pitchFamily="18" charset="0"/>
                            </a:rPr>
                            <m:t>𝑙</m:t>
                          </m:r>
                        </m:num>
                        <m:den>
                          <m:r>
                            <a:rPr lang="cs-CZ" sz="2400" b="0" i="1" smtClean="0">
                              <a:latin typeface="Cambria Math" panose="02040503050406030204" pitchFamily="18" charset="0"/>
                              <a:ea typeface="Cambria Math" panose="02040503050406030204" pitchFamily="18" charset="0"/>
                            </a:rPr>
                            <m:t>𝑆</m:t>
                          </m:r>
                        </m:den>
                      </m:f>
                    </m:oMath>
                  </m:oMathPara>
                </a14:m>
                <a:endParaRPr lang="cs-CZ" sz="2400" dirty="0"/>
              </a:p>
              <a:p>
                <a:endParaRPr lang="cs-CZ" sz="800" dirty="0"/>
              </a:p>
              <a:p>
                <a:r>
                  <a:rPr lang="cs-CZ" dirty="0"/>
                  <a:t>Po dosazení zadaných hodnot:</a:t>
                </a:r>
              </a:p>
              <a:p>
                <a:endParaRPr lang="cs-CZ" sz="800" dirty="0"/>
              </a:p>
              <a:p>
                <a:endParaRPr lang="cs-CZ" sz="800" dirty="0"/>
              </a:p>
              <a:p>
                <a:pPr/>
                <a14:m>
                  <m:oMathPara xmlns:m="http://schemas.openxmlformats.org/officeDocument/2006/math">
                    <m:oMathParaPr>
                      <m:jc m:val="centerGroup"/>
                    </m:oMathParaPr>
                    <m:oMath xmlns:m="http://schemas.openxmlformats.org/officeDocument/2006/math">
                      <m:r>
                        <a:rPr lang="cs-CZ" sz="2400" b="0" i="1" smtClean="0">
                          <a:latin typeface="Cambria Math" panose="02040503050406030204" pitchFamily="18" charset="0"/>
                        </a:rPr>
                        <m:t>𝑅</m:t>
                      </m:r>
                      <m:r>
                        <a:rPr lang="cs-CZ" sz="2400" b="0" i="1" smtClean="0">
                          <a:latin typeface="Cambria Math" panose="02040503050406030204" pitchFamily="18" charset="0"/>
                          <a:ea typeface="Cambria Math" panose="02040503050406030204" pitchFamily="18" charset="0"/>
                        </a:rPr>
                        <m:t>=</m:t>
                      </m:r>
                      <m:f>
                        <m:fPr>
                          <m:ctrlPr>
                            <a:rPr lang="cs-CZ" sz="2400" b="0" i="1" smtClean="0">
                              <a:latin typeface="Cambria Math" panose="02040503050406030204" pitchFamily="18" charset="0"/>
                              <a:ea typeface="Cambria Math" panose="02040503050406030204" pitchFamily="18" charset="0"/>
                            </a:rPr>
                          </m:ctrlPr>
                        </m:fPr>
                        <m:num>
                          <m:r>
                            <a:rPr lang="cs-CZ" sz="2400" b="0" i="1" smtClean="0">
                              <a:latin typeface="Cambria Math" panose="02040503050406030204" pitchFamily="18" charset="0"/>
                              <a:ea typeface="Cambria Math" panose="02040503050406030204" pitchFamily="18" charset="0"/>
                            </a:rPr>
                            <m:t>0,0178</m:t>
                          </m:r>
                          <m:r>
                            <a:rPr lang="cs-CZ" sz="2400" b="0" i="1" smtClean="0">
                              <a:latin typeface="Cambria Math" panose="02040503050406030204" pitchFamily="18" charset="0"/>
                              <a:ea typeface="Cambria Math" panose="02040503050406030204" pitchFamily="18" charset="0"/>
                              <a:sym typeface="Symbol" panose="05050102010706020507" pitchFamily="18" charset="2"/>
                            </a:rPr>
                            <m:t>∙3.</m:t>
                          </m:r>
                          <m:sSup>
                            <m:sSupPr>
                              <m:ctrlPr>
                                <a:rPr lang="cs-CZ" sz="2400" b="0" i="1" smtClean="0">
                                  <a:latin typeface="Cambria Math" panose="02040503050406030204" pitchFamily="18" charset="0"/>
                                  <a:ea typeface="Cambria Math" panose="02040503050406030204" pitchFamily="18" charset="0"/>
                                  <a:sym typeface="Symbol" panose="05050102010706020507" pitchFamily="18" charset="2"/>
                                </a:rPr>
                              </m:ctrlPr>
                            </m:sSupPr>
                            <m:e>
                              <m:r>
                                <a:rPr lang="cs-CZ" sz="2400" b="0" i="1" smtClean="0">
                                  <a:latin typeface="Cambria Math" panose="02040503050406030204" pitchFamily="18" charset="0"/>
                                  <a:ea typeface="Cambria Math" panose="02040503050406030204" pitchFamily="18" charset="0"/>
                                  <a:sym typeface="Symbol" panose="05050102010706020507" pitchFamily="18" charset="2"/>
                                </a:rPr>
                                <m:t>10</m:t>
                              </m:r>
                            </m:e>
                            <m:sup>
                              <m:r>
                                <a:rPr lang="cs-CZ" sz="2400" b="0" i="1" smtClean="0">
                                  <a:latin typeface="Cambria Math" panose="02040503050406030204" pitchFamily="18" charset="0"/>
                                  <a:ea typeface="Cambria Math" panose="02040503050406030204" pitchFamily="18" charset="0"/>
                                  <a:sym typeface="Symbol" panose="05050102010706020507" pitchFamily="18" charset="2"/>
                                </a:rPr>
                                <m:t>3</m:t>
                              </m:r>
                            </m:sup>
                          </m:sSup>
                          <m:r>
                            <a:rPr lang="cs-CZ" sz="2400" b="0" i="1" smtClean="0">
                              <a:latin typeface="Cambria Math" panose="02040503050406030204" pitchFamily="18" charset="0"/>
                              <a:ea typeface="Cambria Math" panose="02040503050406030204" pitchFamily="18" charset="0"/>
                              <a:sym typeface="Symbol" panose="05050102010706020507" pitchFamily="18" charset="2"/>
                            </a:rPr>
                            <m:t> </m:t>
                          </m:r>
                        </m:num>
                        <m:den>
                          <m:r>
                            <a:rPr lang="cs-CZ" sz="2400" b="0" i="1" smtClean="0">
                              <a:latin typeface="Cambria Math" panose="02040503050406030204" pitchFamily="18" charset="0"/>
                              <a:ea typeface="Cambria Math" panose="02040503050406030204" pitchFamily="18" charset="0"/>
                            </a:rPr>
                            <m:t>5</m:t>
                          </m:r>
                        </m:den>
                      </m:f>
                      <m:r>
                        <a:rPr lang="cs-CZ" sz="2400" i="1">
                          <a:latin typeface="Cambria Math" panose="02040503050406030204" pitchFamily="18" charset="0"/>
                          <a:ea typeface="Cambria Math" panose="02040503050406030204" pitchFamily="18" charset="0"/>
                        </a:rPr>
                        <m:t>≅</m:t>
                      </m:r>
                      <m:r>
                        <a:rPr lang="cs-CZ" sz="2400" b="0" i="1" smtClean="0">
                          <a:latin typeface="Cambria Math" panose="02040503050406030204" pitchFamily="18" charset="0"/>
                          <a:ea typeface="Cambria Math" panose="02040503050406030204" pitchFamily="18" charset="0"/>
                        </a:rPr>
                        <m:t>0,01 . </m:t>
                      </m:r>
                      <m:sSup>
                        <m:sSupPr>
                          <m:ctrlPr>
                            <a:rPr lang="cs-CZ" sz="2400" b="0" i="1" smtClean="0">
                              <a:latin typeface="Cambria Math" panose="02040503050406030204" pitchFamily="18" charset="0"/>
                              <a:ea typeface="Cambria Math" panose="02040503050406030204" pitchFamily="18" charset="0"/>
                            </a:rPr>
                          </m:ctrlPr>
                        </m:sSupPr>
                        <m:e>
                          <m:r>
                            <a:rPr lang="cs-CZ" sz="2400" b="0" i="1" smtClean="0">
                              <a:latin typeface="Cambria Math" panose="02040503050406030204" pitchFamily="18" charset="0"/>
                              <a:ea typeface="Cambria Math" panose="02040503050406030204" pitchFamily="18" charset="0"/>
                            </a:rPr>
                            <m:t>10</m:t>
                          </m:r>
                        </m:e>
                        <m:sup>
                          <m:r>
                            <a:rPr lang="cs-CZ" sz="2400" b="0" i="1" smtClean="0">
                              <a:latin typeface="Cambria Math" panose="02040503050406030204" pitchFamily="18" charset="0"/>
                              <a:ea typeface="Cambria Math" panose="02040503050406030204" pitchFamily="18" charset="0"/>
                            </a:rPr>
                            <m:t>3</m:t>
                          </m:r>
                        </m:sup>
                      </m:sSup>
                      <m:r>
                        <a:rPr lang="cs-CZ" sz="2400" b="0" i="1" smtClean="0">
                          <a:latin typeface="Cambria Math" panose="02040503050406030204" pitchFamily="18" charset="0"/>
                          <a:ea typeface="Cambria Math" panose="02040503050406030204" pitchFamily="18" charset="0"/>
                        </a:rPr>
                        <m:t>  </m:t>
                      </m:r>
                      <m:r>
                        <a:rPr lang="cs-CZ" sz="2400" b="0" i="1" smtClean="0">
                          <a:latin typeface="Cambria Math" panose="02040503050406030204" pitchFamily="18" charset="0"/>
                          <a:ea typeface="Cambria Math" panose="02040503050406030204" pitchFamily="18" charset="0"/>
                          <a:sym typeface="Symbol" panose="05050102010706020507" pitchFamily="18" charset="2"/>
                        </a:rPr>
                        <m:t>=10 </m:t>
                      </m:r>
                      <m:r>
                        <a:rPr lang="cs-CZ" sz="2400">
                          <a:latin typeface="Cambria Math" panose="02040503050406030204" pitchFamily="18" charset="0"/>
                          <a:sym typeface="Symbol" panose="05050102010706020507" pitchFamily="18" charset="2"/>
                        </a:rPr>
                        <m:t></m:t>
                      </m:r>
                    </m:oMath>
                  </m:oMathPara>
                </a14:m>
                <a:endParaRPr lang="cs-CZ" sz="2400" dirty="0"/>
              </a:p>
              <a:p>
                <a:endParaRPr lang="cs-CZ" dirty="0"/>
              </a:p>
              <a:p>
                <a:pPr algn="ctr"/>
                <a:endParaRPr lang="cs-CZ" b="1" dirty="0"/>
              </a:p>
              <a:p>
                <a:pPr algn="ctr"/>
                <a:r>
                  <a:rPr lang="cs-CZ" b="1" dirty="0"/>
                  <a:t>Odpor měděného drátu je přibližně </a:t>
                </a:r>
                <a14:m>
                  <m:oMath xmlns:m="http://schemas.openxmlformats.org/officeDocument/2006/math">
                    <m:r>
                      <a:rPr lang="cs-CZ" b="1" i="1" smtClean="0">
                        <a:latin typeface="Cambria Math" panose="02040503050406030204" pitchFamily="18" charset="0"/>
                        <a:ea typeface="Cambria Math" panose="02040503050406030204" pitchFamily="18" charset="0"/>
                      </a:rPr>
                      <m:t>𝟏𝟎</m:t>
                    </m:r>
                    <m:r>
                      <a:rPr lang="cs-CZ" b="0" i="0" smtClean="0">
                        <a:latin typeface="Cambria Math" panose="02040503050406030204" pitchFamily="18" charset="0"/>
                        <a:ea typeface="Cambria Math" panose="02040503050406030204" pitchFamily="18" charset="0"/>
                      </a:rPr>
                      <m:t> </m:t>
                    </m:r>
                    <m:r>
                      <a:rPr lang="cs-CZ">
                        <a:latin typeface="Cambria Math" panose="02040503050406030204" pitchFamily="18" charset="0"/>
                        <a:sym typeface="Symbol" panose="05050102010706020507" pitchFamily="18" charset="2"/>
                      </a:rPr>
                      <m:t></m:t>
                    </m:r>
                  </m:oMath>
                </a14:m>
                <a:endParaRPr lang="cs-CZ" b="1" dirty="0"/>
              </a:p>
            </p:txBody>
          </p:sp>
        </mc:Choice>
        <mc:Fallback xmlns="">
          <p:sp>
            <p:nvSpPr>
              <p:cNvPr id="6" name="TextovéPole 5"/>
              <p:cNvSpPr txBox="1">
                <a:spLocks noRot="1" noChangeAspect="1" noMove="1" noResize="1" noEditPoints="1" noAdjustHandles="1" noChangeArrowheads="1" noChangeShapeType="1" noTextEdit="1"/>
              </p:cNvSpPr>
              <p:nvPr/>
            </p:nvSpPr>
            <p:spPr>
              <a:xfrm>
                <a:off x="1875811" y="2479661"/>
                <a:ext cx="8440377" cy="3412281"/>
              </a:xfrm>
              <a:prstGeom prst="rect">
                <a:avLst/>
              </a:prstGeom>
              <a:blipFill>
                <a:blip r:embed="rId3"/>
                <a:stretch>
                  <a:fillRect l="-650" t="-1071" b="-1964"/>
                </a:stretch>
              </a:blipFill>
            </p:spPr>
            <p:txBody>
              <a:bodyPr/>
              <a:lstStyle/>
              <a:p>
                <a:r>
                  <a:rPr lang="cs-CZ">
                    <a:noFill/>
                  </a:rPr>
                  <a:t> </a:t>
                </a:r>
              </a:p>
            </p:txBody>
          </p:sp>
        </mc:Fallback>
      </mc:AlternateContent>
      <p:sp>
        <p:nvSpPr>
          <p:cNvPr id="4" name="Zástupný symbol pro číslo snímku 3"/>
          <p:cNvSpPr>
            <a:spLocks noGrp="1"/>
          </p:cNvSpPr>
          <p:nvPr>
            <p:ph type="sldNum" sz="quarter" idx="12"/>
          </p:nvPr>
        </p:nvSpPr>
        <p:spPr/>
        <p:txBody>
          <a:bodyPr/>
          <a:lstStyle/>
          <a:p>
            <a:fld id="{8568590E-8625-407E-8C89-243772281700}" type="slidenum">
              <a:rPr lang="cs-CZ" smtClean="0"/>
              <a:t>3</a:t>
            </a:fld>
            <a:endParaRPr lang="cs-CZ"/>
          </a:p>
        </p:txBody>
      </p:sp>
    </p:spTree>
    <p:extLst>
      <p:ext uri="{BB962C8B-B14F-4D97-AF65-F5344CB8AC3E}">
        <p14:creationId xmlns:p14="http://schemas.microsoft.com/office/powerpoint/2010/main" val="2767294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Obrázek 8">
            <a:extLst>
              <a:ext uri="{FF2B5EF4-FFF2-40B4-BE49-F238E27FC236}">
                <a16:creationId xmlns:a16="http://schemas.microsoft.com/office/drawing/2014/main" id="{62A304CA-4EDF-ED59-9DD6-D37E5ADE6294}"/>
              </a:ext>
            </a:extLst>
          </p:cNvPr>
          <p:cNvPicPr>
            <a:picLocks noChangeAspect="1"/>
          </p:cNvPicPr>
          <p:nvPr/>
        </p:nvPicPr>
        <p:blipFill>
          <a:blip r:embed="rId2">
            <a:extLst>
              <a:ext uri="{28A0092B-C50C-407E-A947-70E740481C1C}">
                <a14:useLocalDpi xmlns:a14="http://schemas.microsoft.com/office/drawing/2010/main" val="0"/>
              </a:ext>
            </a:extLst>
          </a:blip>
          <a:srcRect t="9940"/>
          <a:stretch>
            <a:fillRect/>
          </a:stretch>
        </p:blipFill>
        <p:spPr>
          <a:xfrm>
            <a:off x="1120306" y="777240"/>
            <a:ext cx="9951389" cy="5961491"/>
          </a:xfrm>
          <a:prstGeom prst="rect">
            <a:avLst/>
          </a:prstGeom>
        </p:spPr>
      </p:pic>
      <p:sp>
        <p:nvSpPr>
          <p:cNvPr id="6" name="Ovál 5">
            <a:extLst>
              <a:ext uri="{FF2B5EF4-FFF2-40B4-BE49-F238E27FC236}">
                <a16:creationId xmlns:a16="http://schemas.microsoft.com/office/drawing/2014/main" id="{44485976-70C6-33AA-B67B-183AAF5D8157}"/>
              </a:ext>
            </a:extLst>
          </p:cNvPr>
          <p:cNvSpPr/>
          <p:nvPr/>
        </p:nvSpPr>
        <p:spPr>
          <a:xfrm>
            <a:off x="6890829" y="932792"/>
            <a:ext cx="2615245" cy="3538055"/>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TextovéPole 6">
            <a:extLst>
              <a:ext uri="{FF2B5EF4-FFF2-40B4-BE49-F238E27FC236}">
                <a16:creationId xmlns:a16="http://schemas.microsoft.com/office/drawing/2014/main" id="{A7101CBA-ED6F-22B5-EDBA-7A0281366675}"/>
              </a:ext>
            </a:extLst>
          </p:cNvPr>
          <p:cNvSpPr txBox="1"/>
          <p:nvPr/>
        </p:nvSpPr>
        <p:spPr>
          <a:xfrm>
            <a:off x="7296899" y="4582886"/>
            <a:ext cx="2511724" cy="505021"/>
          </a:xfrm>
          <a:prstGeom prst="rect">
            <a:avLst/>
          </a:prstGeom>
          <a:noFill/>
        </p:spPr>
        <p:txBody>
          <a:bodyPr wrap="square" rtlCol="0">
            <a:spAutoFit/>
          </a:bodyPr>
          <a:lstStyle/>
          <a:p>
            <a:r>
              <a:rPr lang="cs-CZ" sz="1400" dirty="0"/>
              <a:t>Část obvodu s jedním rezistorem, ampérmetrem a voltmetrem</a:t>
            </a:r>
          </a:p>
        </p:txBody>
      </p:sp>
      <p:sp>
        <p:nvSpPr>
          <p:cNvPr id="2" name="TextovéPole 1">
            <a:extLst>
              <a:ext uri="{FF2B5EF4-FFF2-40B4-BE49-F238E27FC236}">
                <a16:creationId xmlns:a16="http://schemas.microsoft.com/office/drawing/2014/main" id="{3E2D12F2-7077-AAD1-415E-4B70089D362A}"/>
              </a:ext>
            </a:extLst>
          </p:cNvPr>
          <p:cNvSpPr txBox="1"/>
          <p:nvPr/>
        </p:nvSpPr>
        <p:spPr>
          <a:xfrm>
            <a:off x="329184" y="219456"/>
            <a:ext cx="4882896" cy="369332"/>
          </a:xfrm>
          <a:prstGeom prst="rect">
            <a:avLst/>
          </a:prstGeom>
          <a:noFill/>
        </p:spPr>
        <p:txBody>
          <a:bodyPr wrap="square" rtlCol="0">
            <a:spAutoFit/>
          </a:bodyPr>
          <a:lstStyle/>
          <a:p>
            <a:r>
              <a:rPr lang="cs-CZ" b="1" dirty="0"/>
              <a:t>Celý elektrický obvod a část elektrického obvodu</a:t>
            </a:r>
          </a:p>
        </p:txBody>
      </p:sp>
      <p:sp>
        <p:nvSpPr>
          <p:cNvPr id="3" name="Zástupný symbol pro číslo snímku 2"/>
          <p:cNvSpPr>
            <a:spLocks noGrp="1"/>
          </p:cNvSpPr>
          <p:nvPr>
            <p:ph type="sldNum" sz="quarter" idx="12"/>
          </p:nvPr>
        </p:nvSpPr>
        <p:spPr/>
        <p:txBody>
          <a:bodyPr/>
          <a:lstStyle/>
          <a:p>
            <a:fld id="{8568590E-8625-407E-8C89-243772281700}" type="slidenum">
              <a:rPr lang="cs-CZ" smtClean="0"/>
              <a:t>4</a:t>
            </a:fld>
            <a:endParaRPr lang="cs-CZ"/>
          </a:p>
        </p:txBody>
      </p:sp>
    </p:spTree>
    <p:extLst>
      <p:ext uri="{BB962C8B-B14F-4D97-AF65-F5344CB8AC3E}">
        <p14:creationId xmlns:p14="http://schemas.microsoft.com/office/powerpoint/2010/main" val="12477224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9DE742D7-7369-D8E3-7AD0-3620CB79F704}"/>
              </a:ext>
            </a:extLst>
          </p:cNvPr>
          <p:cNvSpPr txBox="1"/>
          <p:nvPr/>
        </p:nvSpPr>
        <p:spPr>
          <a:xfrm>
            <a:off x="413468" y="222637"/>
            <a:ext cx="4460682" cy="369332"/>
          </a:xfrm>
          <a:prstGeom prst="rect">
            <a:avLst/>
          </a:prstGeom>
          <a:noFill/>
        </p:spPr>
        <p:txBody>
          <a:bodyPr wrap="square" rtlCol="0">
            <a:spAutoFit/>
          </a:bodyPr>
          <a:lstStyle/>
          <a:p>
            <a:r>
              <a:rPr lang="cs-CZ" b="1" dirty="0"/>
              <a:t>Ohmův zákon pro část elektrického obvodu</a:t>
            </a:r>
          </a:p>
        </p:txBody>
      </p:sp>
      <p:pic>
        <p:nvPicPr>
          <p:cNvPr id="18" name="Obrázek 17">
            <a:extLst>
              <a:ext uri="{FF2B5EF4-FFF2-40B4-BE49-F238E27FC236}">
                <a16:creationId xmlns:a16="http://schemas.microsoft.com/office/drawing/2014/main" id="{8D2BE469-3BE8-0183-527B-7C52EF9A59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105" y="591969"/>
            <a:ext cx="2734914" cy="3322352"/>
          </a:xfrm>
          <a:prstGeom prst="rect">
            <a:avLst/>
          </a:prstGeom>
        </p:spPr>
      </p:pic>
      <mc:AlternateContent xmlns:mc="http://schemas.openxmlformats.org/markup-compatibility/2006" xmlns:a14="http://schemas.microsoft.com/office/drawing/2010/main">
        <mc:Choice Requires="a14">
          <p:sp>
            <p:nvSpPr>
              <p:cNvPr id="19" name="Rectangle 1">
                <a:extLst>
                  <a:ext uri="{FF2B5EF4-FFF2-40B4-BE49-F238E27FC236}">
                    <a16:creationId xmlns:a16="http://schemas.microsoft.com/office/drawing/2014/main" id="{98A1BC25-2254-EF81-0658-22C859EB85F6}"/>
                  </a:ext>
                </a:extLst>
              </p:cNvPr>
              <p:cNvSpPr>
                <a:spLocks noChangeArrowheads="1"/>
              </p:cNvSpPr>
              <p:nvPr/>
            </p:nvSpPr>
            <p:spPr bwMode="auto">
              <a:xfrm>
                <a:off x="3220910" y="687360"/>
                <a:ext cx="8742985" cy="2462213"/>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Část elektrického obvodu je úsek elektrického obvodu mezi dvěma body A </a:t>
                </a:r>
                <a:r>
                  <a:rPr lang="cs-CZ" altLang="cs-CZ" dirty="0" err="1"/>
                  <a:t>a</a:t>
                </a:r>
                <a:r>
                  <a:rPr lang="cs-CZ" altLang="cs-CZ" dirty="0"/>
                  <a:t> B – viz obrázek, ve kterém protéká elektrický proud.</a:t>
                </a:r>
                <a:br>
                  <a:rPr lang="cs-CZ" altLang="cs-CZ" dirty="0"/>
                </a:br>
                <a:endParaRPr lang="cs-CZ" altLang="cs-CZ"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V této části obvodu sledujeme tři základní veličiny:</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dirty="0"/>
                  <a:t>elektrické napětí </a:t>
                </a:r>
                <a14:m>
                  <m:oMath xmlns:m="http://schemas.openxmlformats.org/officeDocument/2006/math">
                    <m:r>
                      <a:rPr lang="cs-CZ" altLang="cs-CZ" i="1" dirty="0" smtClean="0">
                        <a:latin typeface="Cambria Math" panose="02040503050406030204" pitchFamily="18" charset="0"/>
                      </a:rPr>
                      <m:t>𝑈</m:t>
                    </m:r>
                  </m:oMath>
                </a14:m>
                <a:r>
                  <a:rPr lang="cs-CZ" altLang="cs-CZ" dirty="0"/>
                  <a:t> — jednotka volt (V),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dirty="0"/>
                  <a:t>elektrický proud </a:t>
                </a:r>
                <a14:m>
                  <m:oMath xmlns:m="http://schemas.openxmlformats.org/officeDocument/2006/math">
                    <m:r>
                      <a:rPr lang="cs-CZ" altLang="cs-CZ" i="1" dirty="0" smtClean="0">
                        <a:latin typeface="Cambria Math" panose="02040503050406030204" pitchFamily="18" charset="0"/>
                      </a:rPr>
                      <m:t>𝐼</m:t>
                    </m:r>
                  </m:oMath>
                </a14:m>
                <a:r>
                  <a:rPr lang="cs-CZ" altLang="cs-CZ" dirty="0"/>
                  <a:t> — jednotka ampér (A), </a:t>
                </a:r>
              </a:p>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cs-CZ" altLang="cs-CZ" dirty="0"/>
                  <a:t>elektrický odpor </a:t>
                </a:r>
                <a14:m>
                  <m:oMath xmlns:m="http://schemas.openxmlformats.org/officeDocument/2006/math">
                    <m:r>
                      <a:rPr lang="cs-CZ" altLang="cs-CZ" i="1" dirty="0" smtClean="0">
                        <a:latin typeface="Cambria Math" panose="02040503050406030204" pitchFamily="18" charset="0"/>
                      </a:rPr>
                      <m:t>𝑅</m:t>
                    </m:r>
                  </m:oMath>
                </a14:m>
                <a:r>
                  <a:rPr lang="cs-CZ" altLang="cs-CZ" dirty="0"/>
                  <a:t> — jednotka ohm (Ω). </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sz="1000" dirty="0"/>
              </a:p>
              <a:p>
                <a:pPr marL="0" marR="0" lvl="0" indent="0" algn="l" defTabSz="914400" rtl="0" eaLnBrk="0" fontAlgn="base" latinLnBrk="0" hangingPunct="0">
                  <a:lnSpc>
                    <a:spcPct val="100000"/>
                  </a:lnSpc>
                  <a:spcBef>
                    <a:spcPct val="0"/>
                  </a:spcBef>
                  <a:spcAft>
                    <a:spcPct val="0"/>
                  </a:spcAft>
                  <a:buClrTx/>
                  <a:buSzTx/>
                  <a:buFontTx/>
                  <a:buNone/>
                  <a:tabLst/>
                </a:pPr>
                <a:r>
                  <a:rPr lang="cs-CZ" altLang="cs-CZ" b="1" dirty="0"/>
                  <a:t>Ohmův zákon pro část elektrického obvodu říká:</a:t>
                </a:r>
              </a:p>
            </p:txBody>
          </p:sp>
        </mc:Choice>
        <mc:Fallback xmlns="">
          <p:sp>
            <p:nvSpPr>
              <p:cNvPr id="19" name="Rectangle 1">
                <a:extLst>
                  <a:ext uri="{FF2B5EF4-FFF2-40B4-BE49-F238E27FC236}">
                    <a16:creationId xmlns:a16="http://schemas.microsoft.com/office/drawing/2014/main" id="{98A1BC25-2254-EF81-0658-22C859EB85F6}"/>
                  </a:ext>
                </a:extLst>
              </p:cNvPr>
              <p:cNvSpPr>
                <a:spLocks noRot="1" noChangeAspect="1" noMove="1" noResize="1" noEditPoints="1" noAdjustHandles="1" noChangeArrowheads="1" noChangeShapeType="1" noTextEdit="1"/>
              </p:cNvSpPr>
              <p:nvPr/>
            </p:nvSpPr>
            <p:spPr bwMode="auto">
              <a:xfrm>
                <a:off x="3220910" y="687360"/>
                <a:ext cx="8742985" cy="2462213"/>
              </a:xfrm>
              <a:prstGeom prst="rect">
                <a:avLst/>
              </a:prstGeom>
              <a:blipFill>
                <a:blip r:embed="rId3"/>
                <a:stretch>
                  <a:fillRect l="-557" t="-990" r="-488" b="-3465"/>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cs-CZ">
                    <a:noFill/>
                  </a:rPr>
                  <a:t> </a:t>
                </a:r>
              </a:p>
            </p:txBody>
          </p:sp>
        </mc:Fallback>
      </mc:AlternateContent>
      <p:sp>
        <p:nvSpPr>
          <p:cNvPr id="20" name="TextovéPole 19">
            <a:extLst>
              <a:ext uri="{FF2B5EF4-FFF2-40B4-BE49-F238E27FC236}">
                <a16:creationId xmlns:a16="http://schemas.microsoft.com/office/drawing/2014/main" id="{B11583A7-971B-10FD-6D7D-3FD098779242}"/>
              </a:ext>
            </a:extLst>
          </p:cNvPr>
          <p:cNvSpPr txBox="1"/>
          <p:nvPr/>
        </p:nvSpPr>
        <p:spPr>
          <a:xfrm>
            <a:off x="1113183" y="492981"/>
            <a:ext cx="341906" cy="369332"/>
          </a:xfrm>
          <a:prstGeom prst="rect">
            <a:avLst/>
          </a:prstGeom>
          <a:noFill/>
        </p:spPr>
        <p:txBody>
          <a:bodyPr wrap="square" rtlCol="0">
            <a:spAutoFit/>
          </a:bodyPr>
          <a:lstStyle/>
          <a:p>
            <a:r>
              <a:rPr lang="cs-CZ" dirty="0"/>
              <a:t>A</a:t>
            </a:r>
          </a:p>
        </p:txBody>
      </p:sp>
      <p:sp>
        <p:nvSpPr>
          <p:cNvPr id="21" name="TextovéPole 20">
            <a:extLst>
              <a:ext uri="{FF2B5EF4-FFF2-40B4-BE49-F238E27FC236}">
                <a16:creationId xmlns:a16="http://schemas.microsoft.com/office/drawing/2014/main" id="{B6CA01A4-9EAB-5B24-21A4-8BC781DE589B}"/>
              </a:ext>
            </a:extLst>
          </p:cNvPr>
          <p:cNvSpPr txBox="1"/>
          <p:nvPr/>
        </p:nvSpPr>
        <p:spPr>
          <a:xfrm>
            <a:off x="1144988" y="3544989"/>
            <a:ext cx="341906" cy="369332"/>
          </a:xfrm>
          <a:prstGeom prst="rect">
            <a:avLst/>
          </a:prstGeom>
          <a:noFill/>
        </p:spPr>
        <p:txBody>
          <a:bodyPr wrap="square" rtlCol="0">
            <a:spAutoFit/>
          </a:bodyPr>
          <a:lstStyle/>
          <a:p>
            <a:r>
              <a:rPr lang="cs-CZ" dirty="0"/>
              <a:t>B</a:t>
            </a:r>
          </a:p>
        </p:txBody>
      </p:sp>
      <mc:AlternateContent xmlns:mc="http://schemas.openxmlformats.org/markup-compatibility/2006" xmlns:a14="http://schemas.microsoft.com/office/drawing/2010/main">
        <mc:Choice Requires="a14">
          <p:sp>
            <p:nvSpPr>
              <p:cNvPr id="23" name="TextovéPole 22">
                <a:extLst>
                  <a:ext uri="{FF2B5EF4-FFF2-40B4-BE49-F238E27FC236}">
                    <a16:creationId xmlns:a16="http://schemas.microsoft.com/office/drawing/2014/main" id="{677D0F69-12F7-7F10-E420-5E90E40D3D7A}"/>
                  </a:ext>
                </a:extLst>
              </p:cNvPr>
              <p:cNvSpPr txBox="1"/>
              <p:nvPr/>
            </p:nvSpPr>
            <p:spPr>
              <a:xfrm>
                <a:off x="3220910" y="3173557"/>
                <a:ext cx="7934770" cy="1465786"/>
              </a:xfrm>
              <a:prstGeom prst="rect">
                <a:avLst/>
              </a:prstGeom>
              <a:noFill/>
              <a:ln w="19050">
                <a:solidFill>
                  <a:srgbClr val="FF0000"/>
                </a:solidFill>
              </a:ln>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cs-CZ" altLang="cs-CZ" dirty="0"/>
                  <a:t>Elektrický proud </a:t>
                </a:r>
                <a14:m>
                  <m:oMath xmlns:m="http://schemas.openxmlformats.org/officeDocument/2006/math">
                    <m:r>
                      <a:rPr lang="cs-CZ" altLang="cs-CZ" i="1" dirty="0" smtClean="0">
                        <a:latin typeface="Cambria Math" panose="02040503050406030204" pitchFamily="18" charset="0"/>
                      </a:rPr>
                      <m:t>𝐼</m:t>
                    </m:r>
                  </m:oMath>
                </a14:m>
                <a:r>
                  <a:rPr lang="cs-CZ" altLang="cs-CZ" dirty="0"/>
                  <a:t> procházející částí obvodu je přímo úměrný elektrickému napětí </a:t>
                </a:r>
                <a14:m>
                  <m:oMath xmlns:m="http://schemas.openxmlformats.org/officeDocument/2006/math">
                    <m:r>
                      <a:rPr lang="cs-CZ" altLang="cs-CZ" i="1" dirty="0" smtClean="0">
                        <a:latin typeface="Cambria Math" panose="02040503050406030204" pitchFamily="18" charset="0"/>
                      </a:rPr>
                      <m:t>𝑈</m:t>
                    </m:r>
                  </m:oMath>
                </a14:m>
                <a:r>
                  <a:rPr lang="cs-CZ" altLang="cs-CZ" dirty="0"/>
                  <a:t> a nepřímo úměrný elektrickému odporu </a:t>
                </a:r>
                <a14:m>
                  <m:oMath xmlns:m="http://schemas.openxmlformats.org/officeDocument/2006/math">
                    <m:r>
                      <a:rPr lang="cs-CZ" altLang="cs-CZ" i="1" dirty="0" smtClean="0">
                        <a:latin typeface="Cambria Math" panose="02040503050406030204" pitchFamily="18" charset="0"/>
                      </a:rPr>
                      <m:t>𝑅</m:t>
                    </m:r>
                  </m:oMath>
                </a14:m>
                <a:r>
                  <a:rPr lang="cs-CZ" altLang="cs-CZ" dirty="0"/>
                  <a:t>.</a:t>
                </a:r>
              </a:p>
              <a:p>
                <a:pPr marL="0" marR="0" lvl="0" indent="0" algn="l" defTabSz="914400" rtl="0" eaLnBrk="0" fontAlgn="base" latinLnBrk="0" hangingPunct="0">
                  <a:lnSpc>
                    <a:spcPct val="100000"/>
                  </a:lnSpc>
                  <a:spcBef>
                    <a:spcPct val="0"/>
                  </a:spcBef>
                  <a:spcAft>
                    <a:spcPct val="0"/>
                  </a:spcAft>
                  <a:buClrTx/>
                  <a:buSzTx/>
                  <a:buFontTx/>
                  <a:buNone/>
                  <a:tabLst/>
                </a:pPr>
                <a:endParaRPr lang="cs-CZ" altLang="cs-CZ" dirty="0"/>
              </a:p>
              <a:p>
                <a:pPr marL="0" marR="0" lvl="0" indent="0" algn="l" defTabSz="914400" rtl="0" eaLnBrk="0" fontAlgn="base" latinLnBrk="0" hangingPunct="0">
                  <a:lnSpc>
                    <a:spcPct val="100000"/>
                  </a:lnSpc>
                  <a:spcBef>
                    <a:spcPct val="0"/>
                  </a:spcBef>
                  <a:spcAft>
                    <a:spcPct val="0"/>
                  </a:spcAft>
                  <a:buClrTx/>
                  <a:buSzTx/>
                  <a:buFontTx/>
                  <a:buNone/>
                  <a:tabLst/>
                </a:pPr>
                <a14:m>
                  <m:oMathPara xmlns:m="http://schemas.openxmlformats.org/officeDocument/2006/math">
                    <m:oMathParaPr>
                      <m:jc m:val="centerGroup"/>
                    </m:oMathParaPr>
                    <m:oMath xmlns:m="http://schemas.openxmlformats.org/officeDocument/2006/math">
                      <m:r>
                        <a:rPr lang="cs-CZ" altLang="cs-CZ" b="0" i="1" smtClean="0">
                          <a:latin typeface="Cambria Math" panose="02040503050406030204" pitchFamily="18" charset="0"/>
                        </a:rPr>
                        <m:t>𝐼</m:t>
                      </m:r>
                      <m:r>
                        <a:rPr lang="cs-CZ" altLang="cs-CZ" b="0" i="1" smtClean="0">
                          <a:latin typeface="Cambria Math" panose="02040503050406030204" pitchFamily="18" charset="0"/>
                        </a:rPr>
                        <m:t>=</m:t>
                      </m:r>
                      <m:f>
                        <m:fPr>
                          <m:ctrlPr>
                            <a:rPr lang="cs-CZ" altLang="cs-CZ" b="0" i="1" smtClean="0">
                              <a:latin typeface="Cambria Math" panose="02040503050406030204" pitchFamily="18" charset="0"/>
                            </a:rPr>
                          </m:ctrlPr>
                        </m:fPr>
                        <m:num>
                          <m:r>
                            <a:rPr lang="cs-CZ" altLang="cs-CZ" b="0" i="1" smtClean="0">
                              <a:latin typeface="Cambria Math" panose="02040503050406030204" pitchFamily="18" charset="0"/>
                            </a:rPr>
                            <m:t>𝑈</m:t>
                          </m:r>
                        </m:num>
                        <m:den>
                          <m:r>
                            <a:rPr lang="cs-CZ" altLang="cs-CZ" b="0" i="1" smtClean="0">
                              <a:latin typeface="Cambria Math" panose="02040503050406030204" pitchFamily="18" charset="0"/>
                            </a:rPr>
                            <m:t>𝑅</m:t>
                          </m:r>
                        </m:den>
                      </m:f>
                    </m:oMath>
                  </m:oMathPara>
                </a14:m>
                <a:endParaRPr lang="cs-CZ" altLang="cs-CZ" dirty="0"/>
              </a:p>
            </p:txBody>
          </p:sp>
        </mc:Choice>
        <mc:Fallback xmlns="">
          <p:sp>
            <p:nvSpPr>
              <p:cNvPr id="23" name="TextovéPole 22">
                <a:extLst>
                  <a:ext uri="{FF2B5EF4-FFF2-40B4-BE49-F238E27FC236}">
                    <a16:creationId xmlns:a16="http://schemas.microsoft.com/office/drawing/2014/main" id="{677D0F69-12F7-7F10-E420-5E90E40D3D7A}"/>
                  </a:ext>
                </a:extLst>
              </p:cNvPr>
              <p:cNvSpPr txBox="1">
                <a:spLocks noRot="1" noChangeAspect="1" noMove="1" noResize="1" noEditPoints="1" noAdjustHandles="1" noChangeArrowheads="1" noChangeShapeType="1" noTextEdit="1"/>
              </p:cNvSpPr>
              <p:nvPr/>
            </p:nvSpPr>
            <p:spPr>
              <a:xfrm>
                <a:off x="3220910" y="3173557"/>
                <a:ext cx="7934770" cy="1465786"/>
              </a:xfrm>
              <a:prstGeom prst="rect">
                <a:avLst/>
              </a:prstGeom>
              <a:blipFill>
                <a:blip r:embed="rId4"/>
                <a:stretch>
                  <a:fillRect l="-536" t="-2058"/>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8" name="TextovéPole 27">
                <a:extLst>
                  <a:ext uri="{FF2B5EF4-FFF2-40B4-BE49-F238E27FC236}">
                    <a16:creationId xmlns:a16="http://schemas.microsoft.com/office/drawing/2014/main" id="{A9E8BE90-C355-8583-FFB4-DC64EF16CB37}"/>
                  </a:ext>
                </a:extLst>
              </p:cNvPr>
              <p:cNvSpPr txBox="1"/>
              <p:nvPr/>
            </p:nvSpPr>
            <p:spPr>
              <a:xfrm>
                <a:off x="492981" y="4704854"/>
                <a:ext cx="11470914" cy="2090637"/>
              </a:xfrm>
              <a:prstGeom prst="rect">
                <a:avLst/>
              </a:prstGeom>
              <a:noFill/>
            </p:spPr>
            <p:txBody>
              <a:bodyPr wrap="square" rtlCol="0">
                <a:spAutoFit/>
              </a:bodyPr>
              <a:lstStyle/>
              <a:p>
                <a:r>
                  <a:rPr lang="cs-CZ" dirty="0"/>
                  <a:t>Ohmův zákon platí nejen pro rezistor (odpor), ale platí pro kterýkoliv spotřebič v elektrickém obvodu. Při řešení úloh upravujeme vztah pro Ohmův zákon do jednoho ze tří tvarů:</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𝑈</m:t>
                          </m:r>
                        </m:num>
                        <m:den>
                          <m:r>
                            <a:rPr lang="cs-CZ" b="0" i="1" smtClean="0">
                              <a:latin typeface="Cambria Math" panose="02040503050406030204" pitchFamily="18" charset="0"/>
                            </a:rPr>
                            <m:t>𝑅</m:t>
                          </m:r>
                        </m:den>
                      </m:f>
                      <m:r>
                        <a:rPr lang="cs-CZ" b="0" i="1" smtClean="0">
                          <a:latin typeface="Cambria Math" panose="02040503050406030204" pitchFamily="18" charset="0"/>
                        </a:rPr>
                        <m:t>                    </m:t>
                      </m:r>
                      <m:r>
                        <a:rPr lang="cs-CZ" b="0" i="1" smtClean="0">
                          <a:latin typeface="Cambria Math" panose="02040503050406030204" pitchFamily="18" charset="0"/>
                        </a:rPr>
                        <m:t>𝑈</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𝐼</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𝑅</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𝑈</m:t>
                          </m:r>
                        </m:num>
                        <m:den>
                          <m:r>
                            <a:rPr lang="cs-CZ" b="0" i="1" smtClean="0">
                              <a:latin typeface="Cambria Math" panose="02040503050406030204" pitchFamily="18" charset="0"/>
                              <a:ea typeface="Cambria Math" panose="02040503050406030204" pitchFamily="18" charset="0"/>
                            </a:rPr>
                            <m:t>𝐼</m:t>
                          </m:r>
                        </m:den>
                      </m:f>
                    </m:oMath>
                  </m:oMathPara>
                </a14:m>
                <a:endParaRPr lang="cs-CZ" dirty="0"/>
              </a:p>
              <a:p>
                <a:endParaRPr lang="cs-CZ" sz="800" dirty="0"/>
              </a:p>
              <a:p>
                <a:r>
                  <a:rPr lang="cs-CZ" dirty="0"/>
                  <a:t>Poslední vztah ovšem nelze chápat jako závislost odporu na proudu nebo napětí. Odpor vodiče je určen jen vlastnostmi vodiče, jeho délkou </a:t>
                </a:r>
                <a14:m>
                  <m:oMath xmlns:m="http://schemas.openxmlformats.org/officeDocument/2006/math">
                    <m:r>
                      <a:rPr lang="cs-CZ" i="1" dirty="0" smtClean="0">
                        <a:latin typeface="Cambria Math" panose="02040503050406030204" pitchFamily="18" charset="0"/>
                      </a:rPr>
                      <m:t>𝑙</m:t>
                    </m:r>
                  </m:oMath>
                </a14:m>
                <a:r>
                  <a:rPr lang="cs-CZ" dirty="0"/>
                  <a:t> a obsahem průřezu </a:t>
                </a:r>
                <a14:m>
                  <m:oMath xmlns:m="http://schemas.openxmlformats.org/officeDocument/2006/math">
                    <m:r>
                      <a:rPr lang="cs-CZ" i="1" dirty="0" smtClean="0">
                        <a:latin typeface="Cambria Math" panose="02040503050406030204" pitchFamily="18" charset="0"/>
                      </a:rPr>
                      <m:t>𝑆</m:t>
                    </m:r>
                  </m:oMath>
                </a14:m>
                <a:r>
                  <a:rPr lang="cs-CZ" dirty="0"/>
                  <a:t>, tedy </a:t>
                </a:r>
                <a14:m>
                  <m:oMath xmlns:m="http://schemas.openxmlformats.org/officeDocument/2006/math">
                    <m:r>
                      <a:rPr lang="cs-CZ" b="0" i="1">
                        <a:latin typeface="Cambria Math" panose="02040503050406030204" pitchFamily="18" charset="0"/>
                      </a:rPr>
                      <m:t>𝑅</m:t>
                    </m:r>
                    <m:r>
                      <a:rPr lang="cs-CZ" b="0" i="1">
                        <a:latin typeface="Cambria Math" panose="02040503050406030204" pitchFamily="18" charset="0"/>
                      </a:rPr>
                      <m:t>=</m:t>
                    </m:r>
                    <m:r>
                      <a:rPr lang="cs-CZ" b="0" i="1">
                        <a:latin typeface="Cambria Math" panose="02040503050406030204" pitchFamily="18" charset="0"/>
                        <a:ea typeface="Cambria Math" panose="02040503050406030204" pitchFamily="18" charset="0"/>
                      </a:rPr>
                      <m:t>𝜌</m:t>
                    </m:r>
                    <m:r>
                      <a:rPr lang="cs-CZ" b="0" i="1">
                        <a:latin typeface="Cambria Math" panose="02040503050406030204" pitchFamily="18" charset="0"/>
                        <a:ea typeface="Cambria Math" panose="02040503050406030204" pitchFamily="18" charset="0"/>
                      </a:rPr>
                      <m:t>∙</m:t>
                    </m:r>
                    <m:f>
                      <m:fPr>
                        <m:ctrlPr>
                          <a:rPr lang="cs-CZ" i="1">
                            <a:latin typeface="Cambria Math" panose="02040503050406030204" pitchFamily="18" charset="0"/>
                            <a:ea typeface="Cambria Math" panose="02040503050406030204" pitchFamily="18" charset="0"/>
                          </a:rPr>
                        </m:ctrlPr>
                      </m:fPr>
                      <m:num>
                        <m:r>
                          <a:rPr lang="cs-CZ" b="0" i="1">
                            <a:latin typeface="Cambria Math" panose="02040503050406030204" pitchFamily="18" charset="0"/>
                            <a:ea typeface="Cambria Math" panose="02040503050406030204" pitchFamily="18" charset="0"/>
                          </a:rPr>
                          <m:t>𝑙</m:t>
                        </m:r>
                      </m:num>
                      <m:den>
                        <m:r>
                          <a:rPr lang="cs-CZ" b="0" i="1">
                            <a:latin typeface="Cambria Math" panose="02040503050406030204" pitchFamily="18" charset="0"/>
                            <a:ea typeface="Cambria Math" panose="02040503050406030204" pitchFamily="18" charset="0"/>
                          </a:rPr>
                          <m:t>𝑆</m:t>
                        </m:r>
                      </m:den>
                    </m:f>
                  </m:oMath>
                </a14:m>
                <a:r>
                  <a:rPr lang="cs-CZ" dirty="0"/>
                  <a:t> (viz snímek 2 této prezentace).</a:t>
                </a:r>
              </a:p>
            </p:txBody>
          </p:sp>
        </mc:Choice>
        <mc:Fallback xmlns="">
          <p:sp>
            <p:nvSpPr>
              <p:cNvPr id="28" name="TextovéPole 27">
                <a:extLst>
                  <a:ext uri="{FF2B5EF4-FFF2-40B4-BE49-F238E27FC236}">
                    <a16:creationId xmlns:a16="http://schemas.microsoft.com/office/drawing/2014/main" id="{A9E8BE90-C355-8583-FFB4-DC64EF16CB37}"/>
                  </a:ext>
                </a:extLst>
              </p:cNvPr>
              <p:cNvSpPr txBox="1">
                <a:spLocks noRot="1" noChangeAspect="1" noMove="1" noResize="1" noEditPoints="1" noAdjustHandles="1" noChangeArrowheads="1" noChangeShapeType="1" noTextEdit="1"/>
              </p:cNvSpPr>
              <p:nvPr/>
            </p:nvSpPr>
            <p:spPr>
              <a:xfrm>
                <a:off x="492981" y="4704854"/>
                <a:ext cx="11470914" cy="2090637"/>
              </a:xfrm>
              <a:prstGeom prst="rect">
                <a:avLst/>
              </a:prstGeom>
              <a:blipFill>
                <a:blip r:embed="rId5"/>
                <a:stretch>
                  <a:fillRect l="-478" t="-1749" b="-875"/>
                </a:stretch>
              </a:blipFill>
            </p:spPr>
            <p:txBody>
              <a:bodyPr/>
              <a:lstStyle/>
              <a:p>
                <a:r>
                  <a:rPr lang="cs-CZ">
                    <a:noFill/>
                  </a:rPr>
                  <a:t> </a:t>
                </a:r>
              </a:p>
            </p:txBody>
          </p:sp>
        </mc:Fallback>
      </mc:AlternateContent>
      <p:sp>
        <p:nvSpPr>
          <p:cNvPr id="2" name="Zástupný symbol pro číslo snímku 1"/>
          <p:cNvSpPr>
            <a:spLocks noGrp="1"/>
          </p:cNvSpPr>
          <p:nvPr>
            <p:ph type="sldNum" sz="quarter" idx="12"/>
          </p:nvPr>
        </p:nvSpPr>
        <p:spPr/>
        <p:txBody>
          <a:bodyPr/>
          <a:lstStyle/>
          <a:p>
            <a:fld id="{8568590E-8625-407E-8C89-243772281700}" type="slidenum">
              <a:rPr lang="cs-CZ" smtClean="0"/>
              <a:t>5</a:t>
            </a:fld>
            <a:endParaRPr lang="cs-CZ"/>
          </a:p>
        </p:txBody>
      </p:sp>
    </p:spTree>
    <p:extLst>
      <p:ext uri="{BB962C8B-B14F-4D97-AF65-F5344CB8AC3E}">
        <p14:creationId xmlns:p14="http://schemas.microsoft.com/office/powerpoint/2010/main" val="537380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31E2CAE0-A0D6-CF86-AB8F-35A1A3D7A679}"/>
              </a:ext>
            </a:extLst>
          </p:cNvPr>
          <p:cNvSpPr txBox="1"/>
          <p:nvPr/>
        </p:nvSpPr>
        <p:spPr>
          <a:xfrm>
            <a:off x="339634" y="539931"/>
            <a:ext cx="1165781"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3E3E7330-5659-AE21-3A2E-929223E5D521}"/>
                  </a:ext>
                </a:extLst>
              </p:cNvPr>
              <p:cNvSpPr txBox="1"/>
              <p:nvPr/>
            </p:nvSpPr>
            <p:spPr>
              <a:xfrm>
                <a:off x="423746" y="1126273"/>
                <a:ext cx="11296186" cy="1070101"/>
              </a:xfrm>
              <a:prstGeom prst="rect">
                <a:avLst/>
              </a:prstGeom>
              <a:noFill/>
            </p:spPr>
            <p:txBody>
              <a:bodyPr wrap="square" rtlCol="0">
                <a:spAutoFit/>
              </a:bodyPr>
              <a:lstStyle/>
              <a:p>
                <a:r>
                  <a:rPr lang="cs-CZ" dirty="0"/>
                  <a:t>Měděný vodič délky  2,5 km o průřezu 5 </a:t>
                </a:r>
                <a14:m>
                  <m:oMath xmlns:m="http://schemas.openxmlformats.org/officeDocument/2006/math">
                    <m:sSup>
                      <m:sSupPr>
                        <m:ctrlPr>
                          <a:rPr lang="cs-CZ" i="1" smtClean="0">
                            <a:latin typeface="Cambria Math" panose="02040503050406030204" pitchFamily="18" charset="0"/>
                          </a:rPr>
                        </m:ctrlPr>
                      </m:sSupPr>
                      <m:e>
                        <m:r>
                          <m:rPr>
                            <m:sty m:val="p"/>
                          </m:rPr>
                          <a:rPr lang="cs-CZ" b="0" i="0" smtClean="0">
                            <a:latin typeface="Cambria Math" panose="02040503050406030204" pitchFamily="18" charset="0"/>
                          </a:rPr>
                          <m:t>mm</m:t>
                        </m:r>
                      </m:e>
                      <m:sup>
                        <m:r>
                          <a:rPr lang="cs-CZ" b="0" i="0" smtClean="0">
                            <a:latin typeface="Cambria Math" panose="02040503050406030204" pitchFamily="18" charset="0"/>
                          </a:rPr>
                          <m:t>2</m:t>
                        </m:r>
                      </m:sup>
                    </m:sSup>
                  </m:oMath>
                </a14:m>
                <a:r>
                  <a:rPr lang="cs-CZ" dirty="0"/>
                  <a:t> je připojen na napětí 380 V. Jak velký proud protéká vodičem?</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𝑙</m:t>
                      </m:r>
                      <m:r>
                        <a:rPr lang="cs-CZ" b="0" i="1" smtClean="0">
                          <a:latin typeface="Cambria Math" panose="02040503050406030204" pitchFamily="18" charset="0"/>
                        </a:rPr>
                        <m:t>=2,5 </m:t>
                      </m:r>
                      <m:r>
                        <m:rPr>
                          <m:sty m:val="p"/>
                        </m:rPr>
                        <a:rPr lang="cs-CZ" b="0" i="0" smtClean="0">
                          <a:latin typeface="Cambria Math" panose="02040503050406030204" pitchFamily="18" charset="0"/>
                        </a:rPr>
                        <m:t>km</m:t>
                      </m:r>
                      <m:r>
                        <a:rPr lang="cs-CZ" b="0" i="1" smtClean="0">
                          <a:latin typeface="Cambria Math" panose="02040503050406030204" pitchFamily="18" charset="0"/>
                        </a:rPr>
                        <m:t>=2500 </m:t>
                      </m:r>
                      <m:r>
                        <m:rPr>
                          <m:sty m:val="p"/>
                        </m:rPr>
                        <a:rPr lang="cs-CZ" b="0" i="0" smtClean="0">
                          <a:latin typeface="Cambria Math" panose="02040503050406030204" pitchFamily="18" charset="0"/>
                        </a:rPr>
                        <m:t>m</m:t>
                      </m:r>
                      <m:r>
                        <a:rPr lang="cs-CZ" b="0" i="0" smtClean="0">
                          <a:latin typeface="Cambria Math" panose="02040503050406030204" pitchFamily="18" charset="0"/>
                        </a:rPr>
                        <m:t>, </m:t>
                      </m:r>
                      <m:r>
                        <a:rPr lang="cs-CZ" b="0" i="1" smtClean="0">
                          <a:latin typeface="Cambria Math" panose="02040503050406030204" pitchFamily="18" charset="0"/>
                        </a:rPr>
                        <m:t>𝑆</m:t>
                      </m:r>
                      <m:r>
                        <a:rPr lang="cs-CZ" b="0" i="1" smtClean="0">
                          <a:latin typeface="Cambria Math" panose="02040503050406030204" pitchFamily="18" charset="0"/>
                        </a:rPr>
                        <m:t>=5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m:t>
                          </m:r>
                        </m:e>
                        <m:sup>
                          <m:r>
                            <a:rPr lang="cs-CZ" b="0" i="1" smtClean="0">
                              <a:latin typeface="Cambria Math" panose="02040503050406030204" pitchFamily="18" charset="0"/>
                            </a:rPr>
                            <m:t>2</m:t>
                          </m:r>
                        </m:sup>
                      </m:sSup>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=0,0178 </m:t>
                      </m:r>
                      <m:r>
                        <m:rPr>
                          <m:sty m:val="p"/>
                        </m:rPr>
                        <a:rPr lang="el-GR" b="0" i="1" smtClean="0">
                          <a:latin typeface="Cambria Math" panose="02040503050406030204" pitchFamily="18" charset="0"/>
                          <a:ea typeface="Cambria Math" panose="02040503050406030204" pitchFamily="18" charset="0"/>
                        </a:rPr>
                        <m:t>Ω</m:t>
                      </m:r>
                      <m:r>
                        <a:rPr lang="cs-CZ" b="0" i="1" smtClean="0">
                          <a:latin typeface="Cambria Math" panose="02040503050406030204" pitchFamily="18" charset="0"/>
                          <a:ea typeface="Cambria Math" panose="02040503050406030204" pitchFamily="18" charset="0"/>
                        </a:rPr>
                        <m:t> .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m:t>
                          </m:r>
                        </m:e>
                        <m:sup>
                          <m:r>
                            <a:rPr lang="cs-CZ" b="0" i="1" smtClean="0">
                              <a:latin typeface="Cambria Math" panose="02040503050406030204" pitchFamily="18" charset="0"/>
                              <a:ea typeface="Cambria Math" panose="02040503050406030204" pitchFamily="18" charset="0"/>
                            </a:rPr>
                            <m:t>2</m:t>
                          </m:r>
                        </m:sup>
                      </m:sSup>
                      <m:r>
                        <a:rPr lang="cs-CZ" b="0" i="1" smtClean="0">
                          <a:latin typeface="Cambria Math" panose="02040503050406030204" pitchFamily="18" charset="0"/>
                          <a:ea typeface="Cambria Math" panose="02040503050406030204" pitchFamily="18" charset="0"/>
                        </a:rPr>
                        <m:t>. </m:t>
                      </m:r>
                      <m:sSup>
                        <m:sSupPr>
                          <m:ctrlPr>
                            <a:rPr lang="cs-CZ" b="0" i="1" smtClean="0">
                              <a:latin typeface="Cambria Math" panose="02040503050406030204" pitchFamily="18" charset="0"/>
                              <a:ea typeface="Cambria Math" panose="02040503050406030204" pitchFamily="18" charset="0"/>
                            </a:rPr>
                          </m:ctrlPr>
                        </m:sSupPr>
                        <m:e>
                          <m:r>
                            <m:rPr>
                              <m:sty m:val="p"/>
                            </m:rPr>
                            <a:rPr lang="cs-CZ" b="0" i="0" smtClean="0">
                              <a:latin typeface="Cambria Math" panose="02040503050406030204" pitchFamily="18" charset="0"/>
                              <a:ea typeface="Cambria Math" panose="02040503050406030204" pitchFamily="18" charset="0"/>
                            </a:rPr>
                            <m:t>m</m:t>
                          </m:r>
                        </m:e>
                        <m:sup>
                          <m:r>
                            <a:rPr lang="cs-CZ" b="0" i="1" smtClean="0">
                              <a:latin typeface="Cambria Math" panose="02040503050406030204" pitchFamily="18" charset="0"/>
                              <a:ea typeface="Cambria Math" panose="02040503050406030204" pitchFamily="18" charset="0"/>
                            </a:rPr>
                            <m:t>−1</m:t>
                          </m:r>
                        </m:sup>
                      </m:sSup>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rPr>
                        <m:t>𝑈</m:t>
                      </m:r>
                      <m:r>
                        <a:rPr lang="cs-CZ" b="0" i="1" smtClean="0">
                          <a:latin typeface="Cambria Math" panose="02040503050406030204" pitchFamily="18" charset="0"/>
                        </a:rPr>
                        <m:t>=380 </m:t>
                      </m:r>
                      <m:r>
                        <m:rPr>
                          <m:sty m:val="p"/>
                        </m:rPr>
                        <a:rPr lang="cs-CZ" b="0" i="0" smtClean="0">
                          <a:latin typeface="Cambria Math" panose="02040503050406030204" pitchFamily="18" charset="0"/>
                        </a:rPr>
                        <m:t>V</m:t>
                      </m:r>
                      <m:r>
                        <a:rPr lang="cs-CZ" b="0" i="0" smtClean="0">
                          <a:latin typeface="Cambria Math" panose="02040503050406030204" pitchFamily="18" charset="0"/>
                        </a:rPr>
                        <m:t>, </m:t>
                      </m:r>
                      <m:r>
                        <a:rPr lang="cs-CZ" b="0" i="1" smtClean="0">
                          <a:latin typeface="Cambria Math" panose="02040503050406030204" pitchFamily="18" charset="0"/>
                        </a:rPr>
                        <m:t>𝐼</m:t>
                      </m:r>
                      <m:r>
                        <a:rPr lang="cs-CZ" b="0" i="1" smtClean="0">
                          <a:latin typeface="Cambria Math" panose="02040503050406030204" pitchFamily="18" charset="0"/>
                        </a:rPr>
                        <m:t>=?</m:t>
                      </m:r>
                    </m:oMath>
                  </m:oMathPara>
                </a14:m>
                <a:endParaRPr lang="cs-CZ" dirty="0"/>
              </a:p>
            </p:txBody>
          </p:sp>
        </mc:Choice>
        <mc:Fallback xmlns="">
          <p:sp>
            <p:nvSpPr>
              <p:cNvPr id="4" name="TextovéPole 3">
                <a:extLst>
                  <a:ext uri="{FF2B5EF4-FFF2-40B4-BE49-F238E27FC236}">
                    <a16:creationId xmlns:a16="http://schemas.microsoft.com/office/drawing/2014/main" id="{3E3E7330-5659-AE21-3A2E-929223E5D521}"/>
                  </a:ext>
                </a:extLst>
              </p:cNvPr>
              <p:cNvSpPr txBox="1">
                <a:spLocks noRot="1" noChangeAspect="1" noMove="1" noResize="1" noEditPoints="1" noAdjustHandles="1" noChangeArrowheads="1" noChangeShapeType="1" noTextEdit="1"/>
              </p:cNvSpPr>
              <p:nvPr/>
            </p:nvSpPr>
            <p:spPr>
              <a:xfrm>
                <a:off x="423746" y="1126273"/>
                <a:ext cx="11296186" cy="1070101"/>
              </a:xfrm>
              <a:prstGeom prst="rect">
                <a:avLst/>
              </a:prstGeom>
              <a:blipFill>
                <a:blip r:embed="rId3"/>
                <a:stretch>
                  <a:fillRect l="-486" t="-3429"/>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57C33EF0-8AC8-5B32-811E-EF32C9ADF016}"/>
              </a:ext>
            </a:extLst>
          </p:cNvPr>
          <p:cNvCxnSpPr/>
          <p:nvPr/>
        </p:nvCxnSpPr>
        <p:spPr>
          <a:xfrm>
            <a:off x="423746" y="2326602"/>
            <a:ext cx="11296186"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9DECD8AC-3C62-5110-D78A-BBB916A91A28}"/>
                  </a:ext>
                </a:extLst>
              </p:cNvPr>
              <p:cNvSpPr txBox="1"/>
              <p:nvPr/>
            </p:nvSpPr>
            <p:spPr>
              <a:xfrm>
                <a:off x="423746" y="2620537"/>
                <a:ext cx="11296186" cy="3384068"/>
              </a:xfrm>
              <a:prstGeom prst="rect">
                <a:avLst/>
              </a:prstGeom>
              <a:noFill/>
            </p:spPr>
            <p:txBody>
              <a:bodyPr wrap="square" rtlCol="0">
                <a:spAutoFit/>
              </a:bodyPr>
              <a:lstStyle/>
              <a:p>
                <a:pPr marL="342900" indent="-342900">
                  <a:buFont typeface="+mj-lt"/>
                  <a:buAutoNum type="arabicPeriod"/>
                </a:pPr>
                <a:r>
                  <a:rPr lang="cs-CZ" dirty="0"/>
                  <a:t>Výpočet odporu vodiče:</a:t>
                </a:r>
              </a:p>
              <a:p>
                <a:pPr marL="342900" indent="-342900">
                  <a:buFont typeface="+mj-lt"/>
                  <a:buAutoNum type="arabicPeriod"/>
                </a:pPr>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𝑙</m:t>
                          </m:r>
                        </m:num>
                        <m:den>
                          <m:r>
                            <a:rPr lang="cs-CZ" b="0" i="1" smtClean="0">
                              <a:latin typeface="Cambria Math" panose="02040503050406030204" pitchFamily="18" charset="0"/>
                              <a:ea typeface="Cambria Math" panose="02040503050406030204" pitchFamily="18" charset="0"/>
                            </a:rPr>
                            <m:t>𝑆</m:t>
                          </m:r>
                        </m:den>
                      </m:f>
                      <m:r>
                        <a:rPr lang="cs-CZ" b="0" i="1" smtClean="0">
                          <a:latin typeface="Cambria Math" panose="02040503050406030204" pitchFamily="18" charset="0"/>
                          <a:ea typeface="Cambria Math" panose="02040503050406030204" pitchFamily="18" charset="0"/>
                        </a:rPr>
                        <m:t>=0,0178 . </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2500</m:t>
                          </m:r>
                        </m:num>
                        <m:den>
                          <m:r>
                            <a:rPr lang="cs-CZ" b="0" i="1" smtClean="0">
                              <a:latin typeface="Cambria Math" panose="02040503050406030204" pitchFamily="18" charset="0"/>
                              <a:ea typeface="Cambria Math" panose="02040503050406030204" pitchFamily="18" charset="0"/>
                            </a:rPr>
                            <m:t>5</m:t>
                          </m:r>
                        </m:den>
                      </m:f>
                      <m:r>
                        <a:rPr lang="cs-CZ" b="0" i="1" smtClean="0">
                          <a:latin typeface="Cambria Math" panose="02040503050406030204" pitchFamily="18" charset="0"/>
                          <a:ea typeface="Cambria Math" panose="02040503050406030204" pitchFamily="18" charset="0"/>
                        </a:rPr>
                        <m:t>=8,9 </m:t>
                      </m:r>
                      <m:r>
                        <m:rPr>
                          <m:sty m:val="p"/>
                        </m:rPr>
                        <a:rPr lang="el-GR" b="0" i="1" smtClean="0">
                          <a:latin typeface="Cambria Math" panose="02040503050406030204" pitchFamily="18" charset="0"/>
                          <a:ea typeface="Cambria Math" panose="02040503050406030204" pitchFamily="18" charset="0"/>
                        </a:rPr>
                        <m:t>Ω</m:t>
                      </m:r>
                    </m:oMath>
                  </m:oMathPara>
                </a14:m>
                <a:endParaRPr lang="cs-CZ" dirty="0"/>
              </a:p>
              <a:p>
                <a:endParaRPr lang="cs-CZ" dirty="0"/>
              </a:p>
              <a:p>
                <a:pPr marL="342900" indent="-342900">
                  <a:buFont typeface="+mj-lt"/>
                  <a:buAutoNum type="arabicPeriod" startAt="2"/>
                </a:pPr>
                <a:r>
                  <a:rPr lang="cs-CZ" dirty="0"/>
                  <a:t>Výpočet množství protékajícího proudu:</a:t>
                </a:r>
              </a:p>
              <a:p>
                <a:pPr marL="342900" indent="-342900">
                  <a:buFont typeface="+mj-lt"/>
                  <a:buAutoNum type="arabicPeriod" startAt="2"/>
                </a:pPr>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𝑈</m:t>
                          </m:r>
                        </m:num>
                        <m:den>
                          <m:r>
                            <a:rPr lang="cs-CZ" b="0" i="1" smtClean="0">
                              <a:latin typeface="Cambria Math" panose="02040503050406030204" pitchFamily="18" charset="0"/>
                            </a:rPr>
                            <m:t>𝑅</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380</m:t>
                          </m:r>
                        </m:num>
                        <m:den>
                          <m:r>
                            <a:rPr lang="cs-CZ" b="0" i="1" smtClean="0">
                              <a:latin typeface="Cambria Math" panose="02040503050406030204" pitchFamily="18" charset="0"/>
                            </a:rPr>
                            <m:t>8,9</m:t>
                          </m:r>
                        </m:den>
                      </m:f>
                      <m:r>
                        <a:rPr lang="cs-CZ" b="0" i="1" smtClean="0">
                          <a:latin typeface="Cambria Math" panose="02040503050406030204" pitchFamily="18" charset="0"/>
                        </a:rPr>
                        <m:t>=42,7 </m:t>
                      </m:r>
                      <m:r>
                        <m:rPr>
                          <m:sty m:val="p"/>
                        </m:rPr>
                        <a:rPr lang="cs-CZ" b="0" i="0" smtClean="0">
                          <a:latin typeface="Cambria Math" panose="02040503050406030204" pitchFamily="18" charset="0"/>
                        </a:rPr>
                        <m:t>A</m:t>
                      </m:r>
                    </m:oMath>
                  </m:oMathPara>
                </a14:m>
                <a:endParaRPr lang="cs-CZ" dirty="0"/>
              </a:p>
              <a:p>
                <a:endParaRPr lang="cs-CZ" dirty="0"/>
              </a:p>
              <a:p>
                <a:endParaRPr lang="cs-CZ" dirty="0"/>
              </a:p>
              <a:p>
                <a:r>
                  <a:rPr lang="cs-CZ" dirty="0"/>
                  <a:t>Vodičem protéká proud o velikosti 42,7 A (ampér)</a:t>
                </a:r>
              </a:p>
            </p:txBody>
          </p:sp>
        </mc:Choice>
        <mc:Fallback xmlns="">
          <p:sp>
            <p:nvSpPr>
              <p:cNvPr id="7" name="TextovéPole 6">
                <a:extLst>
                  <a:ext uri="{FF2B5EF4-FFF2-40B4-BE49-F238E27FC236}">
                    <a16:creationId xmlns:a16="http://schemas.microsoft.com/office/drawing/2014/main" id="{9DECD8AC-3C62-5110-D78A-BBB916A91A28}"/>
                  </a:ext>
                </a:extLst>
              </p:cNvPr>
              <p:cNvSpPr txBox="1">
                <a:spLocks noRot="1" noChangeAspect="1" noMove="1" noResize="1" noEditPoints="1" noAdjustHandles="1" noChangeArrowheads="1" noChangeShapeType="1" noTextEdit="1"/>
              </p:cNvSpPr>
              <p:nvPr/>
            </p:nvSpPr>
            <p:spPr>
              <a:xfrm>
                <a:off x="423746" y="2620537"/>
                <a:ext cx="11296186" cy="3384068"/>
              </a:xfrm>
              <a:prstGeom prst="rect">
                <a:avLst/>
              </a:prstGeom>
              <a:blipFill>
                <a:blip r:embed="rId4"/>
                <a:stretch>
                  <a:fillRect l="-486" t="-1081" b="-1982"/>
                </a:stretch>
              </a:blipFill>
            </p:spPr>
            <p:txBody>
              <a:bodyPr/>
              <a:lstStyle/>
              <a:p>
                <a:r>
                  <a:rPr lang="cs-CZ">
                    <a:noFill/>
                  </a:rPr>
                  <a:t> </a:t>
                </a:r>
              </a:p>
            </p:txBody>
          </p:sp>
        </mc:Fallback>
      </mc:AlternateContent>
      <p:sp>
        <p:nvSpPr>
          <p:cNvPr id="2" name="Zástupný symbol pro číslo snímku 1"/>
          <p:cNvSpPr>
            <a:spLocks noGrp="1"/>
          </p:cNvSpPr>
          <p:nvPr>
            <p:ph type="sldNum" sz="quarter" idx="12"/>
          </p:nvPr>
        </p:nvSpPr>
        <p:spPr/>
        <p:txBody>
          <a:bodyPr/>
          <a:lstStyle/>
          <a:p>
            <a:fld id="{8568590E-8625-407E-8C89-243772281700}" type="slidenum">
              <a:rPr lang="cs-CZ" smtClean="0"/>
              <a:t>6</a:t>
            </a:fld>
            <a:endParaRPr lang="cs-CZ"/>
          </a:p>
        </p:txBody>
      </p:sp>
    </p:spTree>
    <p:extLst>
      <p:ext uri="{BB962C8B-B14F-4D97-AF65-F5344CB8AC3E}">
        <p14:creationId xmlns:p14="http://schemas.microsoft.com/office/powerpoint/2010/main" val="3769686243"/>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8A3A601-0921-21F8-D269-2213425BB282}"/>
              </a:ext>
            </a:extLst>
          </p:cNvPr>
          <p:cNvSpPr txBox="1"/>
          <p:nvPr/>
        </p:nvSpPr>
        <p:spPr>
          <a:xfrm>
            <a:off x="441702" y="519909"/>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ABB323B-B966-18D4-1F3E-E6C463F0EA00}"/>
                  </a:ext>
                </a:extLst>
              </p:cNvPr>
              <p:cNvSpPr txBox="1"/>
              <p:nvPr/>
            </p:nvSpPr>
            <p:spPr>
              <a:xfrm>
                <a:off x="441702" y="1123627"/>
                <a:ext cx="11375756" cy="1200329"/>
              </a:xfrm>
              <a:prstGeom prst="rect">
                <a:avLst/>
              </a:prstGeom>
              <a:noFill/>
            </p:spPr>
            <p:txBody>
              <a:bodyPr wrap="square" rtlCol="0">
                <a:spAutoFit/>
              </a:bodyPr>
              <a:lstStyle/>
              <a:p>
                <a:r>
                  <a:rPr lang="cs-CZ" dirty="0"/>
                  <a:t>Vypočítej množství elektrického proudu, který protéká vodičem o odporu  250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a na koncích vodiče je napětí 100 V.</a:t>
                </a:r>
              </a:p>
              <a:p>
                <a:endParaRPr lang="cs-CZ"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=250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r>
                        <a:rPr lang="cs-CZ" b="0" i="1" smtClean="0">
                          <a:latin typeface="Cambria Math" panose="02040503050406030204" pitchFamily="18" charset="0"/>
                        </a:rPr>
                        <m:t>𝑈</m:t>
                      </m:r>
                      <m:r>
                        <a:rPr lang="cs-CZ" b="0" i="1" smtClean="0">
                          <a:latin typeface="Cambria Math" panose="02040503050406030204" pitchFamily="18" charset="0"/>
                        </a:rPr>
                        <m:t>=100 </m:t>
                      </m:r>
                      <m:r>
                        <m:rPr>
                          <m:sty m:val="p"/>
                        </m:rPr>
                        <a:rPr lang="cs-CZ" b="0" i="0" smtClean="0">
                          <a:latin typeface="Cambria Math" panose="02040503050406030204" pitchFamily="18" charset="0"/>
                        </a:rPr>
                        <m:t>V</m:t>
                      </m:r>
                      <m:r>
                        <a:rPr lang="cs-CZ" b="0" i="0" smtClean="0">
                          <a:latin typeface="Cambria Math" panose="02040503050406030204" pitchFamily="18" charset="0"/>
                        </a:rPr>
                        <m:t>, </m:t>
                      </m:r>
                      <m:r>
                        <a:rPr lang="cs-CZ" b="0" i="1" smtClean="0">
                          <a:latin typeface="Cambria Math" panose="02040503050406030204" pitchFamily="18" charset="0"/>
                        </a:rPr>
                        <m:t>𝐼</m:t>
                      </m:r>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DABB323B-B966-18D4-1F3E-E6C463F0EA00}"/>
                  </a:ext>
                </a:extLst>
              </p:cNvPr>
              <p:cNvSpPr txBox="1">
                <a:spLocks noRot="1" noChangeAspect="1" noMove="1" noResize="1" noEditPoints="1" noAdjustHandles="1" noChangeArrowheads="1" noChangeShapeType="1" noTextEdit="1"/>
              </p:cNvSpPr>
              <p:nvPr/>
            </p:nvSpPr>
            <p:spPr>
              <a:xfrm>
                <a:off x="441702" y="1123627"/>
                <a:ext cx="11375756" cy="1200329"/>
              </a:xfrm>
              <a:prstGeom prst="rect">
                <a:avLst/>
              </a:prstGeom>
              <a:blipFill>
                <a:blip r:embed="rId3"/>
                <a:stretch>
                  <a:fillRect l="-428" t="-3046"/>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BE257F1B-7592-3B32-0A34-34ED61BF25BB}"/>
              </a:ext>
            </a:extLst>
          </p:cNvPr>
          <p:cNvCxnSpPr/>
          <p:nvPr/>
        </p:nvCxnSpPr>
        <p:spPr>
          <a:xfrm>
            <a:off x="441702" y="2323956"/>
            <a:ext cx="11375756"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A2ACBA23-58AF-B9D8-0DAE-A9306BF2671C}"/>
                  </a:ext>
                </a:extLst>
              </p:cNvPr>
              <p:cNvSpPr txBox="1"/>
              <p:nvPr/>
            </p:nvSpPr>
            <p:spPr>
              <a:xfrm>
                <a:off x="4596539" y="2558343"/>
                <a:ext cx="2998922" cy="2259529"/>
              </a:xfrm>
              <a:prstGeom prst="rect">
                <a:avLst/>
              </a:prstGeom>
              <a:noFill/>
            </p:spPr>
            <p:txBody>
              <a:bodyPr wrap="square" rtlCol="0">
                <a:spAutoFit/>
              </a:bodyPr>
              <a:lstStyle/>
              <a:p>
                <a:r>
                  <a:rPr lang="cs-CZ" dirty="0"/>
                  <a:t>Podle Ohmova zákona platí:</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𝑈</m:t>
                          </m:r>
                        </m:num>
                        <m:den>
                          <m:r>
                            <a:rPr lang="cs-CZ" b="0" i="1" smtClean="0">
                              <a:latin typeface="Cambria Math" panose="02040503050406030204" pitchFamily="18" charset="0"/>
                            </a:rPr>
                            <m:t>𝑅</m:t>
                          </m:r>
                        </m:den>
                      </m:f>
                    </m:oMath>
                  </m:oMathPara>
                </a14:m>
                <a:endParaRPr lang="cs-CZ" dirty="0"/>
              </a:p>
              <a:p>
                <a:r>
                  <a:rPr lang="cs-CZ" dirty="0"/>
                  <a:t>Po dosazení zadaných hodnot</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100</m:t>
                          </m:r>
                        </m:num>
                        <m:den>
                          <m:r>
                            <a:rPr lang="cs-CZ" b="0" i="1" smtClean="0">
                              <a:latin typeface="Cambria Math" panose="02040503050406030204" pitchFamily="18" charset="0"/>
                            </a:rPr>
                            <m:t>250</m:t>
                          </m:r>
                        </m:den>
                      </m:f>
                      <m:r>
                        <a:rPr lang="cs-CZ" b="0" i="1" smtClean="0">
                          <a:latin typeface="Cambria Math" panose="02040503050406030204" pitchFamily="18" charset="0"/>
                        </a:rPr>
                        <m:t>=0,4 </m:t>
                      </m:r>
                      <m:r>
                        <m:rPr>
                          <m:sty m:val="p"/>
                        </m:rPr>
                        <a:rPr lang="cs-CZ" b="0" i="0" smtClean="0">
                          <a:latin typeface="Cambria Math" panose="02040503050406030204" pitchFamily="18" charset="0"/>
                        </a:rPr>
                        <m:t>A</m:t>
                      </m:r>
                    </m:oMath>
                  </m:oMathPara>
                </a14:m>
                <a:endParaRPr lang="cs-CZ" dirty="0"/>
              </a:p>
            </p:txBody>
          </p:sp>
        </mc:Choice>
        <mc:Fallback xmlns="">
          <p:sp>
            <p:nvSpPr>
              <p:cNvPr id="6" name="TextovéPole 5">
                <a:extLst>
                  <a:ext uri="{FF2B5EF4-FFF2-40B4-BE49-F238E27FC236}">
                    <a16:creationId xmlns:a16="http://schemas.microsoft.com/office/drawing/2014/main" id="{A2ACBA23-58AF-B9D8-0DAE-A9306BF2671C}"/>
                  </a:ext>
                </a:extLst>
              </p:cNvPr>
              <p:cNvSpPr txBox="1">
                <a:spLocks noRot="1" noChangeAspect="1" noMove="1" noResize="1" noEditPoints="1" noAdjustHandles="1" noChangeArrowheads="1" noChangeShapeType="1" noTextEdit="1"/>
              </p:cNvSpPr>
              <p:nvPr/>
            </p:nvSpPr>
            <p:spPr>
              <a:xfrm>
                <a:off x="4596539" y="2558343"/>
                <a:ext cx="2998922" cy="2259529"/>
              </a:xfrm>
              <a:prstGeom prst="rect">
                <a:avLst/>
              </a:prstGeom>
              <a:blipFill>
                <a:blip r:embed="rId4"/>
                <a:stretch>
                  <a:fillRect l="-1626" t="-1622"/>
                </a:stretch>
              </a:blipFill>
            </p:spPr>
            <p:txBody>
              <a:bodyPr/>
              <a:lstStyle/>
              <a:p>
                <a:r>
                  <a:rPr lang="cs-CZ">
                    <a:noFill/>
                  </a:rPr>
                  <a:t> </a:t>
                </a:r>
              </a:p>
            </p:txBody>
          </p:sp>
        </mc:Fallback>
      </mc:AlternateContent>
      <p:sp>
        <p:nvSpPr>
          <p:cNvPr id="7" name="TextovéPole 6">
            <a:extLst>
              <a:ext uri="{FF2B5EF4-FFF2-40B4-BE49-F238E27FC236}">
                <a16:creationId xmlns:a16="http://schemas.microsoft.com/office/drawing/2014/main" id="{3EBECA5B-F8A9-DBB6-1B7D-F612B9BDA403}"/>
              </a:ext>
            </a:extLst>
          </p:cNvPr>
          <p:cNvSpPr txBox="1"/>
          <p:nvPr/>
        </p:nvSpPr>
        <p:spPr>
          <a:xfrm>
            <a:off x="4113509" y="5362413"/>
            <a:ext cx="4032142" cy="369332"/>
          </a:xfrm>
          <a:prstGeom prst="rect">
            <a:avLst/>
          </a:prstGeom>
          <a:noFill/>
        </p:spPr>
        <p:txBody>
          <a:bodyPr wrap="square" rtlCol="0">
            <a:spAutoFit/>
          </a:bodyPr>
          <a:lstStyle/>
          <a:p>
            <a:r>
              <a:rPr lang="cs-CZ" b="1" dirty="0"/>
              <a:t>Vodičem protéká proud o velikosti 0,4 A.</a:t>
            </a:r>
          </a:p>
        </p:txBody>
      </p:sp>
      <p:sp>
        <p:nvSpPr>
          <p:cNvPr id="4" name="Zástupný symbol pro číslo snímku 3"/>
          <p:cNvSpPr>
            <a:spLocks noGrp="1"/>
          </p:cNvSpPr>
          <p:nvPr>
            <p:ph type="sldNum" sz="quarter" idx="12"/>
          </p:nvPr>
        </p:nvSpPr>
        <p:spPr/>
        <p:txBody>
          <a:bodyPr/>
          <a:lstStyle/>
          <a:p>
            <a:fld id="{8568590E-8625-407E-8C89-243772281700}" type="slidenum">
              <a:rPr lang="cs-CZ" smtClean="0"/>
              <a:t>7</a:t>
            </a:fld>
            <a:endParaRPr lang="cs-CZ"/>
          </a:p>
        </p:txBody>
      </p:sp>
    </p:spTree>
    <p:extLst>
      <p:ext uri="{BB962C8B-B14F-4D97-AF65-F5344CB8AC3E}">
        <p14:creationId xmlns:p14="http://schemas.microsoft.com/office/powerpoint/2010/main" val="2308370036"/>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3" name="TextovéPole 2">
            <a:extLst>
              <a:ext uri="{FF2B5EF4-FFF2-40B4-BE49-F238E27FC236}">
                <a16:creationId xmlns:a16="http://schemas.microsoft.com/office/drawing/2014/main" id="{62E4AB46-2237-8C1E-7C7F-4C5F60CC63D0}"/>
              </a:ext>
            </a:extLst>
          </p:cNvPr>
          <p:cNvSpPr txBox="1"/>
          <p:nvPr/>
        </p:nvSpPr>
        <p:spPr>
          <a:xfrm>
            <a:off x="441702" y="519909"/>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C931D6B-486A-F83F-174F-1F7B8A002988}"/>
                  </a:ext>
                </a:extLst>
              </p:cNvPr>
              <p:cNvSpPr txBox="1"/>
              <p:nvPr/>
            </p:nvSpPr>
            <p:spPr>
              <a:xfrm>
                <a:off x="546410" y="1059366"/>
                <a:ext cx="11162370" cy="1477328"/>
              </a:xfrm>
              <a:prstGeom prst="rect">
                <a:avLst/>
              </a:prstGeom>
              <a:noFill/>
            </p:spPr>
            <p:txBody>
              <a:bodyPr wrap="square" rtlCol="0">
                <a:spAutoFit/>
              </a:bodyPr>
              <a:lstStyle/>
              <a:p>
                <a:r>
                  <a:rPr lang="cs-CZ" dirty="0"/>
                  <a:t>Elektromotorické napětí článku je 1,5 V, jeho vnitřní odpor je 0,8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Jaký proud prochází obvodem o vnějším odporu 5,2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a:t>
                </a:r>
              </a:p>
              <a:p>
                <a:endParaRPr lang="cs-CZ"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=1,5 </m:t>
                      </m:r>
                      <m:r>
                        <m:rPr>
                          <m:sty m:val="p"/>
                        </m:rPr>
                        <a:rPr lang="cs-CZ" b="0" i="0" smtClean="0">
                          <a:latin typeface="Cambria Math" panose="02040503050406030204" pitchFamily="18" charset="0"/>
                        </a:rPr>
                        <m:t>V</m:t>
                      </m:r>
                      <m:r>
                        <a:rPr lang="cs-CZ" b="0" i="0" smtClean="0">
                          <a:latin typeface="Cambria Math" panose="02040503050406030204" pitchFamily="18" charset="0"/>
                        </a:rPr>
                        <m:t>,</m:t>
                      </m:r>
                      <m:r>
                        <a:rPr lang="cs-CZ" b="0" i="1" smtClean="0">
                          <a:latin typeface="Cambria Math" panose="02040503050406030204" pitchFamily="18" charset="0"/>
                        </a:rPr>
                        <m:t> </m:t>
                      </m:r>
                      <m:r>
                        <a:rPr lang="cs-CZ" b="0" i="1" smtClean="0">
                          <a:latin typeface="Cambria Math" panose="02040503050406030204" pitchFamily="18" charset="0"/>
                        </a:rPr>
                        <m:t>𝑅</m:t>
                      </m:r>
                      <m:r>
                        <a:rPr lang="cs-CZ" b="0" i="1" smtClean="0">
                          <a:latin typeface="Cambria Math" panose="02040503050406030204" pitchFamily="18" charset="0"/>
                        </a:rPr>
                        <m:t>=5,2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=0,8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r>
                        <a:rPr lang="cs-CZ" b="0" i="1" smtClean="0">
                          <a:latin typeface="Cambria Math" panose="02040503050406030204" pitchFamily="18" charset="0"/>
                        </a:rPr>
                        <m:t>𝐼</m:t>
                      </m:r>
                      <m:r>
                        <a:rPr lang="cs-CZ" b="0" i="1" smtClean="0">
                          <a:latin typeface="Cambria Math" panose="02040503050406030204" pitchFamily="18" charset="0"/>
                        </a:rPr>
                        <m:t>=?</m:t>
                      </m:r>
                    </m:oMath>
                  </m:oMathPara>
                </a14:m>
                <a:endParaRPr lang="cs-CZ" dirty="0"/>
              </a:p>
            </p:txBody>
          </p:sp>
        </mc:Choice>
        <mc:Fallback xmlns="">
          <p:sp>
            <p:nvSpPr>
              <p:cNvPr id="4" name="TextovéPole 3">
                <a:extLst>
                  <a:ext uri="{FF2B5EF4-FFF2-40B4-BE49-F238E27FC236}">
                    <a16:creationId xmlns:a16="http://schemas.microsoft.com/office/drawing/2014/main" id="{AC931D6B-486A-F83F-174F-1F7B8A002988}"/>
                  </a:ext>
                </a:extLst>
              </p:cNvPr>
              <p:cNvSpPr txBox="1">
                <a:spLocks noRot="1" noChangeAspect="1" noMove="1" noResize="1" noEditPoints="1" noAdjustHandles="1" noChangeArrowheads="1" noChangeShapeType="1" noTextEdit="1"/>
              </p:cNvSpPr>
              <p:nvPr/>
            </p:nvSpPr>
            <p:spPr>
              <a:xfrm>
                <a:off x="546410" y="1059366"/>
                <a:ext cx="11162370" cy="1477328"/>
              </a:xfrm>
              <a:prstGeom prst="rect">
                <a:avLst/>
              </a:prstGeom>
              <a:blipFill>
                <a:blip r:embed="rId3"/>
                <a:stretch>
                  <a:fillRect l="-492" t="-2893"/>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C622C114-1AF2-5F2D-635E-C54AA4955709}"/>
              </a:ext>
            </a:extLst>
          </p:cNvPr>
          <p:cNvCxnSpPr/>
          <p:nvPr/>
        </p:nvCxnSpPr>
        <p:spPr>
          <a:xfrm>
            <a:off x="546410" y="2536694"/>
            <a:ext cx="1116237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5DE8621E-F72E-F2B6-532D-20283CD8CA00}"/>
                  </a:ext>
                </a:extLst>
              </p:cNvPr>
              <p:cNvSpPr txBox="1"/>
              <p:nvPr/>
            </p:nvSpPr>
            <p:spPr>
              <a:xfrm>
                <a:off x="546410" y="2843561"/>
                <a:ext cx="11162370" cy="3152017"/>
              </a:xfrm>
              <a:prstGeom prst="rect">
                <a:avLst/>
              </a:prstGeom>
              <a:noFill/>
            </p:spPr>
            <p:txBody>
              <a:bodyPr wrap="square" rtlCol="0">
                <a:spAutoFit/>
              </a:bodyPr>
              <a:lstStyle/>
              <a:p>
                <a:r>
                  <a:rPr lang="cs-CZ" dirty="0"/>
                  <a:t>Celkový proud procházející obvodem vypočteme podle vztahu:</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endParaRPr lang="cs-CZ" dirty="0"/>
              </a:p>
              <a:p>
                <a:r>
                  <a:rPr lang="cs-CZ" dirty="0"/>
                  <a:t>Po dosazení zadaných hodnot vypočteme proud:</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1,5</m:t>
                          </m:r>
                        </m:num>
                        <m:den>
                          <m:r>
                            <a:rPr lang="cs-CZ" b="0" i="1" smtClean="0">
                              <a:latin typeface="Cambria Math" panose="02040503050406030204" pitchFamily="18" charset="0"/>
                            </a:rPr>
                            <m:t>5,2+0,8</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1,5</m:t>
                          </m:r>
                        </m:num>
                        <m:den>
                          <m:r>
                            <a:rPr lang="cs-CZ" b="0" i="1" smtClean="0">
                              <a:latin typeface="Cambria Math" panose="02040503050406030204" pitchFamily="18" charset="0"/>
                            </a:rPr>
                            <m:t>6</m:t>
                          </m:r>
                        </m:den>
                      </m:f>
                      <m:r>
                        <a:rPr lang="cs-CZ" b="0" i="1" smtClean="0">
                          <a:latin typeface="Cambria Math" panose="02040503050406030204" pitchFamily="18" charset="0"/>
                        </a:rPr>
                        <m:t>=0,25 </m:t>
                      </m:r>
                      <m:r>
                        <m:rPr>
                          <m:sty m:val="p"/>
                        </m:rPr>
                        <a:rPr lang="cs-CZ" b="0" i="0" smtClean="0">
                          <a:latin typeface="Cambria Math" panose="02040503050406030204" pitchFamily="18" charset="0"/>
                        </a:rPr>
                        <m:t>A</m:t>
                      </m:r>
                    </m:oMath>
                  </m:oMathPara>
                </a14:m>
                <a:endParaRPr lang="cs-CZ" dirty="0"/>
              </a:p>
              <a:p>
                <a:endParaRPr lang="cs-CZ" dirty="0"/>
              </a:p>
              <a:p>
                <a:pPr algn="ctr"/>
                <a:r>
                  <a:rPr lang="cs-CZ" b="1" dirty="0"/>
                  <a:t>Obvodem prochází elektrický proud o velikosti 0,25 </a:t>
                </a:r>
                <a14:m>
                  <m:oMath xmlns:m="http://schemas.openxmlformats.org/officeDocument/2006/math">
                    <m:r>
                      <a:rPr lang="cs-CZ" b="1" i="0" dirty="0" smtClean="0">
                        <a:latin typeface="Cambria Math" panose="02040503050406030204" pitchFamily="18" charset="0"/>
                      </a:rPr>
                      <m:t>𝐀</m:t>
                    </m:r>
                  </m:oMath>
                </a14:m>
                <a:r>
                  <a:rPr lang="cs-CZ" b="1" dirty="0"/>
                  <a:t>.</a:t>
                </a:r>
              </a:p>
            </p:txBody>
          </p:sp>
        </mc:Choice>
        <mc:Fallback xmlns="">
          <p:sp>
            <p:nvSpPr>
              <p:cNvPr id="7" name="TextovéPole 6">
                <a:extLst>
                  <a:ext uri="{FF2B5EF4-FFF2-40B4-BE49-F238E27FC236}">
                    <a16:creationId xmlns:a16="http://schemas.microsoft.com/office/drawing/2014/main" id="{5DE8621E-F72E-F2B6-532D-20283CD8CA00}"/>
                  </a:ext>
                </a:extLst>
              </p:cNvPr>
              <p:cNvSpPr txBox="1">
                <a:spLocks noRot="1" noChangeAspect="1" noMove="1" noResize="1" noEditPoints="1" noAdjustHandles="1" noChangeArrowheads="1" noChangeShapeType="1" noTextEdit="1"/>
              </p:cNvSpPr>
              <p:nvPr/>
            </p:nvSpPr>
            <p:spPr>
              <a:xfrm>
                <a:off x="546410" y="2843561"/>
                <a:ext cx="11162370" cy="3152017"/>
              </a:xfrm>
              <a:prstGeom prst="rect">
                <a:avLst/>
              </a:prstGeom>
              <a:blipFill>
                <a:blip r:embed="rId4"/>
                <a:stretch>
                  <a:fillRect l="-492" t="-965" b="-1931"/>
                </a:stretch>
              </a:blipFill>
            </p:spPr>
            <p:txBody>
              <a:bodyPr/>
              <a:lstStyle/>
              <a:p>
                <a:r>
                  <a:rPr lang="cs-CZ">
                    <a:noFill/>
                  </a:rPr>
                  <a:t> </a:t>
                </a:r>
              </a:p>
            </p:txBody>
          </p:sp>
        </mc:Fallback>
      </mc:AlternateContent>
      <p:sp>
        <p:nvSpPr>
          <p:cNvPr id="2" name="Zástupný symbol pro číslo snímku 1"/>
          <p:cNvSpPr>
            <a:spLocks noGrp="1"/>
          </p:cNvSpPr>
          <p:nvPr>
            <p:ph type="sldNum" sz="quarter" idx="12"/>
          </p:nvPr>
        </p:nvSpPr>
        <p:spPr/>
        <p:txBody>
          <a:bodyPr/>
          <a:lstStyle/>
          <a:p>
            <a:fld id="{8568590E-8625-407E-8C89-243772281700}" type="slidenum">
              <a:rPr lang="cs-CZ" smtClean="0"/>
              <a:t>8</a:t>
            </a:fld>
            <a:endParaRPr lang="cs-CZ"/>
          </a:p>
        </p:txBody>
      </p:sp>
    </p:spTree>
    <p:extLst>
      <p:ext uri="{BB962C8B-B14F-4D97-AF65-F5344CB8AC3E}">
        <p14:creationId xmlns:p14="http://schemas.microsoft.com/office/powerpoint/2010/main" val="443643114"/>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CA56A8F-7431-E491-E137-F23827E8D40F}"/>
              </a:ext>
            </a:extLst>
          </p:cNvPr>
          <p:cNvSpPr txBox="1"/>
          <p:nvPr/>
        </p:nvSpPr>
        <p:spPr>
          <a:xfrm>
            <a:off x="441702" y="519909"/>
            <a:ext cx="2995749"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A760C546-ABA4-4D38-2F10-F0FCC009EA25}"/>
                  </a:ext>
                </a:extLst>
              </p:cNvPr>
              <p:cNvSpPr txBox="1"/>
              <p:nvPr/>
            </p:nvSpPr>
            <p:spPr>
              <a:xfrm>
                <a:off x="441702" y="858413"/>
                <a:ext cx="11285034" cy="1200329"/>
              </a:xfrm>
              <a:prstGeom prst="rect">
                <a:avLst/>
              </a:prstGeom>
              <a:noFill/>
            </p:spPr>
            <p:txBody>
              <a:bodyPr wrap="square" rtlCol="0">
                <a:spAutoFit/>
              </a:bodyPr>
              <a:lstStyle/>
              <a:p>
                <a:r>
                  <a:rPr lang="cs-CZ" dirty="0"/>
                  <a:t>Plochá baterie 4,5 </a:t>
                </a:r>
                <a14:m>
                  <m:oMath xmlns:m="http://schemas.openxmlformats.org/officeDocument/2006/math">
                    <m:r>
                      <m:rPr>
                        <m:sty m:val="p"/>
                      </m:rPr>
                      <a:rPr lang="cs-CZ" i="0" dirty="0" smtClean="0">
                        <a:latin typeface="Cambria Math" panose="02040503050406030204" pitchFamily="18" charset="0"/>
                      </a:rPr>
                      <m:t>V</m:t>
                    </m:r>
                  </m:oMath>
                </a14:m>
                <a:r>
                  <a:rPr lang="cs-CZ" dirty="0"/>
                  <a:t> má vnitřní odpor 1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Určete svorkové napětí baterie, je-li odpor vnějšího obvodu 3,5 </a:t>
                </a:r>
                <a14:m>
                  <m:oMath xmlns:m="http://schemas.openxmlformats.org/officeDocument/2006/math">
                    <m:r>
                      <m:rPr>
                        <m:sty m:val="p"/>
                      </m:rPr>
                      <a:rPr lang="el-GR" i="1" dirty="0" smtClean="0">
                        <a:latin typeface="Cambria Math" panose="02040503050406030204" pitchFamily="18" charset="0"/>
                        <a:cs typeface="Times New Roman" panose="02020603050405020304" pitchFamily="18" charset="0"/>
                      </a:rPr>
                      <m:t>Ω</m:t>
                    </m:r>
                  </m:oMath>
                </a14:m>
                <a:r>
                  <a:rPr lang="cs-CZ" dirty="0">
                    <a:latin typeface="Times New Roman" panose="02020603050405020304" pitchFamily="18" charset="0"/>
                    <a:cs typeface="Times New Roman" panose="02020603050405020304" pitchFamily="18" charset="0"/>
                  </a:rPr>
                  <a:t>.</a:t>
                </a:r>
              </a:p>
              <a:p>
                <a:endParaRPr lang="cs-CZ"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a:t>
                </a:r>
              </a:p>
              <a:p>
                <a:pPr/>
                <a14:m>
                  <m:oMathPara xmlns:m="http://schemas.openxmlformats.org/officeDocument/2006/math">
                    <m:oMathParaPr>
                      <m:jc m:val="left"/>
                    </m:oMathParaPr>
                    <m:oMath xmlns:m="http://schemas.openxmlformats.org/officeDocument/2006/math">
                      <m:sSub>
                        <m:sSubPr>
                          <m:ctrlPr>
                            <a:rPr lang="cs-CZ" b="0" i="1" dirty="0" smtClean="0">
                              <a:latin typeface="Cambria Math" panose="02040503050406030204" pitchFamily="18" charset="0"/>
                            </a:rPr>
                          </m:ctrlPr>
                        </m:sSubPr>
                        <m:e>
                          <m:r>
                            <a:rPr lang="cs-CZ" b="0" i="1" dirty="0" smtClean="0">
                              <a:latin typeface="Cambria Math" panose="02040503050406030204" pitchFamily="18" charset="0"/>
                            </a:rPr>
                            <m:t>𝑈</m:t>
                          </m:r>
                        </m:e>
                        <m:sub>
                          <m:r>
                            <a:rPr lang="cs-CZ" b="0" i="1" dirty="0" smtClean="0">
                              <a:latin typeface="Cambria Math" panose="02040503050406030204" pitchFamily="18" charset="0"/>
                            </a:rPr>
                            <m:t>𝑒</m:t>
                          </m:r>
                        </m:sub>
                      </m:sSub>
                      <m:r>
                        <a:rPr lang="cs-CZ" b="0" i="1" smtClean="0">
                          <a:latin typeface="Cambria Math" panose="02040503050406030204" pitchFamily="18" charset="0"/>
                        </a:rPr>
                        <m:t>=4,5 </m:t>
                      </m:r>
                      <m:r>
                        <m:rPr>
                          <m:sty m:val="p"/>
                        </m:rPr>
                        <a:rPr lang="cs-CZ" b="0" i="0" smtClean="0">
                          <a:latin typeface="Cambria Math" panose="02040503050406030204" pitchFamily="18" charset="0"/>
                        </a:rPr>
                        <m:t>V</m:t>
                      </m:r>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=1 </m:t>
                      </m:r>
                      <m:r>
                        <m:rPr>
                          <m:sty m:val="p"/>
                        </m:rPr>
                        <a:rPr lang="el-GR" b="0" i="1" smtClean="0">
                          <a:latin typeface="Cambria Math" panose="02040503050406030204" pitchFamily="18" charset="0"/>
                        </a:rPr>
                        <m:t>Ω</m:t>
                      </m:r>
                      <m:r>
                        <a:rPr lang="cs-CZ" b="0" i="1" smtClean="0">
                          <a:latin typeface="Cambria Math" panose="02040503050406030204" pitchFamily="18" charset="0"/>
                        </a:rPr>
                        <m:t>, </m:t>
                      </m:r>
                      <m:r>
                        <a:rPr lang="cs-CZ" b="0" i="1" smtClean="0">
                          <a:latin typeface="Cambria Math" panose="02040503050406030204" pitchFamily="18" charset="0"/>
                        </a:rPr>
                        <m:t>𝑅</m:t>
                      </m:r>
                      <m:r>
                        <a:rPr lang="cs-CZ" b="0" i="1" smtClean="0">
                          <a:latin typeface="Cambria Math" panose="02040503050406030204" pitchFamily="18" charset="0"/>
                        </a:rPr>
                        <m:t>=3,5 </m:t>
                      </m:r>
                      <m:r>
                        <m:rPr>
                          <m:sty m:val="p"/>
                        </m:rPr>
                        <a:rPr lang="el-GR" b="0" i="1" smtClean="0">
                          <a:latin typeface="Cambria Math" panose="02040503050406030204" pitchFamily="18" charset="0"/>
                        </a:rPr>
                        <m:t>Ω</m:t>
                      </m:r>
                    </m:oMath>
                  </m:oMathPara>
                </a14:m>
                <a:endParaRPr lang="cs-CZ" dirty="0"/>
              </a:p>
            </p:txBody>
          </p:sp>
        </mc:Choice>
        <mc:Fallback xmlns="">
          <p:sp>
            <p:nvSpPr>
              <p:cNvPr id="3" name="TextovéPole 2">
                <a:extLst>
                  <a:ext uri="{FF2B5EF4-FFF2-40B4-BE49-F238E27FC236}">
                    <a16:creationId xmlns:a16="http://schemas.microsoft.com/office/drawing/2014/main" id="{A760C546-ABA4-4D38-2F10-F0FCC009EA25}"/>
                  </a:ext>
                </a:extLst>
              </p:cNvPr>
              <p:cNvSpPr txBox="1">
                <a:spLocks noRot="1" noChangeAspect="1" noMove="1" noResize="1" noEditPoints="1" noAdjustHandles="1" noChangeArrowheads="1" noChangeShapeType="1" noTextEdit="1"/>
              </p:cNvSpPr>
              <p:nvPr/>
            </p:nvSpPr>
            <p:spPr>
              <a:xfrm>
                <a:off x="441702" y="858413"/>
                <a:ext cx="11285034" cy="1200329"/>
              </a:xfrm>
              <a:prstGeom prst="rect">
                <a:avLst/>
              </a:prstGeom>
              <a:blipFill>
                <a:blip r:embed="rId3"/>
                <a:stretch>
                  <a:fillRect l="-432" t="-3553"/>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512FF7B7-8F75-8782-D537-D8A57D6197D3}"/>
              </a:ext>
            </a:extLst>
          </p:cNvPr>
          <p:cNvCxnSpPr/>
          <p:nvPr/>
        </p:nvCxnSpPr>
        <p:spPr>
          <a:xfrm>
            <a:off x="441702" y="2132571"/>
            <a:ext cx="11285034"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3A10683E-103A-3369-A6E7-C8173916F400}"/>
                  </a:ext>
                </a:extLst>
              </p:cNvPr>
              <p:cNvSpPr txBox="1"/>
              <p:nvPr/>
            </p:nvSpPr>
            <p:spPr>
              <a:xfrm>
                <a:off x="441702" y="2206401"/>
                <a:ext cx="11478952" cy="3644459"/>
              </a:xfrm>
              <a:prstGeom prst="rect">
                <a:avLst/>
              </a:prstGeom>
              <a:noFill/>
            </p:spPr>
            <p:txBody>
              <a:bodyPr wrap="square">
                <a:spAutoFit/>
              </a:bodyPr>
              <a:lstStyle/>
              <a:p>
                <a:r>
                  <a:rPr lang="cs-CZ" dirty="0"/>
                  <a:t>Pro celkový proud </a:t>
                </a:r>
                <a14:m>
                  <m:oMath xmlns:m="http://schemas.openxmlformats.org/officeDocument/2006/math">
                    <m:r>
                      <a:rPr lang="cs-CZ" i="1" dirty="0" smtClean="0">
                        <a:latin typeface="Cambria Math" panose="02040503050406030204" pitchFamily="18" charset="0"/>
                      </a:rPr>
                      <m:t>𝐼</m:t>
                    </m:r>
                  </m:oMath>
                </a14:m>
                <a:r>
                  <a:rPr lang="cs-CZ" dirty="0"/>
                  <a:t> v uzavřeném obvodu připojeném ke zdroji elektromotorického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 vypočteme podle vztahu</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r>
                  <a:rPr lang="cs-CZ" dirty="0"/>
                  <a:t>Po dosazení zadaných hodnot</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4,5</m:t>
                          </m:r>
                        </m:num>
                        <m:den>
                          <m:r>
                            <a:rPr lang="cs-CZ" b="0" i="1" smtClean="0">
                              <a:latin typeface="Cambria Math" panose="02040503050406030204" pitchFamily="18" charset="0"/>
                            </a:rPr>
                            <m:t>1+3,5</m:t>
                          </m:r>
                        </m:den>
                      </m:f>
                      <m:r>
                        <a:rPr lang="cs-CZ" b="0" i="1" smtClean="0">
                          <a:latin typeface="Cambria Math" panose="02040503050406030204" pitchFamily="18" charset="0"/>
                        </a:rPr>
                        <m:t>=1 </m:t>
                      </m:r>
                      <m:r>
                        <m:rPr>
                          <m:sty m:val="p"/>
                        </m:rPr>
                        <a:rPr lang="cs-CZ" b="0" i="0" smtClean="0">
                          <a:latin typeface="Cambria Math" panose="02040503050406030204" pitchFamily="18" charset="0"/>
                        </a:rPr>
                        <m:t>A</m:t>
                      </m:r>
                    </m:oMath>
                  </m:oMathPara>
                </a14:m>
                <a:endParaRPr lang="cs-CZ" dirty="0"/>
              </a:p>
              <a:p>
                <a:endParaRPr lang="cs-CZ" sz="800" dirty="0"/>
              </a:p>
              <a:p>
                <a:r>
                  <a:rPr lang="cs-CZ" dirty="0"/>
                  <a:t>Svorkové napětí pak vypočteme podle Ohmova zákona části obvodu</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ea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𝐼</m:t>
                      </m:r>
                      <m:r>
                        <a:rPr lang="cs-CZ" b="0" i="1" smtClean="0">
                          <a:latin typeface="Cambria Math" panose="02040503050406030204" pitchFamily="18" charset="0"/>
                          <a:ea typeface="Cambria Math" panose="02040503050406030204" pitchFamily="18" charset="0"/>
                        </a:rPr>
                        <m:t>=3,5 ∙1=3,5 </m:t>
                      </m:r>
                      <m:r>
                        <m:rPr>
                          <m:sty m:val="p"/>
                        </m:rPr>
                        <a:rPr lang="cs-CZ" b="0" i="0" smtClean="0">
                          <a:latin typeface="Cambria Math" panose="02040503050406030204" pitchFamily="18" charset="0"/>
                          <a:ea typeface="Cambria Math" panose="02040503050406030204" pitchFamily="18" charset="0"/>
                        </a:rPr>
                        <m:t>V</m:t>
                      </m:r>
                    </m:oMath>
                  </m:oMathPara>
                </a14:m>
                <a:endParaRPr lang="cs-CZ" dirty="0"/>
              </a:p>
              <a:p>
                <a:endParaRPr lang="cs-CZ" sz="800" dirty="0"/>
              </a:p>
              <a:p>
                <a:r>
                  <a:rPr lang="cs-CZ" dirty="0"/>
                  <a:t>Svorkové napětí můžeme vypočítat také podle vztahu</a:t>
                </a:r>
              </a:p>
              <a:p>
                <a:endParaRPr lang="cs-CZ" sz="800" dirty="0"/>
              </a:p>
              <a:p>
                <a:pPr/>
                <a14:m>
                  <m:oMathPara xmlns:m="http://schemas.openxmlformats.org/officeDocument/2006/math">
                    <m:oMathParaPr>
                      <m:jc m:val="centerGroup"/>
                    </m:oMathParaPr>
                    <m:oMath xmlns:m="http://schemas.openxmlformats.org/officeDocument/2006/math">
                      <m:r>
                        <a:rPr lang="cs-CZ" b="1" i="1" smtClean="0">
                          <a:latin typeface="Cambria Math" panose="02040503050406030204" pitchFamily="18" charset="0"/>
                        </a:rPr>
                        <m:t>𝑼</m:t>
                      </m:r>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𝑼</m:t>
                          </m:r>
                        </m:e>
                        <m:sub>
                          <m:r>
                            <a:rPr lang="cs-CZ" b="1" i="1" smtClean="0">
                              <a:latin typeface="Cambria Math" panose="02040503050406030204" pitchFamily="18" charset="0"/>
                            </a:rPr>
                            <m:t>𝒆</m:t>
                          </m:r>
                        </m:sub>
                      </m:sSub>
                      <m:r>
                        <a:rPr lang="cs-CZ" b="1" i="1" smtClean="0">
                          <a:latin typeface="Cambria Math" panose="02040503050406030204" pitchFamily="18" charset="0"/>
                        </a:rPr>
                        <m:t>−</m:t>
                      </m:r>
                      <m:sSub>
                        <m:sSubPr>
                          <m:ctrlPr>
                            <a:rPr lang="cs-CZ" b="1" i="1" smtClean="0">
                              <a:latin typeface="Cambria Math" panose="02040503050406030204" pitchFamily="18" charset="0"/>
                            </a:rPr>
                          </m:ctrlPr>
                        </m:sSubPr>
                        <m:e>
                          <m:r>
                            <a:rPr lang="cs-CZ" b="1" i="1" smtClean="0">
                              <a:latin typeface="Cambria Math" panose="02040503050406030204" pitchFamily="18" charset="0"/>
                            </a:rPr>
                            <m:t>𝑹</m:t>
                          </m:r>
                        </m:e>
                        <m:sub>
                          <m:r>
                            <a:rPr lang="cs-CZ" b="1" i="1" smtClean="0">
                              <a:latin typeface="Cambria Math" panose="02040503050406030204" pitchFamily="18" charset="0"/>
                            </a:rPr>
                            <m:t>𝒊</m:t>
                          </m:r>
                        </m:sub>
                      </m:sSub>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𝑰</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𝟒</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𝟓</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𝟏</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𝟏</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𝟑</m:t>
                      </m:r>
                      <m:r>
                        <a:rPr lang="cs-CZ" b="1" i="1" smtClean="0">
                          <a:latin typeface="Cambria Math" panose="02040503050406030204" pitchFamily="18" charset="0"/>
                          <a:ea typeface="Cambria Math" panose="02040503050406030204" pitchFamily="18" charset="0"/>
                        </a:rPr>
                        <m:t>,</m:t>
                      </m:r>
                      <m:r>
                        <a:rPr lang="cs-CZ" b="1" i="1" smtClean="0">
                          <a:latin typeface="Cambria Math" panose="02040503050406030204" pitchFamily="18" charset="0"/>
                          <a:ea typeface="Cambria Math" panose="02040503050406030204" pitchFamily="18" charset="0"/>
                        </a:rPr>
                        <m:t>𝟓</m:t>
                      </m:r>
                      <m:r>
                        <a:rPr lang="cs-CZ" b="1" i="1" smtClean="0">
                          <a:latin typeface="Cambria Math" panose="02040503050406030204" pitchFamily="18" charset="0"/>
                          <a:ea typeface="Cambria Math" panose="02040503050406030204" pitchFamily="18" charset="0"/>
                        </a:rPr>
                        <m:t> </m:t>
                      </m:r>
                      <m:r>
                        <a:rPr lang="cs-CZ" b="1" i="0" smtClean="0">
                          <a:latin typeface="Cambria Math" panose="02040503050406030204" pitchFamily="18" charset="0"/>
                          <a:ea typeface="Cambria Math" panose="02040503050406030204" pitchFamily="18" charset="0"/>
                        </a:rPr>
                        <m:t>𝐕</m:t>
                      </m:r>
                    </m:oMath>
                  </m:oMathPara>
                </a14:m>
                <a:endParaRPr lang="cs-CZ" b="1" dirty="0"/>
              </a:p>
              <a:p>
                <a:endParaRPr lang="cs-CZ" sz="800" dirty="0"/>
              </a:p>
              <a:p>
                <a:pPr algn="ctr"/>
                <a:r>
                  <a:rPr lang="cs-CZ" b="1" dirty="0"/>
                  <a:t>Svorkové napětí baterie má hodnotu 3,5 </a:t>
                </a:r>
                <a14:m>
                  <m:oMath xmlns:m="http://schemas.openxmlformats.org/officeDocument/2006/math">
                    <m:r>
                      <a:rPr lang="cs-CZ" b="1" i="0" dirty="0" smtClean="0">
                        <a:latin typeface="Cambria Math" panose="02040503050406030204" pitchFamily="18" charset="0"/>
                      </a:rPr>
                      <m:t>𝐕</m:t>
                    </m:r>
                  </m:oMath>
                </a14:m>
                <a:r>
                  <a:rPr lang="cs-CZ" b="1" dirty="0"/>
                  <a:t>.</a:t>
                </a:r>
              </a:p>
            </p:txBody>
          </p:sp>
        </mc:Choice>
        <mc:Fallback xmlns="">
          <p:sp>
            <p:nvSpPr>
              <p:cNvPr id="9" name="TextovéPole 8">
                <a:extLst>
                  <a:ext uri="{FF2B5EF4-FFF2-40B4-BE49-F238E27FC236}">
                    <a16:creationId xmlns:a16="http://schemas.microsoft.com/office/drawing/2014/main" id="{3A10683E-103A-3369-A6E7-C8173916F400}"/>
                  </a:ext>
                </a:extLst>
              </p:cNvPr>
              <p:cNvSpPr txBox="1">
                <a:spLocks noRot="1" noChangeAspect="1" noMove="1" noResize="1" noEditPoints="1" noAdjustHandles="1" noChangeArrowheads="1" noChangeShapeType="1" noTextEdit="1"/>
              </p:cNvSpPr>
              <p:nvPr/>
            </p:nvSpPr>
            <p:spPr>
              <a:xfrm>
                <a:off x="441702" y="2206401"/>
                <a:ext cx="11478952" cy="3644459"/>
              </a:xfrm>
              <a:prstGeom prst="rect">
                <a:avLst/>
              </a:prstGeom>
              <a:blipFill>
                <a:blip r:embed="rId4"/>
                <a:stretch>
                  <a:fillRect l="-425" t="-1003" b="-1672"/>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9BB18468-085B-7451-FB27-E88E1810F61A}"/>
              </a:ext>
            </a:extLst>
          </p:cNvPr>
          <p:cNvSpPr txBox="1"/>
          <p:nvPr/>
        </p:nvSpPr>
        <p:spPr>
          <a:xfrm>
            <a:off x="364903" y="5850860"/>
            <a:ext cx="11385395" cy="369332"/>
          </a:xfrm>
          <a:prstGeom prst="rect">
            <a:avLst/>
          </a:prstGeom>
          <a:noFill/>
        </p:spPr>
        <p:txBody>
          <a:bodyPr wrap="square">
            <a:spAutoFit/>
          </a:bodyPr>
          <a:lstStyle/>
          <a:p>
            <a:r>
              <a:rPr lang="cs-CZ" dirty="0"/>
              <a:t>Svorkové napětí je menší než elektromotorické napětí, protože na vnitřním odporu baterie vzniká úbytek napětí.</a:t>
            </a:r>
          </a:p>
        </p:txBody>
      </p:sp>
      <p:sp>
        <p:nvSpPr>
          <p:cNvPr id="4" name="Zástupný symbol pro číslo snímku 3"/>
          <p:cNvSpPr>
            <a:spLocks noGrp="1"/>
          </p:cNvSpPr>
          <p:nvPr>
            <p:ph type="sldNum" sz="quarter" idx="12"/>
          </p:nvPr>
        </p:nvSpPr>
        <p:spPr/>
        <p:txBody>
          <a:bodyPr/>
          <a:lstStyle/>
          <a:p>
            <a:fld id="{8568590E-8625-407E-8C89-243772281700}" type="slidenum">
              <a:rPr lang="cs-CZ" smtClean="0"/>
              <a:t>9</a:t>
            </a:fld>
            <a:endParaRPr lang="cs-CZ"/>
          </a:p>
        </p:txBody>
      </p:sp>
    </p:spTree>
    <p:extLst>
      <p:ext uri="{BB962C8B-B14F-4D97-AF65-F5344CB8AC3E}">
        <p14:creationId xmlns:p14="http://schemas.microsoft.com/office/powerpoint/2010/main" val="630557647"/>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76B0E154-6916-FF40-6AEF-F9FF7F7C6B4B}"/>
              </a:ext>
            </a:extLst>
          </p:cNvPr>
          <p:cNvSpPr txBox="1"/>
          <p:nvPr/>
        </p:nvSpPr>
        <p:spPr>
          <a:xfrm>
            <a:off x="524786" y="302150"/>
            <a:ext cx="962108"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8172C69F-FCBC-E4D2-F22A-BF5C44E25A54}"/>
                  </a:ext>
                </a:extLst>
              </p:cNvPr>
              <p:cNvSpPr txBox="1"/>
              <p:nvPr/>
            </p:nvSpPr>
            <p:spPr>
              <a:xfrm>
                <a:off x="636104" y="747423"/>
                <a:ext cx="11203388" cy="1200329"/>
              </a:xfrm>
              <a:prstGeom prst="rect">
                <a:avLst/>
              </a:prstGeom>
              <a:noFill/>
            </p:spPr>
            <p:txBody>
              <a:bodyPr wrap="square" rtlCol="0">
                <a:spAutoFit/>
              </a:bodyPr>
              <a:lstStyle/>
              <a:p>
                <a:r>
                  <a:rPr lang="cs-CZ" dirty="0"/>
                  <a:t>Elektromotorické napětí *) akumulátoru v automobilu je 12 V. Připojíme-li k akumulátoru elektrický obvod o vnějším odporu 5,5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prochází obvodem proud 2 A.</a:t>
                </a:r>
              </a:p>
              <a:p>
                <a:r>
                  <a:rPr lang="cs-CZ" dirty="0">
                    <a:latin typeface="Times New Roman" panose="02020603050405020304" pitchFamily="18" charset="0"/>
                    <a:cs typeface="Times New Roman" panose="02020603050405020304" pitchFamily="18" charset="0"/>
                  </a:rPr>
                  <a:t>Určete svorkové napětí a vnitřní odpor akumulátoru. </a:t>
                </a:r>
                <a:endParaRPr lang="cs-CZ" sz="800"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 </a:t>
                </a:r>
                <a14:m>
                  <m:oMath xmlns:m="http://schemas.openxmlformats.org/officeDocument/2006/math">
                    <m:sSub>
                      <m:sSubPr>
                        <m:ctrlPr>
                          <a:rPr lang="cs-CZ" i="1" smtClean="0">
                            <a:latin typeface="Cambria Math" panose="02040503050406030204" pitchFamily="18" charset="0"/>
                            <a:cs typeface="Times New Roman" panose="02020603050405020304" pitchFamily="18" charset="0"/>
                          </a:rPr>
                        </m:ctrlPr>
                      </m:sSubPr>
                      <m:e>
                        <m:r>
                          <a:rPr lang="cs-CZ" b="0" i="1" smtClean="0">
                            <a:latin typeface="Cambria Math" panose="02040503050406030204" pitchFamily="18" charset="0"/>
                            <a:cs typeface="Times New Roman" panose="02020603050405020304" pitchFamily="18" charset="0"/>
                          </a:rPr>
                          <m:t>𝑈</m:t>
                        </m:r>
                      </m:e>
                      <m:sub>
                        <m:r>
                          <a:rPr lang="cs-CZ" b="0" i="1" smtClean="0">
                            <a:latin typeface="Cambria Math" panose="02040503050406030204" pitchFamily="18" charset="0"/>
                            <a:cs typeface="Times New Roman" panose="02020603050405020304" pitchFamily="18" charset="0"/>
                          </a:rPr>
                          <m:t>𝑒</m:t>
                        </m:r>
                      </m:sub>
                    </m:sSub>
                    <m:r>
                      <a:rPr lang="cs-CZ" b="0" i="1" smtClean="0">
                        <a:latin typeface="Cambria Math" panose="02040503050406030204" pitchFamily="18" charset="0"/>
                        <a:cs typeface="Times New Roman" panose="02020603050405020304" pitchFamily="18" charset="0"/>
                      </a:rPr>
                      <m:t>=12 </m:t>
                    </m:r>
                    <m:r>
                      <m:rPr>
                        <m:sty m:val="p"/>
                      </m:rPr>
                      <a:rPr lang="cs-CZ" b="0" i="0" smtClean="0">
                        <a:latin typeface="Cambria Math" panose="02040503050406030204" pitchFamily="18" charset="0"/>
                        <a:cs typeface="Times New Roman" panose="02020603050405020304" pitchFamily="18" charset="0"/>
                      </a:rPr>
                      <m:t>V</m:t>
                    </m:r>
                    <m:r>
                      <a:rPr lang="cs-CZ" b="0" i="1" smtClean="0">
                        <a:latin typeface="Cambria Math" panose="02040503050406030204" pitchFamily="18" charset="0"/>
                        <a:cs typeface="Times New Roman" panose="02020603050405020304" pitchFamily="18" charset="0"/>
                      </a:rPr>
                      <m:t>, </m:t>
                    </m:r>
                    <m:r>
                      <a:rPr lang="cs-CZ" b="0" i="1" smtClean="0">
                        <a:latin typeface="Cambria Math" panose="02040503050406030204" pitchFamily="18" charset="0"/>
                        <a:cs typeface="Times New Roman" panose="02020603050405020304" pitchFamily="18" charset="0"/>
                      </a:rPr>
                      <m:t>𝑅</m:t>
                    </m:r>
                    <m:r>
                      <a:rPr lang="cs-CZ" b="0" i="1" smtClean="0">
                        <a:latin typeface="Cambria Math" panose="02040503050406030204" pitchFamily="18" charset="0"/>
                        <a:cs typeface="Times New Roman" panose="02020603050405020304" pitchFamily="18" charset="0"/>
                      </a:rPr>
                      <m:t>=5,5</m:t>
                    </m:r>
                    <m:r>
                      <m:rPr>
                        <m:nor/>
                      </m:rPr>
                      <a:rPr lang="el-GR" dirty="0">
                        <a:latin typeface="Times New Roman" panose="02020603050405020304" pitchFamily="18" charset="0"/>
                        <a:cs typeface="Times New Roman" panose="02020603050405020304" pitchFamily="18" charset="0"/>
                      </a:rPr>
                      <m:t>Ω</m:t>
                    </m:r>
                    <m:r>
                      <m:rPr>
                        <m:nor/>
                      </m:rPr>
                      <a:rPr lang="cs-CZ" b="0" i="0" dirty="0" smtClean="0">
                        <a:latin typeface="Times New Roman" panose="02020603050405020304" pitchFamily="18" charset="0"/>
                        <a:cs typeface="Times New Roman" panose="02020603050405020304" pitchFamily="18" charset="0"/>
                      </a:rPr>
                      <m:t>, </m:t>
                    </m:r>
                    <m:r>
                      <m:rPr>
                        <m:nor/>
                      </m:rPr>
                      <a:rPr lang="cs-CZ" b="0" i="0" dirty="0" smtClean="0">
                        <a:latin typeface="Times New Roman" panose="02020603050405020304" pitchFamily="18" charset="0"/>
                        <a:cs typeface="Times New Roman" panose="02020603050405020304" pitchFamily="18" charset="0"/>
                      </a:rPr>
                      <m:t>I</m:t>
                    </m:r>
                    <m:r>
                      <m:rPr>
                        <m:nor/>
                      </m:rPr>
                      <a:rPr lang="cs-CZ" b="0" i="0" dirty="0" smtClean="0">
                        <a:latin typeface="Times New Roman" panose="02020603050405020304" pitchFamily="18" charset="0"/>
                        <a:cs typeface="Times New Roman" panose="02020603050405020304" pitchFamily="18" charset="0"/>
                      </a:rPr>
                      <m:t>=2 </m:t>
                    </m:r>
                    <m:r>
                      <m:rPr>
                        <m:nor/>
                      </m:rPr>
                      <a:rPr lang="cs-CZ" b="0" dirty="0" smtClean="0">
                        <a:latin typeface="Times New Roman" panose="02020603050405020304" pitchFamily="18" charset="0"/>
                        <a:cs typeface="Times New Roman" panose="02020603050405020304" pitchFamily="18" charset="0"/>
                      </a:rPr>
                      <m:t>A</m:t>
                    </m:r>
                    <m:r>
                      <m:rPr>
                        <m:nor/>
                      </m:rPr>
                      <a:rPr lang="cs-CZ" b="0" dirty="0" smtClean="0">
                        <a:latin typeface="Times New Roman" panose="02020603050405020304" pitchFamily="18" charset="0"/>
                        <a:cs typeface="Times New Roman" panose="02020603050405020304" pitchFamily="18" charset="0"/>
                      </a:rPr>
                      <m:t>,</m:t>
                    </m:r>
                    <m:r>
                      <m:rPr>
                        <m:nor/>
                      </m:rPr>
                      <a:rPr lang="cs-CZ" b="0" i="1" dirty="0" smtClean="0">
                        <a:latin typeface="Times New Roman" panose="02020603050405020304" pitchFamily="18" charset="0"/>
                        <a:cs typeface="Times New Roman" panose="02020603050405020304" pitchFamily="18" charset="0"/>
                      </a:rPr>
                      <m:t> </m:t>
                    </m:r>
                    <m:r>
                      <m:rPr>
                        <m:nor/>
                      </m:rPr>
                      <a:rPr lang="cs-CZ" b="0" i="1" dirty="0" smtClean="0">
                        <a:latin typeface="Times New Roman" panose="02020603050405020304" pitchFamily="18" charset="0"/>
                        <a:cs typeface="Times New Roman" panose="02020603050405020304" pitchFamily="18" charset="0"/>
                      </a:rPr>
                      <m:t>U</m:t>
                    </m:r>
                    <m:r>
                      <m:rPr>
                        <m:nor/>
                      </m:rPr>
                      <a:rPr lang="cs-CZ" b="0" i="1" dirty="0" smtClean="0">
                        <a:latin typeface="Times New Roman" panose="02020603050405020304" pitchFamily="18" charset="0"/>
                        <a:cs typeface="Times New Roman" panose="02020603050405020304" pitchFamily="18" charset="0"/>
                      </a:rPr>
                      <m:t>=?, </m:t>
                    </m:r>
                    <m:sSub>
                      <m:sSubPr>
                        <m:ctrlPr>
                          <a:rPr lang="cs-CZ" b="0" i="1" dirty="0" smtClean="0">
                            <a:latin typeface="Cambria Math" panose="02040503050406030204" pitchFamily="18" charset="0"/>
                            <a:cs typeface="Times New Roman" panose="02020603050405020304" pitchFamily="18" charset="0"/>
                          </a:rPr>
                        </m:ctrlPr>
                      </m:sSubPr>
                      <m:e>
                        <m:r>
                          <a:rPr lang="cs-CZ" b="0" i="1" dirty="0" smtClean="0">
                            <a:latin typeface="Cambria Math" panose="02040503050406030204" pitchFamily="18" charset="0"/>
                            <a:cs typeface="Times New Roman" panose="02020603050405020304" pitchFamily="18" charset="0"/>
                          </a:rPr>
                          <m:t>𝑅</m:t>
                        </m:r>
                      </m:e>
                      <m:sub>
                        <m:r>
                          <a:rPr lang="cs-CZ" b="0" i="1" dirty="0" smtClean="0">
                            <a:latin typeface="Cambria Math" panose="02040503050406030204" pitchFamily="18" charset="0"/>
                            <a:cs typeface="Times New Roman" panose="02020603050405020304" pitchFamily="18" charset="0"/>
                          </a:rPr>
                          <m:t>𝑖</m:t>
                        </m:r>
                      </m:sub>
                    </m:sSub>
                    <m:r>
                      <a:rPr lang="cs-CZ" b="0" i="1" dirty="0" smtClean="0">
                        <a:latin typeface="Cambria Math" panose="02040503050406030204" pitchFamily="18" charset="0"/>
                        <a:cs typeface="Times New Roman" panose="02020603050405020304" pitchFamily="18" charset="0"/>
                      </a:rPr>
                      <m:t>=?, </m:t>
                    </m:r>
                    <m:sSub>
                      <m:sSubPr>
                        <m:ctrlPr>
                          <a:rPr lang="cs-CZ" b="0" i="1" dirty="0" smtClean="0">
                            <a:latin typeface="Cambria Math" panose="02040503050406030204" pitchFamily="18" charset="0"/>
                            <a:cs typeface="Times New Roman" panose="02020603050405020304" pitchFamily="18" charset="0"/>
                          </a:rPr>
                        </m:ctrlPr>
                      </m:sSubPr>
                      <m:e>
                        <m:r>
                          <a:rPr lang="cs-CZ" b="0" i="1" dirty="0" smtClean="0">
                            <a:latin typeface="Cambria Math" panose="02040503050406030204" pitchFamily="18" charset="0"/>
                            <a:cs typeface="Times New Roman" panose="02020603050405020304" pitchFamily="18" charset="0"/>
                          </a:rPr>
                          <m:t>𝐼</m:t>
                        </m:r>
                      </m:e>
                      <m:sub>
                        <m:r>
                          <a:rPr lang="cs-CZ" b="0" i="1" dirty="0" smtClean="0">
                            <a:latin typeface="Cambria Math" panose="02040503050406030204" pitchFamily="18" charset="0"/>
                            <a:cs typeface="Times New Roman" panose="02020603050405020304" pitchFamily="18" charset="0"/>
                          </a:rPr>
                          <m:t>𝑍</m:t>
                        </m:r>
                      </m:sub>
                    </m:sSub>
                    <m:r>
                      <a:rPr lang="cs-CZ" b="0" i="1" dirty="0" smtClean="0">
                        <a:latin typeface="Cambria Math" panose="02040503050406030204" pitchFamily="18" charset="0"/>
                        <a:cs typeface="Times New Roman" panose="02020603050405020304" pitchFamily="18" charset="0"/>
                      </a:rPr>
                      <m:t>=?</m:t>
                    </m:r>
                  </m:oMath>
                </a14:m>
                <a:endParaRPr lang="cs-CZ" dirty="0"/>
              </a:p>
            </p:txBody>
          </p:sp>
        </mc:Choice>
        <mc:Fallback xmlns="">
          <p:sp>
            <p:nvSpPr>
              <p:cNvPr id="4" name="TextovéPole 3">
                <a:extLst>
                  <a:ext uri="{FF2B5EF4-FFF2-40B4-BE49-F238E27FC236}">
                    <a16:creationId xmlns:a16="http://schemas.microsoft.com/office/drawing/2014/main" id="{8172C69F-FCBC-E4D2-F22A-BF5C44E25A54}"/>
                  </a:ext>
                </a:extLst>
              </p:cNvPr>
              <p:cNvSpPr txBox="1">
                <a:spLocks noRot="1" noChangeAspect="1" noMove="1" noResize="1" noEditPoints="1" noAdjustHandles="1" noChangeArrowheads="1" noChangeShapeType="1" noTextEdit="1"/>
              </p:cNvSpPr>
              <p:nvPr/>
            </p:nvSpPr>
            <p:spPr>
              <a:xfrm>
                <a:off x="636104" y="747423"/>
                <a:ext cx="11203388" cy="1200329"/>
              </a:xfrm>
              <a:prstGeom prst="rect">
                <a:avLst/>
              </a:prstGeom>
              <a:blipFill>
                <a:blip r:embed="rId3"/>
                <a:stretch>
                  <a:fillRect l="-435" t="-3046" b="-6599"/>
                </a:stretch>
              </a:blipFill>
            </p:spPr>
            <p:txBody>
              <a:bodyPr/>
              <a:lstStyle/>
              <a:p>
                <a:r>
                  <a:rPr lang="cs-CZ">
                    <a:noFill/>
                  </a:rPr>
                  <a:t> </a:t>
                </a:r>
              </a:p>
            </p:txBody>
          </p:sp>
        </mc:Fallback>
      </mc:AlternateContent>
      <p:cxnSp>
        <p:nvCxnSpPr>
          <p:cNvPr id="7" name="Přímá spojnice 6">
            <a:extLst>
              <a:ext uri="{FF2B5EF4-FFF2-40B4-BE49-F238E27FC236}">
                <a16:creationId xmlns:a16="http://schemas.microsoft.com/office/drawing/2014/main" id="{77447A05-B172-43FF-16F4-AA829A338374}"/>
              </a:ext>
            </a:extLst>
          </p:cNvPr>
          <p:cNvCxnSpPr/>
          <p:nvPr/>
        </p:nvCxnSpPr>
        <p:spPr>
          <a:xfrm>
            <a:off x="620202" y="2067339"/>
            <a:ext cx="11235193" cy="0"/>
          </a:xfrm>
          <a:prstGeom prst="line">
            <a:avLst/>
          </a:prstGeom>
        </p:spPr>
        <p:style>
          <a:lnRef idx="1">
            <a:schemeClr val="dk1"/>
          </a:lnRef>
          <a:fillRef idx="0">
            <a:schemeClr val="dk1"/>
          </a:fillRef>
          <a:effectRef idx="0">
            <a:schemeClr val="dk1"/>
          </a:effectRef>
          <a:fontRef idx="minor">
            <a:schemeClr val="tx1"/>
          </a:fontRef>
        </p:style>
      </p:cxn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7B3010F8-A05E-11BB-296D-9608E2CA3936}"/>
                  </a:ext>
                </a:extLst>
              </p:cNvPr>
              <p:cNvSpPr txBox="1"/>
              <p:nvPr/>
            </p:nvSpPr>
            <p:spPr>
              <a:xfrm>
                <a:off x="620202" y="2256787"/>
                <a:ext cx="11203388" cy="2611484"/>
              </a:xfrm>
              <a:prstGeom prst="rect">
                <a:avLst/>
              </a:prstGeom>
              <a:noFill/>
            </p:spPr>
            <p:txBody>
              <a:bodyPr wrap="square" rtlCol="0">
                <a:spAutoFit/>
              </a:bodyPr>
              <a:lstStyle/>
              <a:p>
                <a:pPr marL="342900" indent="-342900">
                  <a:buAutoNum type="arabicPeriod"/>
                </a:pPr>
                <a:r>
                  <a:rPr lang="cs-CZ" dirty="0"/>
                  <a:t>Svorkové napětí vypočítáme podle Ohmova zákona pro část obvodu:</a:t>
                </a:r>
              </a:p>
              <a:p>
                <a:pPr marL="342900" indent="-342900">
                  <a:buAutoNum type="arabicPeriod"/>
                </a:pPr>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rPr>
                        <m:t> . </m:t>
                      </m:r>
                      <m:r>
                        <a:rPr lang="cs-CZ" b="0" i="1" smtClean="0">
                          <a:latin typeface="Cambria Math" panose="02040503050406030204" pitchFamily="18" charset="0"/>
                        </a:rPr>
                        <m:t>𝐼</m:t>
                      </m:r>
                      <m:r>
                        <a:rPr lang="cs-CZ" b="0" i="1" smtClean="0">
                          <a:latin typeface="Cambria Math" panose="02040503050406030204" pitchFamily="18" charset="0"/>
                        </a:rPr>
                        <m:t>=(5,5 . 2) </m:t>
                      </m:r>
                      <m:r>
                        <m:rPr>
                          <m:sty m:val="p"/>
                        </m:rPr>
                        <a:rPr lang="cs-CZ" b="0" i="0" smtClean="0">
                          <a:latin typeface="Cambria Math" panose="02040503050406030204" pitchFamily="18" charset="0"/>
                        </a:rPr>
                        <m:t>V</m:t>
                      </m:r>
                      <m:r>
                        <a:rPr lang="cs-CZ" b="0" i="0" smtClean="0">
                          <a:latin typeface="Cambria Math" panose="02040503050406030204" pitchFamily="18" charset="0"/>
                        </a:rPr>
                        <m:t>=11 </m:t>
                      </m:r>
                      <m:r>
                        <m:rPr>
                          <m:sty m:val="p"/>
                        </m:rPr>
                        <a:rPr lang="cs-CZ" b="0" i="0" smtClean="0">
                          <a:latin typeface="Cambria Math" panose="02040503050406030204" pitchFamily="18" charset="0"/>
                        </a:rPr>
                        <m:t>V</m:t>
                      </m:r>
                    </m:oMath>
                  </m:oMathPara>
                </a14:m>
                <a:endParaRPr lang="cs-CZ" sz="800" dirty="0"/>
              </a:p>
              <a:p>
                <a:r>
                  <a:rPr lang="cs-CZ" dirty="0"/>
                  <a:t>Svorkové napětí akumulátoru má hodnotu 11 V.</a:t>
                </a:r>
              </a:p>
              <a:p>
                <a:endParaRPr lang="cs-CZ" sz="800" dirty="0"/>
              </a:p>
              <a:p>
                <a:pPr marL="342900" indent="-342900">
                  <a:buAutoNum type="arabicPeriod" startAt="2"/>
                </a:pPr>
                <a:r>
                  <a:rPr lang="cs-CZ" dirty="0"/>
                  <a:t>Vnitřní odpor akumulátoru vypočítáme podle Ohmova zákona pro celý obvod</a:t>
                </a:r>
              </a:p>
              <a:p>
                <a:endParaRPr lang="cs-CZ" sz="800" dirty="0"/>
              </a:p>
              <a:p>
                <a:pPr/>
                <a14:m>
                  <m:oMathPara xmlns:m="http://schemas.openxmlformats.org/officeDocument/2006/math">
                    <m:oMathParaPr>
                      <m:jc m:val="centerGroup"/>
                    </m:oMathParaPr>
                    <m:oMath xmlns:m="http://schemas.openxmlformats.org/officeDocument/2006/math">
                      <m:r>
                        <a:rPr lang="cs-CZ" b="1" i="1">
                          <a:latin typeface="Cambria Math" panose="02040503050406030204" pitchFamily="18" charset="0"/>
                        </a:rPr>
                        <m:t>𝑼</m:t>
                      </m:r>
                      <m:r>
                        <a:rPr lang="cs-CZ" b="1" i="1">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𝑼</m:t>
                          </m:r>
                        </m:e>
                        <m:sub>
                          <m:r>
                            <a:rPr lang="cs-CZ" b="1" i="1">
                              <a:latin typeface="Cambria Math" panose="02040503050406030204" pitchFamily="18" charset="0"/>
                            </a:rPr>
                            <m:t>𝒆</m:t>
                          </m:r>
                        </m:sub>
                      </m:sSub>
                      <m:r>
                        <a:rPr lang="cs-CZ" b="1" i="1">
                          <a:latin typeface="Cambria Math" panose="02040503050406030204" pitchFamily="18" charset="0"/>
                        </a:rPr>
                        <m:t>−</m:t>
                      </m:r>
                      <m:sSub>
                        <m:sSubPr>
                          <m:ctrlPr>
                            <a:rPr lang="cs-CZ" b="1" i="1">
                              <a:latin typeface="Cambria Math" panose="02040503050406030204" pitchFamily="18" charset="0"/>
                            </a:rPr>
                          </m:ctrlPr>
                        </m:sSubPr>
                        <m:e>
                          <m:r>
                            <a:rPr lang="cs-CZ" b="1" i="1">
                              <a:latin typeface="Cambria Math" panose="02040503050406030204" pitchFamily="18" charset="0"/>
                            </a:rPr>
                            <m:t>𝑹</m:t>
                          </m:r>
                        </m:e>
                        <m:sub>
                          <m:r>
                            <a:rPr lang="cs-CZ" b="1" i="1">
                              <a:latin typeface="Cambria Math" panose="02040503050406030204" pitchFamily="18" charset="0"/>
                            </a:rPr>
                            <m:t>𝒊</m:t>
                          </m:r>
                        </m:sub>
                      </m:sSub>
                      <m:r>
                        <a:rPr lang="cs-CZ" b="1" i="1">
                          <a:latin typeface="Cambria Math" panose="02040503050406030204" pitchFamily="18" charset="0"/>
                          <a:ea typeface="Cambria Math" panose="02040503050406030204" pitchFamily="18" charset="0"/>
                        </a:rPr>
                        <m:t>∙</m:t>
                      </m:r>
                      <m:r>
                        <a:rPr lang="cs-CZ" b="1" i="1">
                          <a:latin typeface="Cambria Math" panose="02040503050406030204" pitchFamily="18" charset="0"/>
                          <a:ea typeface="Cambria Math" panose="02040503050406030204" pitchFamily="18" charset="0"/>
                        </a:rPr>
                        <m:t>𝑰</m:t>
                      </m:r>
                      <m:r>
                        <a:rPr lang="cs-CZ" b="1" i="1">
                          <a:latin typeface="Cambria Math" panose="02040503050406030204" pitchFamily="18" charset="0"/>
                          <a:ea typeface="Cambria Math" panose="02040503050406030204" pitchFamily="18" charset="0"/>
                        </a:rPr>
                        <m:t>     →         </m:t>
                      </m:r>
                      <m:sSub>
                        <m:sSubPr>
                          <m:ctrlPr>
                            <a:rPr lang="cs-CZ"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𝑈</m:t>
                          </m:r>
                        </m:num>
                        <m:den>
                          <m:r>
                            <a:rPr lang="cs-CZ" b="0" i="1" smtClean="0">
                              <a:latin typeface="Cambria Math" panose="02040503050406030204" pitchFamily="18" charset="0"/>
                            </a:rPr>
                            <m:t>𝐼</m:t>
                          </m:r>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12−11</m:t>
                          </m:r>
                        </m:num>
                        <m:den>
                          <m:r>
                            <a:rPr lang="cs-CZ" b="0" i="1" smtClean="0">
                              <a:latin typeface="Cambria Math" panose="02040503050406030204" pitchFamily="18" charset="0"/>
                            </a:rPr>
                            <m:t>2</m:t>
                          </m:r>
                        </m:den>
                      </m:f>
                      <m:r>
                        <m:rPr>
                          <m:nor/>
                        </m:rPr>
                        <a:rPr lang="el-GR" dirty="0">
                          <a:latin typeface="Times New Roman" panose="02020603050405020304" pitchFamily="18" charset="0"/>
                          <a:cs typeface="Times New Roman" panose="02020603050405020304" pitchFamily="18" charset="0"/>
                        </a:rPr>
                        <m:t>Ω</m:t>
                      </m:r>
                      <m:r>
                        <m:rPr>
                          <m:nor/>
                        </m:rPr>
                        <a:rPr lang="cs-CZ" b="0" i="0" dirty="0" smtClean="0">
                          <a:latin typeface="Times New Roman" panose="02020603050405020304" pitchFamily="18" charset="0"/>
                          <a:cs typeface="Times New Roman" panose="02020603050405020304" pitchFamily="18" charset="0"/>
                        </a:rPr>
                        <m:t> = 0,5 </m:t>
                      </m:r>
                      <m:r>
                        <m:rPr>
                          <m:nor/>
                        </m:rPr>
                        <a:rPr lang="el-GR" dirty="0">
                          <a:latin typeface="Times New Roman" panose="02020603050405020304" pitchFamily="18" charset="0"/>
                          <a:cs typeface="Times New Roman" panose="02020603050405020304" pitchFamily="18" charset="0"/>
                        </a:rPr>
                        <m:t>Ω</m:t>
                      </m:r>
                    </m:oMath>
                  </m:oMathPara>
                </a14:m>
                <a:endParaRPr lang="cs-CZ" dirty="0"/>
              </a:p>
              <a:p>
                <a:endParaRPr lang="cs-CZ" sz="800" dirty="0"/>
              </a:p>
              <a:p>
                <a:r>
                  <a:rPr lang="cs-CZ" dirty="0"/>
                  <a:t>Vnitřní odpor akumulátoru má hodnotu 0,5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a:t>
                </a:r>
              </a:p>
              <a:p>
                <a:endParaRPr lang="cs-CZ" sz="800" dirty="0">
                  <a:latin typeface="Times New Roman" panose="02020603050405020304" pitchFamily="18" charset="0"/>
                  <a:cs typeface="Times New Roman" panose="02020603050405020304" pitchFamily="18" charset="0"/>
                </a:endParaRPr>
              </a:p>
            </p:txBody>
          </p:sp>
        </mc:Choice>
        <mc:Fallback xmlns="">
          <p:sp>
            <p:nvSpPr>
              <p:cNvPr id="8" name="TextovéPole 7">
                <a:extLst>
                  <a:ext uri="{FF2B5EF4-FFF2-40B4-BE49-F238E27FC236}">
                    <a16:creationId xmlns:a16="http://schemas.microsoft.com/office/drawing/2014/main" id="{7B3010F8-A05E-11BB-296D-9608E2CA3936}"/>
                  </a:ext>
                </a:extLst>
              </p:cNvPr>
              <p:cNvSpPr txBox="1">
                <a:spLocks noRot="1" noChangeAspect="1" noMove="1" noResize="1" noEditPoints="1" noAdjustHandles="1" noChangeArrowheads="1" noChangeShapeType="1" noTextEdit="1"/>
              </p:cNvSpPr>
              <p:nvPr/>
            </p:nvSpPr>
            <p:spPr>
              <a:xfrm>
                <a:off x="620202" y="2256787"/>
                <a:ext cx="11203388" cy="2611484"/>
              </a:xfrm>
              <a:prstGeom prst="rect">
                <a:avLst/>
              </a:prstGeom>
              <a:blipFill>
                <a:blip r:embed="rId4"/>
                <a:stretch>
                  <a:fillRect l="-490" t="-1166"/>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98B430A7-C0CF-29C7-8821-1998977CE364}"/>
              </a:ext>
            </a:extLst>
          </p:cNvPr>
          <p:cNvCxnSpPr/>
          <p:nvPr/>
        </p:nvCxnSpPr>
        <p:spPr>
          <a:xfrm>
            <a:off x="636104" y="3282696"/>
            <a:ext cx="11235193" cy="0"/>
          </a:xfrm>
          <a:prstGeom prst="line">
            <a:avLst/>
          </a:prstGeom>
        </p:spPr>
        <p:style>
          <a:lnRef idx="1">
            <a:schemeClr val="dk1"/>
          </a:lnRef>
          <a:fillRef idx="0">
            <a:schemeClr val="dk1"/>
          </a:fillRef>
          <a:effectRef idx="0">
            <a:schemeClr val="dk1"/>
          </a:effectRef>
          <a:fontRef idx="minor">
            <a:schemeClr val="tx1"/>
          </a:fontRef>
        </p:style>
      </p:cxnSp>
      <p:cxnSp>
        <p:nvCxnSpPr>
          <p:cNvPr id="10" name="Přímá spojnice 9">
            <a:extLst>
              <a:ext uri="{FF2B5EF4-FFF2-40B4-BE49-F238E27FC236}">
                <a16:creationId xmlns:a16="http://schemas.microsoft.com/office/drawing/2014/main" id="{690B88F8-0EC0-22EB-3EF8-CF3CF38F8050}"/>
              </a:ext>
            </a:extLst>
          </p:cNvPr>
          <p:cNvCxnSpPr/>
          <p:nvPr/>
        </p:nvCxnSpPr>
        <p:spPr>
          <a:xfrm>
            <a:off x="636104" y="4736592"/>
            <a:ext cx="11235193" cy="0"/>
          </a:xfrm>
          <a:prstGeom prst="line">
            <a:avLst/>
          </a:prstGeom>
        </p:spPr>
        <p:style>
          <a:lnRef idx="1">
            <a:schemeClr val="dk1"/>
          </a:lnRef>
          <a:fillRef idx="0">
            <a:schemeClr val="dk1"/>
          </a:fillRef>
          <a:effectRef idx="0">
            <a:schemeClr val="dk1"/>
          </a:effectRef>
          <a:fontRef idx="minor">
            <a:schemeClr val="tx1"/>
          </a:fontRef>
        </p:style>
      </p:cxnSp>
      <p:sp>
        <p:nvSpPr>
          <p:cNvPr id="5" name="TextovéPole 4">
            <a:extLst>
              <a:ext uri="{FF2B5EF4-FFF2-40B4-BE49-F238E27FC236}">
                <a16:creationId xmlns:a16="http://schemas.microsoft.com/office/drawing/2014/main" id="{41C06CED-4C12-6A04-6B6F-9456F645E8F5}"/>
              </a:ext>
            </a:extLst>
          </p:cNvPr>
          <p:cNvSpPr txBox="1"/>
          <p:nvPr/>
        </p:nvSpPr>
        <p:spPr>
          <a:xfrm>
            <a:off x="620202" y="5952834"/>
            <a:ext cx="11330609" cy="369332"/>
          </a:xfrm>
          <a:prstGeom prst="rect">
            <a:avLst/>
          </a:prstGeom>
          <a:noFill/>
        </p:spPr>
        <p:txBody>
          <a:bodyPr wrap="square">
            <a:spAutoFit/>
          </a:bodyPr>
          <a:lstStyle/>
          <a:p>
            <a:r>
              <a:rPr lang="cs-CZ" dirty="0"/>
              <a:t>*)  Elektromotorické napětí určuje, kolik energie zdroj dodává nábojům a tím umožňuje vznik elektrického proudu.</a:t>
            </a:r>
          </a:p>
        </p:txBody>
      </p:sp>
      <p:sp>
        <p:nvSpPr>
          <p:cNvPr id="3" name="Zástupný symbol pro číslo snímku 2"/>
          <p:cNvSpPr>
            <a:spLocks noGrp="1"/>
          </p:cNvSpPr>
          <p:nvPr>
            <p:ph type="sldNum" sz="quarter" idx="12"/>
          </p:nvPr>
        </p:nvSpPr>
        <p:spPr/>
        <p:txBody>
          <a:bodyPr/>
          <a:lstStyle/>
          <a:p>
            <a:fld id="{8568590E-8625-407E-8C89-243772281700}" type="slidenum">
              <a:rPr lang="cs-CZ" smtClean="0"/>
              <a:t>10</a:t>
            </a:fld>
            <a:endParaRPr lang="cs-CZ"/>
          </a:p>
        </p:txBody>
      </p:sp>
    </p:spTree>
    <p:extLst>
      <p:ext uri="{BB962C8B-B14F-4D97-AF65-F5344CB8AC3E}">
        <p14:creationId xmlns:p14="http://schemas.microsoft.com/office/powerpoint/2010/main" val="3676169776"/>
      </p:ext>
    </p:extLst>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91B8C875-5077-AEDE-1026-C5CEE17D3FDD}"/>
              </a:ext>
            </a:extLst>
          </p:cNvPr>
          <p:cNvSpPr txBox="1"/>
          <p:nvPr/>
        </p:nvSpPr>
        <p:spPr>
          <a:xfrm>
            <a:off x="289932" y="155866"/>
            <a:ext cx="4519812" cy="369332"/>
          </a:xfrm>
          <a:prstGeom prst="rect">
            <a:avLst/>
          </a:prstGeom>
          <a:noFill/>
        </p:spPr>
        <p:txBody>
          <a:bodyPr wrap="square" rtlCol="0">
            <a:spAutoFit/>
          </a:bodyPr>
          <a:lstStyle/>
          <a:p>
            <a:r>
              <a:rPr lang="cs-CZ" b="1" dirty="0"/>
              <a:t>Ohmův zákon pro celý elektrický obvod</a:t>
            </a:r>
          </a:p>
        </p:txBody>
      </p:sp>
      <p:sp>
        <p:nvSpPr>
          <p:cNvPr id="5" name="TextovéPole 4">
            <a:extLst>
              <a:ext uri="{FF2B5EF4-FFF2-40B4-BE49-F238E27FC236}">
                <a16:creationId xmlns:a16="http://schemas.microsoft.com/office/drawing/2014/main" id="{2AD9B54E-301D-F972-1A0A-BEF768D8FB23}"/>
              </a:ext>
            </a:extLst>
          </p:cNvPr>
          <p:cNvSpPr txBox="1"/>
          <p:nvPr/>
        </p:nvSpPr>
        <p:spPr>
          <a:xfrm>
            <a:off x="289932" y="2819204"/>
            <a:ext cx="11612136" cy="923330"/>
          </a:xfrm>
          <a:prstGeom prst="rect">
            <a:avLst/>
          </a:prstGeom>
          <a:noFill/>
        </p:spPr>
        <p:txBody>
          <a:bodyPr wrap="square" rtlCol="0">
            <a:spAutoFit/>
          </a:bodyPr>
          <a:lstStyle/>
          <a:p>
            <a:r>
              <a:rPr lang="cs-CZ" dirty="0"/>
              <a:t>Podle schématu na obrázku sestavíme elektrický obvod se zdrojem stejnosměrného napětí, spínačem, voltmetrem a spotřebičem (žárovkou). Na obrázku a) je spínač v rozpojeném stavu a na obrázku b) je v sepnutém stavu, takže obvodem prochází elektrický proud (žárovka svítí)</a:t>
            </a:r>
          </a:p>
        </p:txBody>
      </p:sp>
      <mc:AlternateContent xmlns:mc="http://schemas.openxmlformats.org/markup-compatibility/2006" xmlns:a14="http://schemas.microsoft.com/office/drawing/2010/main">
        <mc:Choice Requires="a14">
          <p:sp>
            <p:nvSpPr>
              <p:cNvPr id="18" name="TextovéPole 17">
                <a:extLst>
                  <a:ext uri="{FF2B5EF4-FFF2-40B4-BE49-F238E27FC236}">
                    <a16:creationId xmlns:a16="http://schemas.microsoft.com/office/drawing/2014/main" id="{DF6B4905-BF4C-1875-4E27-596C4B7C188B}"/>
                  </a:ext>
                </a:extLst>
              </p:cNvPr>
              <p:cNvSpPr txBox="1"/>
              <p:nvPr/>
            </p:nvSpPr>
            <p:spPr>
              <a:xfrm>
                <a:off x="208156" y="3720353"/>
                <a:ext cx="11221844" cy="646331"/>
              </a:xfrm>
              <a:prstGeom prst="rect">
                <a:avLst/>
              </a:prstGeom>
              <a:noFill/>
            </p:spPr>
            <p:txBody>
              <a:bodyPr wrap="square" rtlCol="0">
                <a:spAutoFit/>
              </a:bodyPr>
              <a:lstStyle/>
              <a:p>
                <a:r>
                  <a:rPr lang="cs-CZ" dirty="0"/>
                  <a:t>Při rozpojeném spínači (obrázek a)) neprochází obvodem elektrický proud a voltmetr ukazuje napětí nezatíženého zdroje – napětí zdroje naprázdno. Toto napětí nazýváme </a:t>
                </a:r>
                <a:r>
                  <a:rPr lang="cs-CZ" b="1" dirty="0"/>
                  <a:t>elektromotorické napětí</a:t>
                </a:r>
                <a:r>
                  <a:rPr lang="cs-CZ" dirty="0"/>
                  <a:t> a označujeme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a:t>
                </a:r>
              </a:p>
            </p:txBody>
          </p:sp>
        </mc:Choice>
        <mc:Fallback xmlns="">
          <p:sp>
            <p:nvSpPr>
              <p:cNvPr id="18" name="TextovéPole 17">
                <a:extLst>
                  <a:ext uri="{FF2B5EF4-FFF2-40B4-BE49-F238E27FC236}">
                    <a16:creationId xmlns:a16="http://schemas.microsoft.com/office/drawing/2014/main" id="{DF6B4905-BF4C-1875-4E27-596C4B7C188B}"/>
                  </a:ext>
                </a:extLst>
              </p:cNvPr>
              <p:cNvSpPr txBox="1">
                <a:spLocks noRot="1" noChangeAspect="1" noMove="1" noResize="1" noEditPoints="1" noAdjustHandles="1" noChangeArrowheads="1" noChangeShapeType="1" noTextEdit="1"/>
              </p:cNvSpPr>
              <p:nvPr/>
            </p:nvSpPr>
            <p:spPr>
              <a:xfrm>
                <a:off x="208156" y="3720353"/>
                <a:ext cx="11221844" cy="646331"/>
              </a:xfrm>
              <a:prstGeom prst="rect">
                <a:avLst/>
              </a:prstGeom>
              <a:blipFill>
                <a:blip r:embed="rId2"/>
                <a:stretch>
                  <a:fillRect l="-435" t="-4717" b="-141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19" name="TextovéPole 18">
                <a:extLst>
                  <a:ext uri="{FF2B5EF4-FFF2-40B4-BE49-F238E27FC236}">
                    <a16:creationId xmlns:a16="http://schemas.microsoft.com/office/drawing/2014/main" id="{4F453367-1BB1-6DC2-6F9E-9F34288BF701}"/>
                  </a:ext>
                </a:extLst>
              </p:cNvPr>
              <p:cNvSpPr txBox="1"/>
              <p:nvPr/>
            </p:nvSpPr>
            <p:spPr>
              <a:xfrm>
                <a:off x="208156" y="4360218"/>
                <a:ext cx="11400263" cy="1600438"/>
              </a:xfrm>
              <a:prstGeom prst="rect">
                <a:avLst/>
              </a:prstGeom>
              <a:noFill/>
            </p:spPr>
            <p:txBody>
              <a:bodyPr wrap="square" rtlCol="0">
                <a:spAutoFit/>
              </a:bodyPr>
              <a:lstStyle/>
              <a:p>
                <a:r>
                  <a:rPr lang="cs-CZ" dirty="0"/>
                  <a:t>Při sepnutém spínači (obrázek b)) prochází obvodem elektrický proud, žárovka svítí a ze zdroje se odebírá elektrická energie. Napětí, které naměříme v tomto stavu se nazývá </a:t>
                </a:r>
                <a:r>
                  <a:rPr lang="cs-CZ" b="1" dirty="0"/>
                  <a:t>napětí zatíženého zdroje</a:t>
                </a:r>
                <a:r>
                  <a:rPr lang="cs-CZ" dirty="0"/>
                  <a:t> neboli </a:t>
                </a:r>
                <a:r>
                  <a:rPr lang="cs-CZ" b="1" dirty="0"/>
                  <a:t>svorkové napětí </a:t>
                </a:r>
                <a14:m>
                  <m:oMath xmlns:m="http://schemas.openxmlformats.org/officeDocument/2006/math">
                    <m:r>
                      <a:rPr lang="cs-CZ" i="1" dirty="0" smtClean="0">
                        <a:latin typeface="Cambria Math" panose="02040503050406030204" pitchFamily="18" charset="0"/>
                      </a:rPr>
                      <m:t>𝑈</m:t>
                    </m:r>
                  </m:oMath>
                </a14:m>
                <a:r>
                  <a:rPr lang="cs-CZ" dirty="0"/>
                  <a:t>.</a:t>
                </a:r>
              </a:p>
              <a:p>
                <a:endParaRPr lang="cs-CZ" dirty="0"/>
              </a:p>
              <a:p>
                <a:r>
                  <a:rPr lang="cs-CZ" dirty="0"/>
                  <a:t>Pokusem zjistíme, že svorkové napětí </a:t>
                </a:r>
                <a14:m>
                  <m:oMath xmlns:m="http://schemas.openxmlformats.org/officeDocument/2006/math">
                    <m:r>
                      <a:rPr lang="cs-CZ" i="1" dirty="0" smtClean="0">
                        <a:latin typeface="Cambria Math" panose="02040503050406030204" pitchFamily="18" charset="0"/>
                      </a:rPr>
                      <m:t>𝑈</m:t>
                    </m:r>
                  </m:oMath>
                </a14:m>
                <a:r>
                  <a:rPr lang="cs-CZ" dirty="0"/>
                  <a:t> je menší než elektromotorické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 Při každém zapnutí spínače, když se rozsvítí žárovka, současně poklesne elektrické napětí zdroje (baterie).</a:t>
                </a:r>
              </a:p>
              <a:p>
                <a:pPr algn="ctr"/>
                <a:endParaRPr lang="cs-CZ" sz="800" dirty="0"/>
              </a:p>
            </p:txBody>
          </p:sp>
        </mc:Choice>
        <mc:Fallback xmlns="">
          <p:sp>
            <p:nvSpPr>
              <p:cNvPr id="19" name="TextovéPole 18">
                <a:extLst>
                  <a:ext uri="{FF2B5EF4-FFF2-40B4-BE49-F238E27FC236}">
                    <a16:creationId xmlns:a16="http://schemas.microsoft.com/office/drawing/2014/main" id="{4F453367-1BB1-6DC2-6F9E-9F34288BF701}"/>
                  </a:ext>
                </a:extLst>
              </p:cNvPr>
              <p:cNvSpPr txBox="1">
                <a:spLocks noRot="1" noChangeAspect="1" noMove="1" noResize="1" noEditPoints="1" noAdjustHandles="1" noChangeArrowheads="1" noChangeShapeType="1" noTextEdit="1"/>
              </p:cNvSpPr>
              <p:nvPr/>
            </p:nvSpPr>
            <p:spPr>
              <a:xfrm>
                <a:off x="208156" y="4360218"/>
                <a:ext cx="11400263" cy="1600438"/>
              </a:xfrm>
              <a:prstGeom prst="rect">
                <a:avLst/>
              </a:prstGeom>
              <a:blipFill>
                <a:blip r:embed="rId3"/>
                <a:stretch>
                  <a:fillRect l="-428" t="-1901"/>
                </a:stretch>
              </a:blipFill>
            </p:spPr>
            <p:txBody>
              <a:bodyPr/>
              <a:lstStyle/>
              <a:p>
                <a:r>
                  <a:rPr lang="cs-CZ">
                    <a:noFill/>
                  </a:rPr>
                  <a:t> </a:t>
                </a:r>
              </a:p>
            </p:txBody>
          </p:sp>
        </mc:Fallback>
      </mc:AlternateContent>
      <p:pic>
        <p:nvPicPr>
          <p:cNvPr id="4" name="Obrázek 3">
            <a:extLst>
              <a:ext uri="{FF2B5EF4-FFF2-40B4-BE49-F238E27FC236}">
                <a16:creationId xmlns:a16="http://schemas.microsoft.com/office/drawing/2014/main" id="{556F39D8-3927-F0D9-EBB2-B78B45D889E4}"/>
              </a:ext>
            </a:extLst>
          </p:cNvPr>
          <p:cNvPicPr>
            <a:picLocks noChangeAspect="1"/>
          </p:cNvPicPr>
          <p:nvPr/>
        </p:nvPicPr>
        <p:blipFill>
          <a:blip r:embed="rId4" cstate="hqprint">
            <a:extLst>
              <a:ext uri="{28A0092B-C50C-407E-A947-70E740481C1C}">
                <a14:useLocalDpi xmlns:a14="http://schemas.microsoft.com/office/drawing/2010/main" val="0"/>
              </a:ext>
            </a:extLst>
          </a:blip>
          <a:srcRect t="6136" b="5902"/>
          <a:stretch>
            <a:fillRect/>
          </a:stretch>
        </p:blipFill>
        <p:spPr>
          <a:xfrm>
            <a:off x="1448479" y="568687"/>
            <a:ext cx="3113869" cy="2072300"/>
          </a:xfrm>
          <a:prstGeom prst="rect">
            <a:avLst/>
          </a:prstGeom>
        </p:spPr>
      </p:pic>
      <p:pic>
        <p:nvPicPr>
          <p:cNvPr id="20" name="Obrázek 19">
            <a:extLst>
              <a:ext uri="{FF2B5EF4-FFF2-40B4-BE49-F238E27FC236}">
                <a16:creationId xmlns:a16="http://schemas.microsoft.com/office/drawing/2014/main" id="{DEDCAA95-3211-CCB2-B233-D8FA20AACDC0}"/>
              </a:ext>
            </a:extLst>
          </p:cNvPr>
          <p:cNvPicPr>
            <a:picLocks noChangeAspect="1"/>
          </p:cNvPicPr>
          <p:nvPr/>
        </p:nvPicPr>
        <p:blipFill>
          <a:blip r:embed="rId5" cstate="hqprint">
            <a:extLst>
              <a:ext uri="{28A0092B-C50C-407E-A947-70E740481C1C}">
                <a14:useLocalDpi xmlns:a14="http://schemas.microsoft.com/office/drawing/2010/main" val="0"/>
              </a:ext>
            </a:extLst>
          </a:blip>
          <a:srcRect t="3523" b="3443"/>
          <a:stretch>
            <a:fillRect/>
          </a:stretch>
        </p:blipFill>
        <p:spPr>
          <a:xfrm>
            <a:off x="6534023" y="480495"/>
            <a:ext cx="3174519" cy="2230901"/>
          </a:xfrm>
          <a:prstGeom prst="rect">
            <a:avLst/>
          </a:prstGeom>
        </p:spPr>
      </p:pic>
      <mc:AlternateContent xmlns:mc="http://schemas.openxmlformats.org/markup-compatibility/2006" xmlns:a14="http://schemas.microsoft.com/office/drawing/2010/main">
        <mc:Choice Requires="a14">
          <p:sp>
            <p:nvSpPr>
              <p:cNvPr id="21" name="TextovéPole 20">
                <a:extLst>
                  <a:ext uri="{FF2B5EF4-FFF2-40B4-BE49-F238E27FC236}">
                    <a16:creationId xmlns:a16="http://schemas.microsoft.com/office/drawing/2014/main" id="{72E108F6-9821-4A72-9786-AFD7A8A12BF4}"/>
                  </a:ext>
                </a:extLst>
              </p:cNvPr>
              <p:cNvSpPr txBox="1"/>
              <p:nvPr/>
            </p:nvSpPr>
            <p:spPr>
              <a:xfrm>
                <a:off x="3030119" y="1726271"/>
                <a:ext cx="1185539" cy="600164"/>
              </a:xfrm>
              <a:prstGeom prst="rect">
                <a:avLst/>
              </a:prstGeom>
              <a:noFill/>
            </p:spPr>
            <p:txBody>
              <a:bodyPr wrap="square" rtlCol="0">
                <a:spAutoFit/>
              </a:bodyPr>
              <a:lstStyle/>
              <a:p>
                <a:r>
                  <a:rPr lang="cs-CZ" sz="1100" dirty="0"/>
                  <a:t>Voltmetr naměří elektromotorické napětí </a:t>
                </a:r>
                <a14:m>
                  <m:oMath xmlns:m="http://schemas.openxmlformats.org/officeDocument/2006/math">
                    <m:sSub>
                      <m:sSubPr>
                        <m:ctrlPr>
                          <a:rPr lang="cs-CZ" sz="1100" i="1" smtClean="0">
                            <a:latin typeface="Cambria Math" panose="02040503050406030204" pitchFamily="18" charset="0"/>
                          </a:rPr>
                        </m:ctrlPr>
                      </m:sSubPr>
                      <m:e>
                        <m:r>
                          <a:rPr lang="cs-CZ" sz="1100" b="0" i="1" smtClean="0">
                            <a:latin typeface="Cambria Math" panose="02040503050406030204" pitchFamily="18" charset="0"/>
                          </a:rPr>
                          <m:t>𝑈</m:t>
                        </m:r>
                      </m:e>
                      <m:sub>
                        <m:r>
                          <a:rPr lang="cs-CZ" sz="1100" b="0" i="1" smtClean="0">
                            <a:latin typeface="Cambria Math" panose="02040503050406030204" pitchFamily="18" charset="0"/>
                          </a:rPr>
                          <m:t>𝑒</m:t>
                        </m:r>
                      </m:sub>
                    </m:sSub>
                  </m:oMath>
                </a14:m>
                <a:endParaRPr lang="cs-CZ" sz="1100" dirty="0"/>
              </a:p>
            </p:txBody>
          </p:sp>
        </mc:Choice>
        <mc:Fallback xmlns="">
          <p:sp>
            <p:nvSpPr>
              <p:cNvPr id="21" name="TextovéPole 20">
                <a:extLst>
                  <a:ext uri="{FF2B5EF4-FFF2-40B4-BE49-F238E27FC236}">
                    <a16:creationId xmlns:a16="http://schemas.microsoft.com/office/drawing/2014/main" id="{72E108F6-9821-4A72-9786-AFD7A8A12BF4}"/>
                  </a:ext>
                </a:extLst>
              </p:cNvPr>
              <p:cNvSpPr txBox="1">
                <a:spLocks noRot="1" noChangeAspect="1" noMove="1" noResize="1" noEditPoints="1" noAdjustHandles="1" noChangeArrowheads="1" noChangeShapeType="1" noTextEdit="1"/>
              </p:cNvSpPr>
              <p:nvPr/>
            </p:nvSpPr>
            <p:spPr>
              <a:xfrm>
                <a:off x="3030119" y="1726271"/>
                <a:ext cx="1185539" cy="600164"/>
              </a:xfrm>
              <a:prstGeom prst="rect">
                <a:avLst/>
              </a:prstGeom>
              <a:blipFill>
                <a:blip r:embed="rId6"/>
                <a:stretch>
                  <a:fillRect t="-1010" r="-513" b="-606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22" name="TextovéPole 21">
                <a:extLst>
                  <a:ext uri="{FF2B5EF4-FFF2-40B4-BE49-F238E27FC236}">
                    <a16:creationId xmlns:a16="http://schemas.microsoft.com/office/drawing/2014/main" id="{01A5B355-779D-4E8E-1137-D5DC7F8871FC}"/>
                  </a:ext>
                </a:extLst>
              </p:cNvPr>
              <p:cNvSpPr txBox="1"/>
              <p:nvPr/>
            </p:nvSpPr>
            <p:spPr>
              <a:xfrm>
                <a:off x="7999682" y="1829849"/>
                <a:ext cx="1249663" cy="430887"/>
              </a:xfrm>
              <a:prstGeom prst="rect">
                <a:avLst/>
              </a:prstGeom>
              <a:noFill/>
            </p:spPr>
            <p:txBody>
              <a:bodyPr wrap="square" rtlCol="0">
                <a:spAutoFit/>
              </a:bodyPr>
              <a:lstStyle/>
              <a:p>
                <a:r>
                  <a:rPr lang="cs-CZ" sz="1100" dirty="0"/>
                  <a:t>Voltmetr naměří svorkové napětí </a:t>
                </a:r>
                <a14:m>
                  <m:oMath xmlns:m="http://schemas.openxmlformats.org/officeDocument/2006/math">
                    <m:r>
                      <a:rPr lang="cs-CZ" sz="1100" i="1" dirty="0" smtClean="0">
                        <a:latin typeface="Cambria Math" panose="02040503050406030204" pitchFamily="18" charset="0"/>
                      </a:rPr>
                      <m:t>𝑈</m:t>
                    </m:r>
                  </m:oMath>
                </a14:m>
                <a:endParaRPr lang="cs-CZ" sz="1100" dirty="0"/>
              </a:p>
            </p:txBody>
          </p:sp>
        </mc:Choice>
        <mc:Fallback xmlns="">
          <p:sp>
            <p:nvSpPr>
              <p:cNvPr id="22" name="TextovéPole 21">
                <a:extLst>
                  <a:ext uri="{FF2B5EF4-FFF2-40B4-BE49-F238E27FC236}">
                    <a16:creationId xmlns:a16="http://schemas.microsoft.com/office/drawing/2014/main" id="{01A5B355-779D-4E8E-1137-D5DC7F8871FC}"/>
                  </a:ext>
                </a:extLst>
              </p:cNvPr>
              <p:cNvSpPr txBox="1">
                <a:spLocks noRot="1" noChangeAspect="1" noMove="1" noResize="1" noEditPoints="1" noAdjustHandles="1" noChangeArrowheads="1" noChangeShapeType="1" noTextEdit="1"/>
              </p:cNvSpPr>
              <p:nvPr/>
            </p:nvSpPr>
            <p:spPr>
              <a:xfrm>
                <a:off x="7999682" y="1829849"/>
                <a:ext cx="1249663" cy="430887"/>
              </a:xfrm>
              <a:prstGeom prst="rect">
                <a:avLst/>
              </a:prstGeom>
              <a:blipFill>
                <a:blip r:embed="rId7"/>
                <a:stretch>
                  <a:fillRect t="-1408" b="-8451"/>
                </a:stretch>
              </a:blipFill>
            </p:spPr>
            <p:txBody>
              <a:bodyPr/>
              <a:lstStyle/>
              <a:p>
                <a:r>
                  <a:rPr lang="cs-CZ">
                    <a:noFill/>
                  </a:rPr>
                  <a:t> </a:t>
                </a:r>
              </a:p>
            </p:txBody>
          </p:sp>
        </mc:Fallback>
      </mc:AlternateContent>
      <p:sp>
        <p:nvSpPr>
          <p:cNvPr id="3" name="Zástupný symbol pro číslo snímku 2"/>
          <p:cNvSpPr>
            <a:spLocks noGrp="1"/>
          </p:cNvSpPr>
          <p:nvPr>
            <p:ph type="sldNum" sz="quarter" idx="12"/>
          </p:nvPr>
        </p:nvSpPr>
        <p:spPr/>
        <p:txBody>
          <a:bodyPr/>
          <a:lstStyle/>
          <a:p>
            <a:fld id="{8568590E-8625-407E-8C89-243772281700}" type="slidenum">
              <a:rPr lang="cs-CZ" smtClean="0"/>
              <a:t>11</a:t>
            </a:fld>
            <a:endParaRPr lang="cs-CZ"/>
          </a:p>
        </p:txBody>
      </p:sp>
    </p:spTree>
    <p:extLst>
      <p:ext uri="{BB962C8B-B14F-4D97-AF65-F5344CB8AC3E}">
        <p14:creationId xmlns:p14="http://schemas.microsoft.com/office/powerpoint/2010/main" val="2551096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extovéPole 1">
                <a:extLst>
                  <a:ext uri="{FF2B5EF4-FFF2-40B4-BE49-F238E27FC236}">
                    <a16:creationId xmlns:a16="http://schemas.microsoft.com/office/drawing/2014/main" id="{1FB3A74F-E828-5BE2-E4F4-6490929ED1F3}"/>
                  </a:ext>
                </a:extLst>
              </p:cNvPr>
              <p:cNvSpPr txBox="1"/>
              <p:nvPr/>
            </p:nvSpPr>
            <p:spPr>
              <a:xfrm>
                <a:off x="208156" y="267589"/>
                <a:ext cx="8094272" cy="369332"/>
              </a:xfrm>
              <a:prstGeom prst="rect">
                <a:avLst/>
              </a:prstGeom>
              <a:noFill/>
            </p:spPr>
            <p:txBody>
              <a:bodyPr wrap="square" rtlCol="0">
                <a:spAutoFit/>
              </a:bodyPr>
              <a:lstStyle/>
              <a:p>
                <a:r>
                  <a:rPr lang="cs-CZ" b="1" dirty="0"/>
                  <a:t>Proč je při zatížení svorkové napětí </a:t>
                </a:r>
                <a14:m>
                  <m:oMath xmlns:m="http://schemas.openxmlformats.org/officeDocument/2006/math">
                    <m:r>
                      <a:rPr lang="cs-CZ" b="1" i="1" dirty="0" smtClean="0">
                        <a:latin typeface="Cambria Math" panose="02040503050406030204" pitchFamily="18" charset="0"/>
                      </a:rPr>
                      <m:t>𝑼</m:t>
                    </m:r>
                  </m:oMath>
                </a14:m>
                <a:r>
                  <a:rPr lang="cs-CZ" b="1" dirty="0"/>
                  <a:t> vždy menší než elektromotorické napětí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𝑼</m:t>
                        </m:r>
                      </m:e>
                      <m:sub>
                        <m:r>
                          <a:rPr lang="cs-CZ" b="1" i="1" smtClean="0">
                            <a:latin typeface="Cambria Math" panose="02040503050406030204" pitchFamily="18" charset="0"/>
                          </a:rPr>
                          <m:t>𝒆</m:t>
                        </m:r>
                      </m:sub>
                    </m:sSub>
                  </m:oMath>
                </a14:m>
                <a:endParaRPr lang="cs-CZ" b="1" dirty="0"/>
              </a:p>
            </p:txBody>
          </p:sp>
        </mc:Choice>
        <mc:Fallback xmlns="">
          <p:sp>
            <p:nvSpPr>
              <p:cNvPr id="2" name="TextovéPole 1">
                <a:extLst>
                  <a:ext uri="{FF2B5EF4-FFF2-40B4-BE49-F238E27FC236}">
                    <a16:creationId xmlns:a16="http://schemas.microsoft.com/office/drawing/2014/main" id="{1FB3A74F-E828-5BE2-E4F4-6490929ED1F3}"/>
                  </a:ext>
                </a:extLst>
              </p:cNvPr>
              <p:cNvSpPr txBox="1">
                <a:spLocks noRot="1" noChangeAspect="1" noMove="1" noResize="1" noEditPoints="1" noAdjustHandles="1" noChangeArrowheads="1" noChangeShapeType="1" noTextEdit="1"/>
              </p:cNvSpPr>
              <p:nvPr/>
            </p:nvSpPr>
            <p:spPr>
              <a:xfrm>
                <a:off x="208156" y="267589"/>
                <a:ext cx="8094272" cy="369332"/>
              </a:xfrm>
              <a:prstGeom prst="rect">
                <a:avLst/>
              </a:prstGeom>
              <a:blipFill>
                <a:blip r:embed="rId2"/>
                <a:stretch>
                  <a:fillRect l="-602" t="-10000" b="-2666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A62042B8-4C6E-5D18-77A0-25292E58B91A}"/>
                  </a:ext>
                </a:extLst>
              </p:cNvPr>
              <p:cNvSpPr txBox="1"/>
              <p:nvPr/>
            </p:nvSpPr>
            <p:spPr>
              <a:xfrm>
                <a:off x="208156" y="666600"/>
                <a:ext cx="11775688" cy="1600438"/>
              </a:xfrm>
              <a:prstGeom prst="rect">
                <a:avLst/>
              </a:prstGeom>
              <a:noFill/>
            </p:spPr>
            <p:txBody>
              <a:bodyPr wrap="square" rtlCol="0">
                <a:spAutoFit/>
              </a:bodyPr>
              <a:lstStyle/>
              <a:p>
                <a:r>
                  <a:rPr lang="cs-CZ" dirty="0"/>
                  <a:t>Co je příčinou poklesu elektrického napětí zdroje?</a:t>
                </a:r>
              </a:p>
              <a:p>
                <a:endParaRPr lang="cs-CZ" sz="800" dirty="0"/>
              </a:p>
              <a:p>
                <a:r>
                  <a:rPr lang="cs-CZ" dirty="0"/>
                  <a:t>V uzavřeném elektrickém obvodu prochází proud všemi částmi obvodu, to znamená spojovacími vodiči, spínačem, spotřebičem (žárovkou), ale také zdrojem napětí. Přitom všechny části obvodu kladou procházejícímu proudu elektrický odpor. Odpor, který klade proudu zdroj napětí, nazýváme </a:t>
                </a:r>
                <a:r>
                  <a:rPr lang="cs-CZ" b="1" dirty="0"/>
                  <a:t>vnitřní odpor zdroje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𝑹</m:t>
                        </m:r>
                      </m:e>
                      <m:sub>
                        <m:r>
                          <a:rPr lang="cs-CZ" b="1" i="1" smtClean="0">
                            <a:latin typeface="Cambria Math" panose="02040503050406030204" pitchFamily="18" charset="0"/>
                          </a:rPr>
                          <m:t>𝒊</m:t>
                        </m:r>
                      </m:sub>
                    </m:sSub>
                  </m:oMath>
                </a14:m>
                <a:r>
                  <a:rPr lang="cs-CZ" dirty="0"/>
                  <a:t>. Označíme-li odpor částí odvodu </a:t>
                </a:r>
                <a14:m>
                  <m:oMath xmlns:m="http://schemas.openxmlformats.org/officeDocument/2006/math">
                    <m:r>
                      <a:rPr lang="cs-CZ" i="1" dirty="0" smtClean="0">
                        <a:latin typeface="Cambria Math" panose="02040503050406030204" pitchFamily="18" charset="0"/>
                      </a:rPr>
                      <m:t>𝑅</m:t>
                    </m:r>
                  </m:oMath>
                </a14:m>
                <a:r>
                  <a:rPr lang="cs-CZ" dirty="0"/>
                  <a:t> (spotřebiče, spojovacích vodičů a spínače), pak celkový odpor sepnutého obvodu je </a:t>
                </a:r>
                <a14:m>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r>
                      <a:rPr lang="cs-CZ" b="0" i="0" smtClean="0">
                        <a:latin typeface="Cambria Math" panose="02040503050406030204" pitchFamily="18" charset="0"/>
                      </a:rPr>
                      <m:t> </m:t>
                    </m:r>
                  </m:oMath>
                </a14:m>
                <a:r>
                  <a:rPr lang="cs-CZ" dirty="0"/>
                  <a:t>a platí:</a:t>
                </a:r>
              </a:p>
            </p:txBody>
          </p:sp>
        </mc:Choice>
        <mc:Fallback xmlns="">
          <p:sp>
            <p:nvSpPr>
              <p:cNvPr id="3" name="TextovéPole 2">
                <a:extLst>
                  <a:ext uri="{FF2B5EF4-FFF2-40B4-BE49-F238E27FC236}">
                    <a16:creationId xmlns:a16="http://schemas.microsoft.com/office/drawing/2014/main" id="{A62042B8-4C6E-5D18-77A0-25292E58B91A}"/>
                  </a:ext>
                </a:extLst>
              </p:cNvPr>
              <p:cNvSpPr txBox="1">
                <a:spLocks noRot="1" noChangeAspect="1" noMove="1" noResize="1" noEditPoints="1" noAdjustHandles="1" noChangeArrowheads="1" noChangeShapeType="1" noTextEdit="1"/>
              </p:cNvSpPr>
              <p:nvPr/>
            </p:nvSpPr>
            <p:spPr>
              <a:xfrm>
                <a:off x="208156" y="666600"/>
                <a:ext cx="11775688" cy="1600438"/>
              </a:xfrm>
              <a:prstGeom prst="rect">
                <a:avLst/>
              </a:prstGeom>
              <a:blipFill>
                <a:blip r:embed="rId3"/>
                <a:stretch>
                  <a:fillRect l="-414" t="-1901" b="-4943"/>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A643463A-40A5-9F17-897C-35D49382571E}"/>
                  </a:ext>
                </a:extLst>
              </p:cNvPr>
              <p:cNvSpPr txBox="1"/>
              <p:nvPr/>
            </p:nvSpPr>
            <p:spPr>
              <a:xfrm>
                <a:off x="208156" y="2296717"/>
                <a:ext cx="11872334" cy="1211742"/>
              </a:xfrm>
              <a:prstGeom prst="rect">
                <a:avLst/>
              </a:prstGeom>
              <a:noFill/>
              <a:ln w="19050">
                <a:solidFill>
                  <a:srgbClr val="FF0000"/>
                </a:solidFill>
              </a:ln>
            </p:spPr>
            <p:txBody>
              <a:bodyPr wrap="square" rtlCol="0">
                <a:spAutoFit/>
              </a:bodyPr>
              <a:lstStyle/>
              <a:p>
                <a:r>
                  <a:rPr lang="cs-CZ" dirty="0"/>
                  <a:t>Celkový proud </a:t>
                </a:r>
                <a14:m>
                  <m:oMath xmlns:m="http://schemas.openxmlformats.org/officeDocument/2006/math">
                    <m:r>
                      <a:rPr lang="cs-CZ" i="1" dirty="0" smtClean="0">
                        <a:latin typeface="Cambria Math" panose="02040503050406030204" pitchFamily="18" charset="0"/>
                      </a:rPr>
                      <m:t>𝐼</m:t>
                    </m:r>
                  </m:oMath>
                </a14:m>
                <a:r>
                  <a:rPr lang="cs-CZ" dirty="0"/>
                  <a:t> v uzavřeném obvodu připojeném ke zdroji elektromotorického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oMath>
                </a14:m>
                <a:r>
                  <a:rPr lang="cs-CZ" dirty="0"/>
                  <a:t> určuje Ohmův zákon pro celý obvod </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r>
                            <a:rPr lang="cs-CZ" b="0" i="1" smtClean="0">
                              <a:latin typeface="Cambria Math" panose="02040503050406030204" pitchFamily="18" charset="0"/>
                            </a:rPr>
                            <m:t>𝑅</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r>
                  <a:rPr lang="cs-CZ" dirty="0"/>
                  <a:t>kde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a14:m>
                <a:r>
                  <a:rPr lang="cs-CZ" dirty="0"/>
                  <a:t> je vnitřní odpor zdroje.</a:t>
                </a:r>
              </a:p>
            </p:txBody>
          </p:sp>
        </mc:Choice>
        <mc:Fallback xmlns="">
          <p:sp>
            <p:nvSpPr>
              <p:cNvPr id="4" name="TextovéPole 3">
                <a:extLst>
                  <a:ext uri="{FF2B5EF4-FFF2-40B4-BE49-F238E27FC236}">
                    <a16:creationId xmlns:a16="http://schemas.microsoft.com/office/drawing/2014/main" id="{A643463A-40A5-9F17-897C-35D49382571E}"/>
                  </a:ext>
                </a:extLst>
              </p:cNvPr>
              <p:cNvSpPr txBox="1">
                <a:spLocks noRot="1" noChangeAspect="1" noMove="1" noResize="1" noEditPoints="1" noAdjustHandles="1" noChangeArrowheads="1" noChangeShapeType="1" noTextEdit="1"/>
              </p:cNvSpPr>
              <p:nvPr/>
            </p:nvSpPr>
            <p:spPr>
              <a:xfrm>
                <a:off x="208156" y="2296717"/>
                <a:ext cx="11872334" cy="1211742"/>
              </a:xfrm>
              <a:prstGeom prst="rect">
                <a:avLst/>
              </a:prstGeom>
              <a:blipFill>
                <a:blip r:embed="rId4"/>
                <a:stretch>
                  <a:fillRect l="-359" t="-2475" r="-205" b="-5941"/>
                </a:stretch>
              </a:blipFill>
              <a:ln w="19050">
                <a:solidFill>
                  <a:srgbClr val="FF0000"/>
                </a:solidFill>
              </a:ln>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7B30C490-F435-E9A0-4812-7B8ED976A0B8}"/>
                  </a:ext>
                </a:extLst>
              </p:cNvPr>
              <p:cNvSpPr txBox="1"/>
              <p:nvPr/>
            </p:nvSpPr>
            <p:spPr>
              <a:xfrm>
                <a:off x="208156" y="3538138"/>
                <a:ext cx="11775688" cy="2031325"/>
              </a:xfrm>
              <a:prstGeom prst="rect">
                <a:avLst/>
              </a:prstGeom>
              <a:noFill/>
            </p:spPr>
            <p:txBody>
              <a:bodyPr wrap="square" rtlCol="0">
                <a:spAutoFit/>
              </a:bodyPr>
              <a:lstStyle/>
              <a:p>
                <a:r>
                  <a:rPr lang="cs-CZ" dirty="0"/>
                  <a:t>Jednoduchou matematickou úpravou vztahu dostaneme: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𝐼</m:t>
                      </m:r>
                      <m:r>
                        <a:rPr lang="cs-CZ" b="0" i="1" smtClean="0">
                          <a:latin typeface="Cambria Math" panose="02040503050406030204" pitchFamily="18" charset="0"/>
                        </a:rPr>
                        <m:t>.</m:t>
                      </m:r>
                      <m:r>
                        <a:rPr lang="cs-CZ" b="0" i="1" smtClean="0">
                          <a:latin typeface="Cambria Math" panose="02040503050406030204" pitchFamily="18" charset="0"/>
                        </a:rPr>
                        <m:t>𝑅</m:t>
                      </m:r>
                      <m:r>
                        <a:rPr lang="cs-CZ" b="0" i="1" smtClean="0">
                          <a:latin typeface="Cambria Math" panose="02040503050406030204" pitchFamily="18" charset="0"/>
                        </a:rPr>
                        <m:t>+</m:t>
                      </m:r>
                      <m:r>
                        <a:rPr lang="cs-CZ" b="0" i="1" smtClean="0">
                          <a:latin typeface="Cambria Math" panose="02040503050406030204" pitchFamily="18" charset="0"/>
                        </a:rPr>
                        <m:t>𝐼</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m:oMathPara>
                </a14:m>
                <a:endParaRPr lang="cs-CZ" dirty="0"/>
              </a:p>
              <a:p>
                <a:r>
                  <a:rPr lang="cs-CZ" dirty="0"/>
                  <a:t>kde </a:t>
                </a:r>
                <a14:m>
                  <m:oMath xmlns:m="http://schemas.openxmlformats.org/officeDocument/2006/math">
                    <m:r>
                      <a:rPr lang="cs-CZ" i="1" dirty="0" smtClean="0">
                        <a:latin typeface="Cambria Math" panose="02040503050406030204" pitchFamily="18" charset="0"/>
                      </a:rPr>
                      <m:t>𝐼</m:t>
                    </m:r>
                    <m:r>
                      <a:rPr lang="cs-CZ" i="1" dirty="0" smtClean="0">
                        <a:latin typeface="Cambria Math" panose="02040503050406030204" pitchFamily="18" charset="0"/>
                      </a:rPr>
                      <m:t>.</m:t>
                    </m:r>
                    <m:r>
                      <a:rPr lang="cs-CZ" i="1" dirty="0" smtClean="0">
                        <a:latin typeface="Cambria Math" panose="02040503050406030204" pitchFamily="18" charset="0"/>
                      </a:rPr>
                      <m:t>𝑅</m:t>
                    </m:r>
                  </m:oMath>
                </a14:m>
                <a:r>
                  <a:rPr lang="cs-CZ" dirty="0"/>
                  <a:t> představuje svorkové napětí, tj. napětí na vnější části obvodu a </a:t>
                </a:r>
                <a14:m>
                  <m:oMath xmlns:m="http://schemas.openxmlformats.org/officeDocument/2006/math">
                    <m:r>
                      <a:rPr lang="cs-CZ" b="0" i="1" smtClean="0">
                        <a:latin typeface="Cambria Math" panose="02040503050406030204" pitchFamily="18" charset="0"/>
                      </a:rPr>
                      <m:t>𝐼</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a14:m>
                <a:r>
                  <a:rPr lang="cs-CZ" dirty="0"/>
                  <a:t> je napětí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a14:m>
                <a:r>
                  <a:rPr lang="cs-CZ" dirty="0"/>
                  <a:t> na vnitřním odporu zdroje. </a:t>
                </a:r>
              </a:p>
              <a:p>
                <a:r>
                  <a:rPr lang="cs-CZ" dirty="0"/>
                  <a:t>Takže  elektromotorické napětí je</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r>
                        <a:rPr lang="cs-CZ" b="0" i="1" smtClean="0">
                          <a:latin typeface="Cambria Math" panose="02040503050406030204" pitchFamily="18" charset="0"/>
                        </a:rPr>
                        <m:t>𝑈</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m:oMathPara>
                </a14:m>
                <a:endParaRPr lang="cs-CZ" dirty="0"/>
              </a:p>
              <a:p>
                <a:r>
                  <a:rPr lang="cs-CZ" dirty="0"/>
                  <a:t>a svorkové napětí je</a:t>
                </a:r>
              </a:p>
              <a:p>
                <a:pPr algn="ctr"/>
                <a14:m>
                  <m:oMath xmlns:m="http://schemas.openxmlformats.org/officeDocument/2006/math">
                    <m:r>
                      <a:rPr lang="cs-CZ" b="0" i="1" smtClean="0">
                        <a:latin typeface="Cambria Math" panose="02040503050406030204" pitchFamily="18" charset="0"/>
                      </a:rPr>
                      <m:t>𝑈</m:t>
                    </m:r>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𝑖</m:t>
                        </m:r>
                      </m:sub>
                    </m:sSub>
                  </m:oMath>
                </a14:m>
                <a:r>
                  <a:rPr lang="cs-CZ" dirty="0"/>
                  <a:t>  </a:t>
                </a:r>
              </a:p>
            </p:txBody>
          </p:sp>
        </mc:Choice>
        <mc:Fallback xmlns="">
          <p:sp>
            <p:nvSpPr>
              <p:cNvPr id="5" name="TextovéPole 4">
                <a:extLst>
                  <a:ext uri="{FF2B5EF4-FFF2-40B4-BE49-F238E27FC236}">
                    <a16:creationId xmlns:a16="http://schemas.microsoft.com/office/drawing/2014/main" id="{7B30C490-F435-E9A0-4812-7B8ED976A0B8}"/>
                  </a:ext>
                </a:extLst>
              </p:cNvPr>
              <p:cNvSpPr txBox="1">
                <a:spLocks noRot="1" noChangeAspect="1" noMove="1" noResize="1" noEditPoints="1" noAdjustHandles="1" noChangeArrowheads="1" noChangeShapeType="1" noTextEdit="1"/>
              </p:cNvSpPr>
              <p:nvPr/>
            </p:nvSpPr>
            <p:spPr>
              <a:xfrm>
                <a:off x="208156" y="3538138"/>
                <a:ext cx="11775688" cy="2031325"/>
              </a:xfrm>
              <a:prstGeom prst="rect">
                <a:avLst/>
              </a:prstGeom>
              <a:blipFill>
                <a:blip r:embed="rId5"/>
                <a:stretch>
                  <a:fillRect l="-414" t="-1497"/>
                </a:stretch>
              </a:blipFill>
            </p:spPr>
            <p:txBody>
              <a:bodyPr/>
              <a:lstStyle/>
              <a:p>
                <a:r>
                  <a:rPr lang="cs-CZ">
                    <a:noFill/>
                  </a:rPr>
                  <a:t> </a:t>
                </a:r>
              </a:p>
            </p:txBody>
          </p:sp>
        </mc:Fallback>
      </mc:AlternateContent>
      <p:sp>
        <p:nvSpPr>
          <p:cNvPr id="6" name="TextovéPole 5">
            <a:extLst>
              <a:ext uri="{FF2B5EF4-FFF2-40B4-BE49-F238E27FC236}">
                <a16:creationId xmlns:a16="http://schemas.microsoft.com/office/drawing/2014/main" id="{946F44F6-D4EE-5CAC-28CA-6D27ACF5AB30}"/>
              </a:ext>
            </a:extLst>
          </p:cNvPr>
          <p:cNvSpPr txBox="1"/>
          <p:nvPr/>
        </p:nvSpPr>
        <p:spPr>
          <a:xfrm>
            <a:off x="96644" y="5507368"/>
            <a:ext cx="11983846" cy="923330"/>
          </a:xfrm>
          <a:prstGeom prst="rect">
            <a:avLst/>
          </a:prstGeom>
          <a:noFill/>
        </p:spPr>
        <p:txBody>
          <a:bodyPr wrap="square" rtlCol="0">
            <a:spAutoFit/>
          </a:bodyPr>
          <a:lstStyle/>
          <a:p>
            <a:r>
              <a:rPr lang="cs-CZ" dirty="0"/>
              <a:t>Podle velikosti vnitřního odporu zdroje dělíme zdroje na:</a:t>
            </a:r>
          </a:p>
          <a:p>
            <a:r>
              <a:rPr lang="cs-CZ" b="1" dirty="0"/>
              <a:t>tvrdé zdroje napětí</a:t>
            </a:r>
            <a:r>
              <a:rPr lang="cs-CZ" dirty="0"/>
              <a:t> – které mají velmi malý vnitřní odpor a svorkové napětí se jen velmi málo liší od napětí elektromotorického,</a:t>
            </a:r>
          </a:p>
          <a:p>
            <a:r>
              <a:rPr lang="cs-CZ" b="1" dirty="0"/>
              <a:t>měkké zdroje napětí</a:t>
            </a:r>
            <a:r>
              <a:rPr lang="cs-CZ" dirty="0"/>
              <a:t> – které mají větší vnitřní odpor. Mezi měkké zdroje napětí patří například baterie do elektrických přístrojů.</a:t>
            </a:r>
            <a:endParaRPr lang="cs-CZ" b="1" dirty="0"/>
          </a:p>
        </p:txBody>
      </p:sp>
      <p:sp>
        <p:nvSpPr>
          <p:cNvPr id="7" name="Zástupný symbol pro číslo snímku 6"/>
          <p:cNvSpPr>
            <a:spLocks noGrp="1"/>
          </p:cNvSpPr>
          <p:nvPr>
            <p:ph type="sldNum" sz="quarter" idx="12"/>
          </p:nvPr>
        </p:nvSpPr>
        <p:spPr/>
        <p:txBody>
          <a:bodyPr/>
          <a:lstStyle/>
          <a:p>
            <a:fld id="{8568590E-8625-407E-8C89-243772281700}" type="slidenum">
              <a:rPr lang="cs-CZ" smtClean="0"/>
              <a:t>12</a:t>
            </a:fld>
            <a:endParaRPr lang="cs-CZ"/>
          </a:p>
        </p:txBody>
      </p:sp>
    </p:spTree>
    <p:extLst>
      <p:ext uri="{BB962C8B-B14F-4D97-AF65-F5344CB8AC3E}">
        <p14:creationId xmlns:p14="http://schemas.microsoft.com/office/powerpoint/2010/main" val="11267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p:cNvPicPr>
            <a:picLocks noChangeAspect="1"/>
          </p:cNvPicPr>
          <p:nvPr/>
        </p:nvPicPr>
        <p:blipFill>
          <a:blip r:embed="rId2"/>
          <a:stretch>
            <a:fillRect/>
          </a:stretch>
        </p:blipFill>
        <p:spPr>
          <a:xfrm>
            <a:off x="0" y="0"/>
            <a:ext cx="12185520" cy="6858000"/>
          </a:xfrm>
          <a:prstGeom prst="rect">
            <a:avLst/>
          </a:prstGeom>
        </p:spPr>
      </p:pic>
      <p:sp>
        <p:nvSpPr>
          <p:cNvPr id="3" name="Zástupný symbol pro číslo snímku 2"/>
          <p:cNvSpPr>
            <a:spLocks noGrp="1"/>
          </p:cNvSpPr>
          <p:nvPr>
            <p:ph type="sldNum" sz="quarter" idx="12"/>
          </p:nvPr>
        </p:nvSpPr>
        <p:spPr/>
        <p:txBody>
          <a:bodyPr/>
          <a:lstStyle/>
          <a:p>
            <a:fld id="{8568590E-8625-407E-8C89-243772281700}" type="slidenum">
              <a:rPr lang="cs-CZ" smtClean="0"/>
              <a:t>13</a:t>
            </a:fld>
            <a:endParaRPr lang="cs-CZ"/>
          </a:p>
        </p:txBody>
      </p:sp>
    </p:spTree>
    <p:extLst>
      <p:ext uri="{BB962C8B-B14F-4D97-AF65-F5344CB8AC3E}">
        <p14:creationId xmlns:p14="http://schemas.microsoft.com/office/powerpoint/2010/main" val="994244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4F306D3E-21CE-765E-2966-DA853D1A520C}"/>
              </a:ext>
            </a:extLst>
          </p:cNvPr>
          <p:cNvSpPr txBox="1"/>
          <p:nvPr/>
        </p:nvSpPr>
        <p:spPr>
          <a:xfrm>
            <a:off x="373712" y="262393"/>
            <a:ext cx="1924216" cy="369332"/>
          </a:xfrm>
          <a:prstGeom prst="rect">
            <a:avLst/>
          </a:prstGeom>
          <a:noFill/>
        </p:spPr>
        <p:txBody>
          <a:bodyPr wrap="square" rtlCol="0">
            <a:spAutoFit/>
          </a:bodyPr>
          <a:lstStyle/>
          <a:p>
            <a:r>
              <a:rPr lang="cs-CZ" b="1" dirty="0"/>
              <a:t>Zkratový proud</a:t>
            </a:r>
          </a:p>
        </p:txBody>
      </p:sp>
      <p:pic>
        <p:nvPicPr>
          <p:cNvPr id="8" name="Obrázek 7">
            <a:extLst>
              <a:ext uri="{FF2B5EF4-FFF2-40B4-BE49-F238E27FC236}">
                <a16:creationId xmlns:a16="http://schemas.microsoft.com/office/drawing/2014/main" id="{0F711858-C274-91D2-8352-36EA273D7D1A}"/>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06682" y="826936"/>
            <a:ext cx="3993039" cy="2798859"/>
          </a:xfrm>
          <a:prstGeom prst="rect">
            <a:avLst/>
          </a:prstGeom>
        </p:spPr>
      </p:pic>
      <mc:AlternateContent xmlns:mc="http://schemas.openxmlformats.org/markup-compatibility/2006" xmlns:a14="http://schemas.microsoft.com/office/drawing/2010/main">
        <mc:Choice Requires="a14">
          <p:sp>
            <p:nvSpPr>
              <p:cNvPr id="9" name="TextovéPole 8">
                <a:extLst>
                  <a:ext uri="{FF2B5EF4-FFF2-40B4-BE49-F238E27FC236}">
                    <a16:creationId xmlns:a16="http://schemas.microsoft.com/office/drawing/2014/main" id="{C151BE1F-3E18-A653-75C6-F82C7451C15E}"/>
                  </a:ext>
                </a:extLst>
              </p:cNvPr>
              <p:cNvSpPr txBox="1"/>
              <p:nvPr/>
            </p:nvSpPr>
            <p:spPr>
              <a:xfrm>
                <a:off x="4099721" y="475061"/>
                <a:ext cx="7450373" cy="2842958"/>
              </a:xfrm>
              <a:prstGeom prst="rect">
                <a:avLst/>
              </a:prstGeom>
              <a:noFill/>
            </p:spPr>
            <p:txBody>
              <a:bodyPr wrap="square" rtlCol="0">
                <a:spAutoFit/>
              </a:bodyPr>
              <a:lstStyle/>
              <a:p>
                <a:r>
                  <a:rPr lang="cs-CZ" dirty="0"/>
                  <a:t>Odstraníme-li z elektrického obvodu žárovku a nahradíme jí měděným drátem. Při tomto spojení nakrátko neboli zkratu klesá odpor </a:t>
                </a:r>
                <a14:m>
                  <m:oMath xmlns:m="http://schemas.openxmlformats.org/officeDocument/2006/math">
                    <m:r>
                      <a:rPr lang="cs-CZ" i="1" dirty="0" smtClean="0">
                        <a:latin typeface="Cambria Math" panose="02040503050406030204" pitchFamily="18" charset="0"/>
                      </a:rPr>
                      <m:t>𝑅</m:t>
                    </m:r>
                  </m:oMath>
                </a14:m>
                <a:r>
                  <a:rPr lang="cs-CZ" dirty="0"/>
                  <a:t> vnějšího obvodu téměř na nulu (</a:t>
                </a:r>
                <a14:m>
                  <m:oMath xmlns:m="http://schemas.openxmlformats.org/officeDocument/2006/math">
                    <m:r>
                      <a:rPr lang="cs-CZ" b="0" i="1" smtClean="0">
                        <a:latin typeface="Cambria Math" panose="02040503050406030204" pitchFamily="18" charset="0"/>
                      </a:rPr>
                      <m:t>𝑅</m:t>
                    </m:r>
                    <m:r>
                      <a:rPr lang="cs-CZ" b="0" i="1" smtClean="0">
                        <a:latin typeface="Cambria Math" panose="02040503050406030204" pitchFamily="18" charset="0"/>
                        <a:ea typeface="Cambria Math" panose="02040503050406030204" pitchFamily="18" charset="0"/>
                      </a:rPr>
                      <m:t>≈0 </m:t>
                    </m:r>
                    <m:r>
                      <m:rPr>
                        <m:sty m:val="p"/>
                      </m:rPr>
                      <a:rPr lang="el-GR" b="0" i="1" smtClean="0">
                        <a:latin typeface="Cambria Math" panose="02040503050406030204" pitchFamily="18" charset="0"/>
                        <a:ea typeface="Cambria Math" panose="02040503050406030204" pitchFamily="18" charset="0"/>
                      </a:rPr>
                      <m:t>Ω</m:t>
                    </m:r>
                  </m:oMath>
                </a14:m>
                <a:r>
                  <a:rPr lang="cs-CZ" dirty="0"/>
                  <a:t>), čímž také klesá na nulu svorkové napětí. Obvodem pak prochází zkratový proud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𝐼</m:t>
                        </m:r>
                      </m:e>
                      <m:sub>
                        <m:r>
                          <a:rPr lang="cs-CZ" b="0" i="1" smtClean="0">
                            <a:latin typeface="Cambria Math" panose="02040503050406030204" pitchFamily="18" charset="0"/>
                          </a:rPr>
                          <m:t>𝑍</m:t>
                        </m:r>
                      </m:sub>
                    </m:sSub>
                  </m:oMath>
                </a14:m>
                <a:r>
                  <a:rPr lang="cs-CZ" dirty="0"/>
                  <a:t> a pro jeho velikost vychází z Ohmova zákona</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𝐼</m:t>
                          </m:r>
                        </m:e>
                        <m:sub>
                          <m:r>
                            <a:rPr lang="cs-CZ" b="0" i="1" smtClean="0">
                              <a:latin typeface="Cambria Math" panose="02040503050406030204" pitchFamily="18" charset="0"/>
                            </a:rPr>
                            <m:t>𝑍</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oMath>
                  </m:oMathPara>
                </a14:m>
                <a:endParaRPr lang="cs-CZ" dirty="0"/>
              </a:p>
              <a:p>
                <a:endParaRPr lang="cs-CZ" sz="800" dirty="0"/>
              </a:p>
              <a:p>
                <a:r>
                  <a:rPr lang="cs-CZ" dirty="0"/>
                  <a:t>Vzhledem k malým, hodnotám vnitřního odporu zdroje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oMath>
                </a14:m>
                <a:r>
                  <a:rPr lang="cs-CZ" dirty="0"/>
                  <a:t> může zkratový proud dosáhnout nebezpečně velké hodnoty.</a:t>
                </a:r>
              </a:p>
            </p:txBody>
          </p:sp>
        </mc:Choice>
        <mc:Fallback xmlns="">
          <p:sp>
            <p:nvSpPr>
              <p:cNvPr id="9" name="TextovéPole 8">
                <a:extLst>
                  <a:ext uri="{FF2B5EF4-FFF2-40B4-BE49-F238E27FC236}">
                    <a16:creationId xmlns:a16="http://schemas.microsoft.com/office/drawing/2014/main" id="{C151BE1F-3E18-A653-75C6-F82C7451C15E}"/>
                  </a:ext>
                </a:extLst>
              </p:cNvPr>
              <p:cNvSpPr txBox="1">
                <a:spLocks noRot="1" noChangeAspect="1" noMove="1" noResize="1" noEditPoints="1" noAdjustHandles="1" noChangeArrowheads="1" noChangeShapeType="1" noTextEdit="1"/>
              </p:cNvSpPr>
              <p:nvPr/>
            </p:nvSpPr>
            <p:spPr>
              <a:xfrm>
                <a:off x="4099721" y="475061"/>
                <a:ext cx="7450373" cy="2842958"/>
              </a:xfrm>
              <a:prstGeom prst="rect">
                <a:avLst/>
              </a:prstGeom>
              <a:blipFill>
                <a:blip r:embed="rId3"/>
                <a:stretch>
                  <a:fillRect l="-736" t="-1288" b="-2575"/>
                </a:stretch>
              </a:blipFill>
            </p:spPr>
            <p:txBody>
              <a:bodyPr/>
              <a:lstStyle/>
              <a:p>
                <a:r>
                  <a:rPr lang="cs-CZ">
                    <a:noFill/>
                  </a:rPr>
                  <a:t> </a:t>
                </a:r>
              </a:p>
            </p:txBody>
          </p:sp>
        </mc:Fallback>
      </mc:AlternateContent>
      <p:sp>
        <p:nvSpPr>
          <p:cNvPr id="3" name="TextovéPole 2"/>
          <p:cNvSpPr txBox="1"/>
          <p:nvPr/>
        </p:nvSpPr>
        <p:spPr>
          <a:xfrm>
            <a:off x="373712" y="3625795"/>
            <a:ext cx="5048680" cy="2585323"/>
          </a:xfrm>
          <a:prstGeom prst="rect">
            <a:avLst/>
          </a:prstGeom>
          <a:noFill/>
        </p:spPr>
        <p:txBody>
          <a:bodyPr wrap="square" rtlCol="0">
            <a:spAutoFit/>
          </a:bodyPr>
          <a:lstStyle/>
          <a:p>
            <a:r>
              <a:rPr lang="cs-CZ" dirty="0"/>
              <a:t>Tak je tomu především u tvrdých zdrojů napětí. Zkratové proudy mohou jednak poškodit samotný zdroj napětí, například akumulátor, vodiče elektrického obvodu se při zkratovém proudu silně zahřívají a tak zkrat může být příčinou vzniku požáru.</a:t>
            </a:r>
          </a:p>
          <a:p>
            <a:r>
              <a:rPr lang="cs-CZ" dirty="0"/>
              <a:t>Proto se do elektrických sítí zařazují </a:t>
            </a:r>
            <a:r>
              <a:rPr lang="cs-CZ" b="1" dirty="0"/>
              <a:t>pojistky nebo jističe</a:t>
            </a:r>
            <a:r>
              <a:rPr lang="cs-CZ" dirty="0"/>
              <a:t>, které obvod, při překročených určitých hodnot elektrického proudu, přeruší.</a:t>
            </a:r>
          </a:p>
        </p:txBody>
      </p:sp>
      <p:pic>
        <p:nvPicPr>
          <p:cNvPr id="4" name="Obrázek 3"/>
          <p:cNvPicPr>
            <a:picLocks noChangeAspect="1"/>
          </p:cNvPicPr>
          <p:nvPr/>
        </p:nvPicPr>
        <p:blipFill rotWithShape="1">
          <a:blip r:embed="rId4"/>
          <a:srcRect l="21819" r="24143"/>
          <a:stretch/>
        </p:blipFill>
        <p:spPr>
          <a:xfrm>
            <a:off x="5549694" y="3336843"/>
            <a:ext cx="1940806" cy="2874275"/>
          </a:xfrm>
          <a:prstGeom prst="rect">
            <a:avLst/>
          </a:prstGeom>
        </p:spPr>
      </p:pic>
      <p:sp>
        <p:nvSpPr>
          <p:cNvPr id="5" name="TextovéPole 4"/>
          <p:cNvSpPr txBox="1"/>
          <p:nvPr/>
        </p:nvSpPr>
        <p:spPr>
          <a:xfrm>
            <a:off x="6227489" y="6211118"/>
            <a:ext cx="713232" cy="369332"/>
          </a:xfrm>
          <a:prstGeom prst="rect">
            <a:avLst/>
          </a:prstGeom>
          <a:noFill/>
        </p:spPr>
        <p:txBody>
          <a:bodyPr wrap="square" rtlCol="0">
            <a:spAutoFit/>
          </a:bodyPr>
          <a:lstStyle/>
          <a:p>
            <a:r>
              <a:rPr lang="cs-CZ" dirty="0"/>
              <a:t>Jistič</a:t>
            </a:r>
          </a:p>
        </p:txBody>
      </p:sp>
      <p:sp>
        <p:nvSpPr>
          <p:cNvPr id="10" name="TextovéPole 9"/>
          <p:cNvSpPr txBox="1"/>
          <p:nvPr/>
        </p:nvSpPr>
        <p:spPr>
          <a:xfrm>
            <a:off x="9503912" y="6211118"/>
            <a:ext cx="987552" cy="369332"/>
          </a:xfrm>
          <a:prstGeom prst="rect">
            <a:avLst/>
          </a:prstGeom>
          <a:noFill/>
        </p:spPr>
        <p:txBody>
          <a:bodyPr wrap="square" rtlCol="0">
            <a:spAutoFit/>
          </a:bodyPr>
          <a:lstStyle/>
          <a:p>
            <a:r>
              <a:rPr lang="cs-CZ" dirty="0"/>
              <a:t>Pojistky</a:t>
            </a:r>
          </a:p>
        </p:txBody>
      </p:sp>
      <p:pic>
        <p:nvPicPr>
          <p:cNvPr id="6" name="Obrázek 5"/>
          <p:cNvPicPr>
            <a:picLocks noChangeAspect="1"/>
          </p:cNvPicPr>
          <p:nvPr/>
        </p:nvPicPr>
        <p:blipFill>
          <a:blip r:embed="rId5"/>
          <a:stretch>
            <a:fillRect/>
          </a:stretch>
        </p:blipFill>
        <p:spPr>
          <a:xfrm>
            <a:off x="7693400" y="3775964"/>
            <a:ext cx="2494145" cy="1996031"/>
          </a:xfrm>
          <a:prstGeom prst="rect">
            <a:avLst/>
          </a:prstGeom>
        </p:spPr>
      </p:pic>
      <p:pic>
        <p:nvPicPr>
          <p:cNvPr id="7" name="Obrázek 6"/>
          <p:cNvPicPr>
            <a:picLocks noChangeAspect="1"/>
          </p:cNvPicPr>
          <p:nvPr/>
        </p:nvPicPr>
        <p:blipFill rotWithShape="1">
          <a:blip r:embed="rId6"/>
          <a:srcRect l="8346" t="18721" r="9740" b="26455"/>
          <a:stretch/>
        </p:blipFill>
        <p:spPr>
          <a:xfrm>
            <a:off x="10187545" y="4172640"/>
            <a:ext cx="1425614" cy="763596"/>
          </a:xfrm>
          <a:prstGeom prst="rect">
            <a:avLst/>
          </a:prstGeom>
        </p:spPr>
      </p:pic>
      <p:sp>
        <p:nvSpPr>
          <p:cNvPr id="11" name="Zástupný symbol pro číslo snímku 10"/>
          <p:cNvSpPr>
            <a:spLocks noGrp="1"/>
          </p:cNvSpPr>
          <p:nvPr>
            <p:ph type="sldNum" sz="quarter" idx="12"/>
          </p:nvPr>
        </p:nvSpPr>
        <p:spPr/>
        <p:txBody>
          <a:bodyPr/>
          <a:lstStyle/>
          <a:p>
            <a:fld id="{8568590E-8625-407E-8C89-243772281700}" type="slidenum">
              <a:rPr lang="cs-CZ" smtClean="0"/>
              <a:t>14</a:t>
            </a:fld>
            <a:endParaRPr lang="cs-CZ"/>
          </a:p>
        </p:txBody>
      </p:sp>
    </p:spTree>
    <p:extLst>
      <p:ext uri="{BB962C8B-B14F-4D97-AF65-F5344CB8AC3E}">
        <p14:creationId xmlns:p14="http://schemas.microsoft.com/office/powerpoint/2010/main" val="493571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1">
            <a:extLst>
              <a:ext uri="{FF2B5EF4-FFF2-40B4-BE49-F238E27FC236}">
                <a16:creationId xmlns:a16="http://schemas.microsoft.com/office/drawing/2014/main" id="{6DFADA50-E15B-CE5E-72BA-C68482A325D7}"/>
              </a:ext>
            </a:extLst>
          </p:cNvPr>
          <p:cNvPicPr>
            <a:picLocks noChangeAspect="1"/>
          </p:cNvPicPr>
          <p:nvPr/>
        </p:nvPicPr>
        <p:blipFill>
          <a:blip r:embed="rId2">
            <a:extLst>
              <a:ext uri="{28A0092B-C50C-407E-A947-70E740481C1C}">
                <a14:useLocalDpi xmlns:a14="http://schemas.microsoft.com/office/drawing/2010/main" val="0"/>
              </a:ext>
            </a:extLst>
          </a:blip>
          <a:srcRect b="31915"/>
          <a:stretch>
            <a:fillRect/>
          </a:stretch>
        </p:blipFill>
        <p:spPr>
          <a:xfrm>
            <a:off x="377232" y="547707"/>
            <a:ext cx="11437536" cy="5191506"/>
          </a:xfrm>
          <a:prstGeom prst="rect">
            <a:avLst/>
          </a:prstGeom>
        </p:spPr>
      </p:pic>
      <p:sp>
        <p:nvSpPr>
          <p:cNvPr id="3" name="TextovéPole 2"/>
          <p:cNvSpPr txBox="1"/>
          <p:nvPr/>
        </p:nvSpPr>
        <p:spPr>
          <a:xfrm>
            <a:off x="120578" y="6400800"/>
            <a:ext cx="2190541" cy="369332"/>
          </a:xfrm>
          <a:prstGeom prst="rect">
            <a:avLst/>
          </a:prstGeom>
          <a:noFill/>
        </p:spPr>
        <p:txBody>
          <a:bodyPr wrap="square" rtlCol="0">
            <a:spAutoFit/>
          </a:bodyPr>
          <a:lstStyle/>
          <a:p>
            <a:r>
              <a:rPr lang="cs-CZ" dirty="0"/>
              <a:t>Obrázek vytvořený AI</a:t>
            </a:r>
          </a:p>
        </p:txBody>
      </p:sp>
      <p:sp>
        <p:nvSpPr>
          <p:cNvPr id="4" name="Zástupný symbol pro číslo snímku 3"/>
          <p:cNvSpPr>
            <a:spLocks noGrp="1"/>
          </p:cNvSpPr>
          <p:nvPr>
            <p:ph type="sldNum" sz="quarter" idx="12"/>
          </p:nvPr>
        </p:nvSpPr>
        <p:spPr/>
        <p:txBody>
          <a:bodyPr/>
          <a:lstStyle/>
          <a:p>
            <a:fld id="{8568590E-8625-407E-8C89-243772281700}" type="slidenum">
              <a:rPr lang="cs-CZ" smtClean="0"/>
              <a:t>15</a:t>
            </a:fld>
            <a:endParaRPr lang="cs-CZ"/>
          </a:p>
        </p:txBody>
      </p:sp>
    </p:spTree>
    <p:extLst>
      <p:ext uri="{BB962C8B-B14F-4D97-AF65-F5344CB8AC3E}">
        <p14:creationId xmlns:p14="http://schemas.microsoft.com/office/powerpoint/2010/main" val="5082020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alpha val="75000"/>
          </a:schemeClr>
        </a:solidFill>
        <a:effectLst/>
      </p:bgPr>
    </p:bg>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8046CA2-6A1D-2283-4DE2-426F8DAAE2D5}"/>
                  </a:ext>
                </a:extLst>
              </p:cNvPr>
              <p:cNvSpPr txBox="1"/>
              <p:nvPr/>
            </p:nvSpPr>
            <p:spPr>
              <a:xfrm>
                <a:off x="581240" y="2365690"/>
                <a:ext cx="11137392" cy="1736822"/>
              </a:xfrm>
              <a:prstGeom prst="rect">
                <a:avLst/>
              </a:prstGeom>
              <a:noFill/>
            </p:spPr>
            <p:txBody>
              <a:bodyPr wrap="square">
                <a:spAutoFit/>
              </a:bodyPr>
              <a:lstStyle/>
              <a:p>
                <a:r>
                  <a:rPr lang="cs-CZ" dirty="0">
                    <a:latin typeface="Times New Roman" panose="02020603050405020304" pitchFamily="18" charset="0"/>
                    <a:cs typeface="Times New Roman" panose="02020603050405020304" pitchFamily="18" charset="0"/>
                  </a:rPr>
                  <a:t>Zkrat nastane propojením obou pólů akumulátoru a </a:t>
                </a:r>
                <a:r>
                  <a:rPr lang="cs-CZ" dirty="0"/>
                  <a:t>při zkratu je proud velmi velký, protože obvod nemá vnější odpor a proud je omezen pouze vnitřním odporem zdroje.</a:t>
                </a:r>
              </a:p>
              <a:p>
                <a:endParaRPr lang="cs-CZ" sz="800" dirty="0">
                  <a:latin typeface="Times New Roman" panose="02020603050405020304" pitchFamily="18" charset="0"/>
                  <a:cs typeface="Times New Roman" panose="02020603050405020304" pitchFamily="18" charset="0"/>
                </a:endParaRP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𝐼</m:t>
                          </m:r>
                        </m:e>
                        <m:sub>
                          <m:r>
                            <a:rPr lang="cs-CZ" b="0" i="1" smtClean="0">
                              <a:latin typeface="Cambria Math" panose="02040503050406030204" pitchFamily="18" charset="0"/>
                            </a:rPr>
                            <m:t>𝑍</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𝑈</m:t>
                              </m:r>
                            </m:e>
                            <m:sub>
                              <m:r>
                                <a:rPr lang="cs-CZ" b="0" i="1" smtClean="0">
                                  <a:latin typeface="Cambria Math" panose="02040503050406030204" pitchFamily="18" charset="0"/>
                                </a:rPr>
                                <m:t>𝑒</m:t>
                              </m:r>
                            </m:sub>
                          </m:sSub>
                        </m:num>
                        <m:den>
                          <m:sSub>
                            <m:sSubPr>
                              <m:ctrlPr>
                                <a:rPr lang="cs-CZ" b="0" i="1" smtClean="0">
                                  <a:latin typeface="Cambria Math" panose="02040503050406030204" pitchFamily="18" charset="0"/>
                                </a:rPr>
                              </m:ctrlPr>
                            </m:sSubPr>
                            <m:e>
                              <m:r>
                                <a:rPr lang="cs-CZ" b="0" i="1" smtClean="0">
                                  <a:latin typeface="Cambria Math" panose="02040503050406030204" pitchFamily="18" charset="0"/>
                                </a:rPr>
                                <m:t>𝑅</m:t>
                              </m:r>
                            </m:e>
                            <m:sub>
                              <m:r>
                                <a:rPr lang="cs-CZ" b="0" i="1" smtClean="0">
                                  <a:latin typeface="Cambria Math" panose="02040503050406030204" pitchFamily="18" charset="0"/>
                                </a:rPr>
                                <m:t>𝑖</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12</m:t>
                          </m:r>
                        </m:num>
                        <m:den>
                          <m:r>
                            <a:rPr lang="cs-CZ" b="0" i="1" smtClean="0">
                              <a:latin typeface="Cambria Math" panose="02040503050406030204" pitchFamily="18" charset="0"/>
                            </a:rPr>
                            <m:t>0,5</m:t>
                          </m:r>
                        </m:den>
                      </m:f>
                      <m:r>
                        <a:rPr lang="cs-CZ" b="0" i="1" smtClean="0">
                          <a:latin typeface="Cambria Math" panose="02040503050406030204" pitchFamily="18" charset="0"/>
                        </a:rPr>
                        <m:t> </m:t>
                      </m:r>
                      <m:r>
                        <m:rPr>
                          <m:sty m:val="p"/>
                        </m:rPr>
                        <a:rPr lang="cs-CZ" b="0" i="0" smtClean="0">
                          <a:latin typeface="Cambria Math" panose="02040503050406030204" pitchFamily="18" charset="0"/>
                        </a:rPr>
                        <m:t>A</m:t>
                      </m:r>
                      <m:r>
                        <a:rPr lang="cs-CZ" b="0" i="0" smtClean="0">
                          <a:latin typeface="Cambria Math" panose="02040503050406030204" pitchFamily="18" charset="0"/>
                        </a:rPr>
                        <m:t>=24 </m:t>
                      </m:r>
                      <m:r>
                        <m:rPr>
                          <m:sty m:val="p"/>
                        </m:rPr>
                        <a:rPr lang="cs-CZ" b="0" i="0" smtClean="0">
                          <a:latin typeface="Cambria Math" panose="02040503050406030204" pitchFamily="18" charset="0"/>
                        </a:rPr>
                        <m:t>A</m:t>
                      </m:r>
                    </m:oMath>
                  </m:oMathPara>
                </a14:m>
                <a:endParaRPr lang="cs-CZ" dirty="0"/>
              </a:p>
              <a:p>
                <a:endParaRPr lang="cs-CZ" sz="800" dirty="0"/>
              </a:p>
              <a:p>
                <a:r>
                  <a:rPr lang="cs-CZ" dirty="0"/>
                  <a:t>Elektrický proud procházející obvodem při zkratu má hodnotu 24 A.</a:t>
                </a:r>
              </a:p>
            </p:txBody>
          </p:sp>
        </mc:Choice>
        <mc:Fallback xmlns="">
          <p:sp>
            <p:nvSpPr>
              <p:cNvPr id="3" name="TextovéPole 2">
                <a:extLst>
                  <a:ext uri="{FF2B5EF4-FFF2-40B4-BE49-F238E27FC236}">
                    <a16:creationId xmlns:a16="http://schemas.microsoft.com/office/drawing/2014/main" id="{D8046CA2-6A1D-2283-4DE2-426F8DAAE2D5}"/>
                  </a:ext>
                </a:extLst>
              </p:cNvPr>
              <p:cNvSpPr txBox="1">
                <a:spLocks noRot="1" noChangeAspect="1" noMove="1" noResize="1" noEditPoints="1" noAdjustHandles="1" noChangeArrowheads="1" noChangeShapeType="1" noTextEdit="1"/>
              </p:cNvSpPr>
              <p:nvPr/>
            </p:nvSpPr>
            <p:spPr>
              <a:xfrm>
                <a:off x="581240" y="2365690"/>
                <a:ext cx="11137392" cy="1736822"/>
              </a:xfrm>
              <a:prstGeom prst="rect">
                <a:avLst/>
              </a:prstGeom>
              <a:blipFill>
                <a:blip r:embed="rId3"/>
                <a:stretch>
                  <a:fillRect l="-438" t="-2105" r="-712" b="-456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5" name="TextovéPole 4">
                <a:extLst>
                  <a:ext uri="{FF2B5EF4-FFF2-40B4-BE49-F238E27FC236}">
                    <a16:creationId xmlns:a16="http://schemas.microsoft.com/office/drawing/2014/main" id="{8172C69F-FCBC-E4D2-F22A-BF5C44E25A54}"/>
                  </a:ext>
                </a:extLst>
              </p:cNvPr>
              <p:cNvSpPr txBox="1"/>
              <p:nvPr/>
            </p:nvSpPr>
            <p:spPr>
              <a:xfrm>
                <a:off x="581240" y="326799"/>
                <a:ext cx="11203388" cy="1323439"/>
              </a:xfrm>
              <a:prstGeom prst="rect">
                <a:avLst/>
              </a:prstGeom>
              <a:noFill/>
            </p:spPr>
            <p:txBody>
              <a:bodyPr wrap="square" rtlCol="0">
                <a:spAutoFit/>
              </a:bodyPr>
              <a:lstStyle/>
              <a:p>
                <a:r>
                  <a:rPr lang="cs-CZ" dirty="0"/>
                  <a:t>Elektromotorické napětí *) akumulátoru v automobilu je 12 V. Připojíme-li k akumulátoru elektrický obvod o vnějším odporu 5,5 </a:t>
                </a:r>
                <a:r>
                  <a:rPr lang="el-GR" dirty="0">
                    <a:latin typeface="Times New Roman" panose="02020603050405020304" pitchFamily="18" charset="0"/>
                    <a:cs typeface="Times New Roman" panose="02020603050405020304" pitchFamily="18" charset="0"/>
                  </a:rPr>
                  <a:t>Ω</a:t>
                </a:r>
                <a:r>
                  <a:rPr lang="cs-CZ" dirty="0">
                    <a:latin typeface="Times New Roman" panose="02020603050405020304" pitchFamily="18" charset="0"/>
                    <a:cs typeface="Times New Roman" panose="02020603050405020304" pitchFamily="18" charset="0"/>
                  </a:rPr>
                  <a:t>, prochází obvodem proud 2 A.</a:t>
                </a:r>
              </a:p>
              <a:p>
                <a:r>
                  <a:rPr lang="cs-CZ" dirty="0">
                    <a:latin typeface="Times New Roman" panose="02020603050405020304" pitchFamily="18" charset="0"/>
                    <a:cs typeface="Times New Roman" panose="02020603050405020304" pitchFamily="18" charset="0"/>
                  </a:rPr>
                  <a:t>Určete proud procházející obvodem při zkratu.</a:t>
                </a:r>
              </a:p>
              <a:p>
                <a:endParaRPr lang="cs-CZ" sz="800" dirty="0">
                  <a:latin typeface="Times New Roman" panose="02020603050405020304" pitchFamily="18" charset="0"/>
                  <a:cs typeface="Times New Roman" panose="02020603050405020304" pitchFamily="18" charset="0"/>
                </a:endParaRPr>
              </a:p>
              <a:p>
                <a:r>
                  <a:rPr lang="cs-CZ" dirty="0">
                    <a:latin typeface="Times New Roman" panose="02020603050405020304" pitchFamily="18" charset="0"/>
                    <a:cs typeface="Times New Roman" panose="02020603050405020304" pitchFamily="18" charset="0"/>
                  </a:rPr>
                  <a:t>Řešení: </a:t>
                </a:r>
                <a14:m>
                  <m:oMath xmlns:m="http://schemas.openxmlformats.org/officeDocument/2006/math">
                    <m:sSub>
                      <m:sSubPr>
                        <m:ctrlPr>
                          <a:rPr lang="cs-CZ" i="1" smtClean="0">
                            <a:latin typeface="Cambria Math" panose="02040503050406030204" pitchFamily="18" charset="0"/>
                            <a:cs typeface="Times New Roman" panose="02020603050405020304" pitchFamily="18" charset="0"/>
                          </a:rPr>
                        </m:ctrlPr>
                      </m:sSubPr>
                      <m:e>
                        <m:r>
                          <a:rPr lang="cs-CZ" b="0" i="1" smtClean="0">
                            <a:latin typeface="Cambria Math" panose="02040503050406030204" pitchFamily="18" charset="0"/>
                            <a:cs typeface="Times New Roman" panose="02020603050405020304" pitchFamily="18" charset="0"/>
                          </a:rPr>
                          <m:t>𝑈</m:t>
                        </m:r>
                      </m:e>
                      <m:sub>
                        <m:r>
                          <a:rPr lang="cs-CZ" b="0" i="1" smtClean="0">
                            <a:latin typeface="Cambria Math" panose="02040503050406030204" pitchFamily="18" charset="0"/>
                            <a:cs typeface="Times New Roman" panose="02020603050405020304" pitchFamily="18" charset="0"/>
                          </a:rPr>
                          <m:t>𝑒</m:t>
                        </m:r>
                      </m:sub>
                    </m:sSub>
                    <m:r>
                      <a:rPr lang="cs-CZ" b="0" i="1" smtClean="0">
                        <a:latin typeface="Cambria Math" panose="02040503050406030204" pitchFamily="18" charset="0"/>
                        <a:cs typeface="Times New Roman" panose="02020603050405020304" pitchFamily="18" charset="0"/>
                      </a:rPr>
                      <m:t>=12 </m:t>
                    </m:r>
                    <m:r>
                      <m:rPr>
                        <m:sty m:val="p"/>
                      </m:rPr>
                      <a:rPr lang="cs-CZ" b="0" i="0" smtClean="0">
                        <a:latin typeface="Cambria Math" panose="02040503050406030204" pitchFamily="18" charset="0"/>
                        <a:cs typeface="Times New Roman" panose="02020603050405020304" pitchFamily="18" charset="0"/>
                      </a:rPr>
                      <m:t>V</m:t>
                    </m:r>
                    <m:r>
                      <a:rPr lang="cs-CZ" b="0" i="1" smtClean="0">
                        <a:latin typeface="Cambria Math" panose="02040503050406030204" pitchFamily="18" charset="0"/>
                        <a:cs typeface="Times New Roman" panose="02020603050405020304" pitchFamily="18" charset="0"/>
                      </a:rPr>
                      <m:t>, </m:t>
                    </m:r>
                    <m:r>
                      <a:rPr lang="cs-CZ" b="0" i="1" smtClean="0">
                        <a:latin typeface="Cambria Math" panose="02040503050406030204" pitchFamily="18" charset="0"/>
                        <a:cs typeface="Times New Roman" panose="02020603050405020304" pitchFamily="18" charset="0"/>
                      </a:rPr>
                      <m:t>𝑅</m:t>
                    </m:r>
                    <m:r>
                      <a:rPr lang="cs-CZ" b="0" i="1" smtClean="0">
                        <a:latin typeface="Cambria Math" panose="02040503050406030204" pitchFamily="18" charset="0"/>
                        <a:cs typeface="Times New Roman" panose="02020603050405020304" pitchFamily="18" charset="0"/>
                      </a:rPr>
                      <m:t>=5,5</m:t>
                    </m:r>
                    <m:r>
                      <m:rPr>
                        <m:nor/>
                      </m:rPr>
                      <a:rPr lang="el-GR" dirty="0">
                        <a:latin typeface="Times New Roman" panose="02020603050405020304" pitchFamily="18" charset="0"/>
                        <a:cs typeface="Times New Roman" panose="02020603050405020304" pitchFamily="18" charset="0"/>
                      </a:rPr>
                      <m:t>Ω</m:t>
                    </m:r>
                    <m:r>
                      <m:rPr>
                        <m:nor/>
                      </m:rPr>
                      <a:rPr lang="cs-CZ" b="0" i="0" dirty="0" smtClean="0">
                        <a:latin typeface="Times New Roman" panose="02020603050405020304" pitchFamily="18" charset="0"/>
                        <a:cs typeface="Times New Roman" panose="02020603050405020304" pitchFamily="18" charset="0"/>
                      </a:rPr>
                      <m:t>, </m:t>
                    </m:r>
                    <m:r>
                      <m:rPr>
                        <m:nor/>
                      </m:rPr>
                      <a:rPr lang="cs-CZ" b="0" i="0" dirty="0" smtClean="0">
                        <a:latin typeface="Times New Roman" panose="02020603050405020304" pitchFamily="18" charset="0"/>
                        <a:cs typeface="Times New Roman" panose="02020603050405020304" pitchFamily="18" charset="0"/>
                      </a:rPr>
                      <m:t>I</m:t>
                    </m:r>
                    <m:r>
                      <m:rPr>
                        <m:nor/>
                      </m:rPr>
                      <a:rPr lang="cs-CZ" b="0" i="0" dirty="0" smtClean="0">
                        <a:latin typeface="Times New Roman" panose="02020603050405020304" pitchFamily="18" charset="0"/>
                        <a:cs typeface="Times New Roman" panose="02020603050405020304" pitchFamily="18" charset="0"/>
                      </a:rPr>
                      <m:t>=2 </m:t>
                    </m:r>
                    <m:r>
                      <m:rPr>
                        <m:nor/>
                      </m:rPr>
                      <a:rPr lang="cs-CZ" b="0" dirty="0" smtClean="0">
                        <a:latin typeface="Times New Roman" panose="02020603050405020304" pitchFamily="18" charset="0"/>
                        <a:cs typeface="Times New Roman" panose="02020603050405020304" pitchFamily="18" charset="0"/>
                      </a:rPr>
                      <m:t>A</m:t>
                    </m:r>
                    <m:r>
                      <m:rPr>
                        <m:nor/>
                      </m:rPr>
                      <a:rPr lang="cs-CZ" b="0" dirty="0" smtClean="0">
                        <a:latin typeface="Times New Roman" panose="02020603050405020304" pitchFamily="18" charset="0"/>
                        <a:cs typeface="Times New Roman" panose="02020603050405020304" pitchFamily="18" charset="0"/>
                      </a:rPr>
                      <m:t>,</m:t>
                    </m:r>
                    <m:r>
                      <m:rPr>
                        <m:nor/>
                      </m:rPr>
                      <a:rPr lang="cs-CZ" b="0" i="1" dirty="0" smtClean="0">
                        <a:latin typeface="Times New Roman" panose="02020603050405020304" pitchFamily="18" charset="0"/>
                        <a:cs typeface="Times New Roman" panose="02020603050405020304" pitchFamily="18" charset="0"/>
                      </a:rPr>
                      <m:t> </m:t>
                    </m:r>
                    <m:r>
                      <m:rPr>
                        <m:nor/>
                      </m:rPr>
                      <a:rPr lang="cs-CZ" b="0" i="1" dirty="0" smtClean="0">
                        <a:latin typeface="Times New Roman" panose="02020603050405020304" pitchFamily="18" charset="0"/>
                        <a:cs typeface="Times New Roman" panose="02020603050405020304" pitchFamily="18" charset="0"/>
                      </a:rPr>
                      <m:t>U</m:t>
                    </m:r>
                    <m:r>
                      <m:rPr>
                        <m:nor/>
                      </m:rPr>
                      <a:rPr lang="cs-CZ" b="0" i="1" dirty="0" smtClean="0">
                        <a:latin typeface="Times New Roman" panose="02020603050405020304" pitchFamily="18" charset="0"/>
                        <a:cs typeface="Times New Roman" panose="02020603050405020304" pitchFamily="18" charset="0"/>
                      </a:rPr>
                      <m:t>=?, </m:t>
                    </m:r>
                    <m:sSub>
                      <m:sSubPr>
                        <m:ctrlPr>
                          <a:rPr lang="cs-CZ" b="0" i="1" dirty="0" smtClean="0">
                            <a:latin typeface="Cambria Math" panose="02040503050406030204" pitchFamily="18" charset="0"/>
                            <a:cs typeface="Times New Roman" panose="02020603050405020304" pitchFamily="18" charset="0"/>
                          </a:rPr>
                        </m:ctrlPr>
                      </m:sSubPr>
                      <m:e>
                        <m:r>
                          <a:rPr lang="cs-CZ" b="0" i="1" dirty="0" smtClean="0">
                            <a:latin typeface="Cambria Math" panose="02040503050406030204" pitchFamily="18" charset="0"/>
                            <a:cs typeface="Times New Roman" panose="02020603050405020304" pitchFamily="18" charset="0"/>
                          </a:rPr>
                          <m:t>𝐼</m:t>
                        </m:r>
                      </m:e>
                      <m:sub>
                        <m:r>
                          <a:rPr lang="cs-CZ" b="0" i="1" dirty="0" smtClean="0">
                            <a:latin typeface="Cambria Math" panose="02040503050406030204" pitchFamily="18" charset="0"/>
                            <a:cs typeface="Times New Roman" panose="02020603050405020304" pitchFamily="18" charset="0"/>
                          </a:rPr>
                          <m:t>𝑍</m:t>
                        </m:r>
                      </m:sub>
                    </m:sSub>
                    <m:r>
                      <a:rPr lang="cs-CZ" b="0" i="1" dirty="0" smtClean="0">
                        <a:latin typeface="Cambria Math" panose="02040503050406030204" pitchFamily="18" charset="0"/>
                        <a:cs typeface="Times New Roman" panose="02020603050405020304" pitchFamily="18" charset="0"/>
                      </a:rPr>
                      <m:t>=?</m:t>
                    </m:r>
                  </m:oMath>
                </a14:m>
                <a:endParaRPr lang="cs-CZ" dirty="0"/>
              </a:p>
            </p:txBody>
          </p:sp>
        </mc:Choice>
        <mc:Fallback xmlns="">
          <p:sp>
            <p:nvSpPr>
              <p:cNvPr id="5" name="TextovéPole 4">
                <a:extLst>
                  <a:ext uri="{FF2B5EF4-FFF2-40B4-BE49-F238E27FC236}">
                    <a16:creationId xmlns:a16="http://schemas.microsoft.com/office/drawing/2014/main" id="{8172C69F-FCBC-E4D2-F22A-BF5C44E25A54}"/>
                  </a:ext>
                </a:extLst>
              </p:cNvPr>
              <p:cNvSpPr txBox="1">
                <a:spLocks noRot="1" noChangeAspect="1" noMove="1" noResize="1" noEditPoints="1" noAdjustHandles="1" noChangeArrowheads="1" noChangeShapeType="1" noTextEdit="1"/>
              </p:cNvSpPr>
              <p:nvPr/>
            </p:nvSpPr>
            <p:spPr>
              <a:xfrm>
                <a:off x="581240" y="326799"/>
                <a:ext cx="11203388" cy="1323439"/>
              </a:xfrm>
              <a:prstGeom prst="rect">
                <a:avLst/>
              </a:prstGeom>
              <a:blipFill>
                <a:blip r:embed="rId4"/>
                <a:stretch>
                  <a:fillRect l="-435" t="-2765" b="-5991"/>
                </a:stretch>
              </a:blipFill>
            </p:spPr>
            <p:txBody>
              <a:bodyPr/>
              <a:lstStyle/>
              <a:p>
                <a:r>
                  <a:rPr lang="cs-CZ">
                    <a:noFill/>
                  </a:rPr>
                  <a:t> </a:t>
                </a:r>
              </a:p>
            </p:txBody>
          </p:sp>
        </mc:Fallback>
      </mc:AlternateContent>
      <p:cxnSp>
        <p:nvCxnSpPr>
          <p:cNvPr id="6" name="Přímá spojnice 5">
            <a:extLst>
              <a:ext uri="{FF2B5EF4-FFF2-40B4-BE49-F238E27FC236}">
                <a16:creationId xmlns:a16="http://schemas.microsoft.com/office/drawing/2014/main" id="{0A756083-215A-7975-39E8-0AFD04ACD694}"/>
              </a:ext>
            </a:extLst>
          </p:cNvPr>
          <p:cNvCxnSpPr/>
          <p:nvPr/>
        </p:nvCxnSpPr>
        <p:spPr>
          <a:xfrm flipV="1">
            <a:off x="246490" y="1656734"/>
            <a:ext cx="11688418" cy="0"/>
          </a:xfrm>
          <a:prstGeom prst="line">
            <a:avLst/>
          </a:prstGeom>
        </p:spPr>
        <p:style>
          <a:lnRef idx="1">
            <a:schemeClr val="dk1"/>
          </a:lnRef>
          <a:fillRef idx="0">
            <a:schemeClr val="dk1"/>
          </a:fillRef>
          <a:effectRef idx="0">
            <a:schemeClr val="dk1"/>
          </a:effectRef>
          <a:fontRef idx="minor">
            <a:schemeClr val="tx1"/>
          </a:fontRef>
        </p:style>
      </p:cxnSp>
      <p:sp>
        <p:nvSpPr>
          <p:cNvPr id="2" name="Zástupný symbol pro číslo snímku 1"/>
          <p:cNvSpPr>
            <a:spLocks noGrp="1"/>
          </p:cNvSpPr>
          <p:nvPr>
            <p:ph type="sldNum" sz="quarter" idx="12"/>
          </p:nvPr>
        </p:nvSpPr>
        <p:spPr/>
        <p:txBody>
          <a:bodyPr/>
          <a:lstStyle/>
          <a:p>
            <a:fld id="{8568590E-8625-407E-8C89-243772281700}" type="slidenum">
              <a:rPr lang="cs-CZ" smtClean="0"/>
              <a:t>16</a:t>
            </a:fld>
            <a:endParaRPr lang="cs-CZ"/>
          </a:p>
        </p:txBody>
      </p:sp>
    </p:spTree>
    <p:extLst>
      <p:ext uri="{BB962C8B-B14F-4D97-AF65-F5344CB8AC3E}">
        <p14:creationId xmlns:p14="http://schemas.microsoft.com/office/powerpoint/2010/main" val="1777380788"/>
      </p:ext>
    </p:extLst>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186EAE3-1571-41D6-73B8-849F02DA8552}"/>
              </a:ext>
            </a:extLst>
          </p:cNvPr>
          <p:cNvSpPr txBox="1"/>
          <p:nvPr/>
        </p:nvSpPr>
        <p:spPr>
          <a:xfrm>
            <a:off x="5433447" y="3105834"/>
            <a:ext cx="1325105" cy="646331"/>
          </a:xfrm>
          <a:prstGeom prst="rect">
            <a:avLst/>
          </a:prstGeom>
          <a:noFill/>
        </p:spPr>
        <p:txBody>
          <a:bodyPr wrap="square" rtlCol="0">
            <a:spAutoFit/>
          </a:bodyPr>
          <a:lstStyle/>
          <a:p>
            <a:r>
              <a:rPr lang="cs-CZ" sz="3600" dirty="0"/>
              <a:t>Konec</a:t>
            </a:r>
          </a:p>
        </p:txBody>
      </p:sp>
      <p:sp>
        <p:nvSpPr>
          <p:cNvPr id="3" name="Zástupný symbol pro číslo snímku 2"/>
          <p:cNvSpPr>
            <a:spLocks noGrp="1"/>
          </p:cNvSpPr>
          <p:nvPr>
            <p:ph type="sldNum" sz="quarter" idx="12"/>
          </p:nvPr>
        </p:nvSpPr>
        <p:spPr/>
        <p:txBody>
          <a:bodyPr/>
          <a:lstStyle/>
          <a:p>
            <a:fld id="{8568590E-8625-407E-8C89-243772281700}" type="slidenum">
              <a:rPr lang="cs-CZ" smtClean="0"/>
              <a:t>17</a:t>
            </a:fld>
            <a:endParaRPr lang="cs-CZ"/>
          </a:p>
        </p:txBody>
      </p:sp>
    </p:spTree>
    <p:extLst>
      <p:ext uri="{BB962C8B-B14F-4D97-AF65-F5344CB8AC3E}">
        <p14:creationId xmlns:p14="http://schemas.microsoft.com/office/powerpoint/2010/main" val="2671447054"/>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551</TotalTime>
  <Words>1650</Words>
  <Application>Microsoft Office PowerPoint</Application>
  <PresentationFormat>Širokoúhlá obrazovka</PresentationFormat>
  <Paragraphs>197</Paragraphs>
  <Slides>17</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17</vt:i4>
      </vt:variant>
    </vt:vector>
  </HeadingPairs>
  <TitlesOfParts>
    <vt:vector size="24" baseType="lpstr">
      <vt:lpstr>Arial</vt:lpstr>
      <vt:lpstr>Calibri</vt:lpstr>
      <vt:lpstr>Calibri Light</vt:lpstr>
      <vt:lpstr>Cambria Math</vt:lpstr>
      <vt:lpstr>Symbol</vt:lpstr>
      <vt:lpstr>Times New Roman</vt:lpstr>
      <vt:lpstr>Motiv Office</vt:lpstr>
      <vt:lpstr>Odpor vodiče elektrického proudu Ohmův zákon Fyz 125</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Ohmův zákon SMN - 124</dc:title>
  <dc:creator>Karel Sixl</dc:creator>
  <cp:lastModifiedBy>Karel Sixl</cp:lastModifiedBy>
  <cp:revision>36</cp:revision>
  <dcterms:created xsi:type="dcterms:W3CDTF">2025-05-04T07:46:17Z</dcterms:created>
  <dcterms:modified xsi:type="dcterms:W3CDTF">2026-05-25T16:36:21Z</dcterms:modified>
</cp:coreProperties>
</file>