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98" r:id="rId3"/>
    <p:sldId id="281" r:id="rId4"/>
    <p:sldId id="294" r:id="rId5"/>
    <p:sldId id="295" r:id="rId6"/>
    <p:sldId id="303" r:id="rId7"/>
    <p:sldId id="283" r:id="rId8"/>
    <p:sldId id="304" r:id="rId9"/>
    <p:sldId id="301" r:id="rId10"/>
    <p:sldId id="274" r:id="rId11"/>
    <p:sldId id="302" r:id="rId12"/>
    <p:sldId id="292" r:id="rId13"/>
    <p:sldId id="290" r:id="rId14"/>
    <p:sldId id="285" r:id="rId15"/>
    <p:sldId id="286" r:id="rId16"/>
    <p:sldId id="284" r:id="rId17"/>
    <p:sldId id="289" r:id="rId18"/>
    <p:sldId id="277" r:id="rId19"/>
    <p:sldId id="260" r:id="rId20"/>
    <p:sldId id="278" r:id="rId2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629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Perioda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List1!$A$2:$A$5</c:f>
              <c:numCache>
                <c:formatCode>General</c:formatCode>
                <c:ptCount val="4"/>
                <c:pt idx="0">
                  <c:v>0.5</c:v>
                </c:pt>
                <c:pt idx="1">
                  <c:v>1</c:v>
                </c:pt>
                <c:pt idx="2">
                  <c:v>1.5</c:v>
                </c:pt>
              </c:numCache>
            </c:numRef>
          </c:cat>
          <c:val>
            <c:numRef>
              <c:f>List1!$B$2:$B$5</c:f>
              <c:numCache>
                <c:formatCode>General</c:formatCode>
                <c:ptCount val="4"/>
                <c:pt idx="0">
                  <c:v>1.4179999999999999</c:v>
                </c:pt>
                <c:pt idx="1">
                  <c:v>2.0049999999999999</c:v>
                </c:pt>
                <c:pt idx="2">
                  <c:v>2.456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793-475B-B5B1-4810A474B646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Frekvence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List1!$A$2:$A$5</c:f>
              <c:numCache>
                <c:formatCode>General</c:formatCode>
                <c:ptCount val="4"/>
                <c:pt idx="0">
                  <c:v>0.5</c:v>
                </c:pt>
                <c:pt idx="1">
                  <c:v>1</c:v>
                </c:pt>
                <c:pt idx="2">
                  <c:v>1.5</c:v>
                </c:pt>
              </c:numCache>
            </c:numRef>
          </c:cat>
          <c:val>
            <c:numRef>
              <c:f>List1!$C$2:$C$5</c:f>
              <c:numCache>
                <c:formatCode>General</c:formatCode>
                <c:ptCount val="4"/>
                <c:pt idx="0">
                  <c:v>0.70499999999999996</c:v>
                </c:pt>
                <c:pt idx="1">
                  <c:v>0.499</c:v>
                </c:pt>
                <c:pt idx="2">
                  <c:v>0.40699999999999997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793-475B-B5B1-4810A474B646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Sloupec1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List1!$A$2:$A$5</c:f>
              <c:numCache>
                <c:formatCode>General</c:formatCode>
                <c:ptCount val="4"/>
                <c:pt idx="0">
                  <c:v>0.5</c:v>
                </c:pt>
                <c:pt idx="1">
                  <c:v>1</c:v>
                </c:pt>
                <c:pt idx="2">
                  <c:v>1.5</c:v>
                </c:pt>
              </c:numCache>
            </c:numRef>
          </c:cat>
          <c:val>
            <c:numRef>
              <c:f>List1!$D$2:$D$5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2-3793-475B-B5B1-4810A474B64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24644592"/>
        <c:axId val="1058968256"/>
      </c:barChart>
      <c:catAx>
        <c:axId val="9246445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058968256"/>
        <c:crosses val="autoZero"/>
        <c:auto val="1"/>
        <c:lblAlgn val="ctr"/>
        <c:lblOffset val="100"/>
        <c:noMultiLvlLbl val="0"/>
      </c:catAx>
      <c:valAx>
        <c:axId val="10589682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9246445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3FEBF4-3766-6059-4E3C-9B189371A0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8930C3E-A368-497C-8E30-1FD2FA9C55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5EF093E-4B5F-84EB-28F6-5DEB6AC452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79C9D-8C1E-4588-AC58-D72992F4C043}" type="datetimeFigureOut">
              <a:rPr lang="cs-CZ" smtClean="0"/>
              <a:t>09.03.2026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8512692-BCE3-8478-D2CE-D112AE09A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1FA55AC-3661-4A41-96F6-30EC2FD574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6DCFA-2D50-492D-AF3D-A585109445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48709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0C39FCC-F060-C656-DA92-4798BA24E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2DF7A25-223A-4A81-912B-5F5843F2C2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7A0C5AF-11A9-4D7E-E4F3-4874C5EBE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79C9D-8C1E-4588-AC58-D72992F4C043}" type="datetimeFigureOut">
              <a:rPr lang="cs-CZ" smtClean="0"/>
              <a:t>09.03.2026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4A322AC-602F-6D18-560C-43FF96D44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ED22362-AE4C-DC81-F311-453C4A944B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6DCFA-2D50-492D-AF3D-A585109445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6214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60603B6-5512-A32A-1193-252BB96083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F03F938-D3C3-C023-2546-089D5D1954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F671926-5E52-74E1-F78F-58F3070AC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79C9D-8C1E-4588-AC58-D72992F4C043}" type="datetimeFigureOut">
              <a:rPr lang="cs-CZ" smtClean="0"/>
              <a:t>09.03.2026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4299192-4428-38A3-2643-8E0B4C701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7EBE83F-22E7-FE89-152A-263B983F4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6DCFA-2D50-492D-AF3D-A585109445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92590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A32ADD4-C17C-4734-FDFA-2CF0FFDE7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A5F0101-C3E7-DD0E-C211-28C1E06E3D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B5D7D18E-F348-15CC-41E6-1E2AD0629F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ECE9188-B030-A283-184A-F75931385C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79C9D-8C1E-4588-AC58-D72992F4C043}" type="datetimeFigureOut">
              <a:rPr lang="cs-CZ" smtClean="0"/>
              <a:t>09.03.2026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0F8CA1-B38E-271C-2C65-DB7D32E97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694B018-877D-E379-14C0-33C53ED27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6DCFA-2D50-492D-AF3D-A585109445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81415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6B4F2A2-9FB5-EBB4-EB45-68153A9BA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1444EDC-2D7F-366C-2432-190814A8AB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A8FBFCE-0868-5A92-5101-9BBB7DCBA6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FF93EC0B-D614-346C-8713-0B8E232A3D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FA92EEE1-4ED0-5057-16FC-B56561267A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C11DF741-DB21-C8D5-2744-46D818BCFC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79C9D-8C1E-4588-AC58-D72992F4C043}" type="datetimeFigureOut">
              <a:rPr lang="cs-CZ" smtClean="0"/>
              <a:t>09.03.2026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ED2807A5-9988-85CB-56D1-6E0AEA83B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8E5589BE-9618-AACE-FE5D-E3D340253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6DCFA-2D50-492D-AF3D-A585109445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89053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F425C17-0307-ECEF-96BF-FB3B0E58D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EE0B086C-2971-67B8-5AF5-9C79996315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79C9D-8C1E-4588-AC58-D72992F4C043}" type="datetimeFigureOut">
              <a:rPr lang="cs-CZ" smtClean="0"/>
              <a:t>09.03.2026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46B040D2-1E1E-A3D0-6933-99413C059F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8FE9FF18-C895-D410-F7AF-F97C1F0BE1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6DCFA-2D50-492D-AF3D-A585109445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9927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1210BD9-5ABA-6A97-F1DC-A87439E4D4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79C9D-8C1E-4588-AC58-D72992F4C043}" type="datetimeFigureOut">
              <a:rPr lang="cs-CZ" smtClean="0"/>
              <a:t>09.03.2026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06AF87E0-BA45-FCE0-14FB-5E47289DA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0E68ABAE-432A-66E6-1756-21CA8DD2E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6DCFA-2D50-492D-AF3D-A585109445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4690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947C025-32CA-7BB8-EE2C-CFF100D7D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C50E6BC-76E0-ED12-BB4B-760D14D440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95AFB3A9-D0DC-2462-130A-58F48DDF0E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032FCA1-E3CB-A3D0-648B-0BEF177AB4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79C9D-8C1E-4588-AC58-D72992F4C043}" type="datetimeFigureOut">
              <a:rPr lang="cs-CZ" smtClean="0"/>
              <a:t>09.03.2026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9162F7A-1060-1806-16DB-FB21C37C4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B4AC6F3-3C0C-7D1D-F096-8A293DE45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6DCFA-2D50-492D-AF3D-A585109445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3005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F9A9C4D-7811-9AC9-73F9-039977A6A9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7951476-5958-721E-DDC9-DA618170963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A48966AE-24C2-A5FD-67CF-59CB2DF17C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6998B57-2867-2E73-1080-F6A84D5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79C9D-8C1E-4588-AC58-D72992F4C043}" type="datetimeFigureOut">
              <a:rPr lang="cs-CZ" smtClean="0"/>
              <a:t>09.03.2026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D85485F-92DE-7D7C-1D68-C0558AF6C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F2DD4F5-7A94-D43F-D1AF-4B37C7AFA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6DCFA-2D50-492D-AF3D-A585109445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1104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CBD7C50-B0B6-EA00-D3D6-FA64B723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0D6EC43-1751-F9E9-1756-C7115A1104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F5D0047-4330-EFBE-E129-1C127BD502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79C9D-8C1E-4588-AC58-D72992F4C043}" type="datetimeFigureOut">
              <a:rPr lang="cs-CZ" smtClean="0"/>
              <a:t>09.03.2026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CD961F1-8CCD-4470-7BF4-5E0249478B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2A32415-9909-2E1F-51EF-4E9532EA91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6DCFA-2D50-492D-AF3D-A585109445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0144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A3F100AD-8E83-8CE9-093F-BE871D5A2FC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353C1B23-B0B3-25F3-2604-140484731D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B00346D-4A61-459E-95B7-B5238BFB5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79C9D-8C1E-4588-AC58-D72992F4C043}" type="datetimeFigureOut">
              <a:rPr lang="cs-CZ" smtClean="0"/>
              <a:t>09.03.2026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2118EAD-9E1F-CC36-AB1E-6191BCBF4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C0A8352-AD13-FBAB-031A-98F76DE97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6DCFA-2D50-492D-AF3D-A585109445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9974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10EBC28F-C00C-55C9-47BA-CBBE098A3B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3BCDFE1-BE46-AEA1-1B93-46899895C6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7783B23-294C-7B5D-42B7-7A69D6DF8D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779C9D-8C1E-4588-AC58-D72992F4C043}" type="datetimeFigureOut">
              <a:rPr lang="cs-CZ" smtClean="0"/>
              <a:t>09.03.2026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0724462-B7B6-AB97-F304-007D62CB2C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4964D89-F2E8-E3A3-2CC5-5CC9380D99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D6DCFA-2D50-492D-AF3D-A585109445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6564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vascak.cz/data/android/physicsatschool/template.php?s=kv_ocilatory&amp;l=cz" TargetMode="Externa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hyperlink" Target="https://www.vascak.cz/data/android/physicsatschool/template.php?s=kv_harmonicke_kmitani&amp;l=cz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www.vascak.cz/data/android/physicsatschool/template.php?f=kv_pohyb_po_kruznici&amp;l=cz" TargetMode="External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15.png"/><Relationship Id="rId5" Type="http://schemas.microsoft.com/office/2007/relationships/hdphoto" Target="../media/hdphoto4.wdp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microsoft.com/office/2007/relationships/hdphoto" Target="../media/hdphoto5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microsoft.com/office/2007/relationships/hdphoto" Target="../media/hdphoto6.wdp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5" Type="http://schemas.openxmlformats.org/officeDocument/2006/relationships/image" Target="../media/image24.png"/><Relationship Id="rId4" Type="http://schemas.microsoft.com/office/2007/relationships/hdphoto" Target="../media/hdphoto7.wdp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microsoft.com/office/2007/relationships/hdphoto" Target="../media/hdphoto9.wdp"/><Relationship Id="rId2" Type="http://schemas.openxmlformats.org/officeDocument/2006/relationships/hyperlink" Target="https://www.vascak.cz/data/android/physicsatschool/template.php?f=kv_kyvadlo&amp;l=cz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38.png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1.xm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7.x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BE61D35-7C45-508F-3843-BB4D40F924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932167"/>
            <a:ext cx="9144000" cy="1736822"/>
          </a:xfrm>
        </p:spPr>
        <p:txBody>
          <a:bodyPr>
            <a:normAutofit fontScale="90000"/>
          </a:bodyPr>
          <a:lstStyle/>
          <a:p>
            <a:r>
              <a:rPr lang="cs-CZ" dirty="0"/>
              <a:t>Mechanické kmitání </a:t>
            </a:r>
            <a:br>
              <a:rPr lang="cs-CZ" dirty="0"/>
            </a:br>
            <a:r>
              <a:rPr lang="cs-CZ" dirty="0" err="1"/>
              <a:t>Fyz</a:t>
            </a:r>
            <a:r>
              <a:rPr lang="cs-CZ" dirty="0"/>
              <a:t> 90 - ZO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B51AA009-FC2E-CF6A-766D-789DDB3324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651611"/>
            <a:ext cx="9144000" cy="946108"/>
          </a:xfrm>
        </p:spPr>
        <p:txBody>
          <a:bodyPr>
            <a:normAutofit/>
          </a:bodyPr>
          <a:lstStyle/>
          <a:p>
            <a:pPr lvl="0"/>
            <a:r>
              <a:rPr lang="cs-CZ" dirty="0"/>
              <a:t>Kmitavý pohyb</a:t>
            </a:r>
          </a:p>
          <a:p>
            <a:pPr lvl="0"/>
            <a:r>
              <a:rPr lang="cs-CZ" dirty="0"/>
              <a:t>Harmonický pohyb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90658" y="6272010"/>
            <a:ext cx="13651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8. 3 .2026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ACDF719F-B2EB-EFDA-22A1-DE0A971D9C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69"/>
          <a:stretch>
            <a:fillRect/>
          </a:stretch>
        </p:blipFill>
        <p:spPr>
          <a:xfrm>
            <a:off x="4735596" y="546436"/>
            <a:ext cx="2720808" cy="900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4197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0E7B4FC-4340-8D45-8F1E-3E05890CBBA2}"/>
              </a:ext>
            </a:extLst>
          </p:cNvPr>
          <p:cNvSpPr txBox="1"/>
          <p:nvPr/>
        </p:nvSpPr>
        <p:spPr>
          <a:xfrm>
            <a:off x="270345" y="198783"/>
            <a:ext cx="7362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Opakování </a:t>
            </a:r>
            <a:r>
              <a:rPr lang="cs-CZ" dirty="0"/>
              <a:t>– rovnoměrný pohyb hmotného bodu po kružnici – rotační pohyb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1506D938-5A18-890A-E427-B3E795E21B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980" t="13797" r="74326" b="74029"/>
          <a:stretch>
            <a:fillRect/>
          </a:stretch>
        </p:blipFill>
        <p:spPr>
          <a:xfrm>
            <a:off x="103366" y="811864"/>
            <a:ext cx="2268867" cy="222636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F3046F9C-3D2D-0A65-B7CF-F691F2461CB8}"/>
                  </a:ext>
                </a:extLst>
              </p:cNvPr>
              <p:cNvSpPr txBox="1"/>
              <p:nvPr/>
            </p:nvSpPr>
            <p:spPr>
              <a:xfrm>
                <a:off x="2552369" y="505324"/>
                <a:ext cx="93056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Trajektorií hmotného bodu je </a:t>
                </a:r>
                <a:r>
                  <a:rPr lang="cs-CZ" b="1" dirty="0"/>
                  <a:t>kružnice</a:t>
                </a:r>
                <a:r>
                  <a:rPr lang="cs-CZ" dirty="0"/>
                  <a:t>. Osa otáčení prochází bodem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cs-CZ" dirty="0"/>
                  <a:t> a je kolmá k rovině otáčení.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F3046F9C-3D2D-0A65-B7CF-F691F2461C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2369" y="505324"/>
                <a:ext cx="9305676" cy="369332"/>
              </a:xfrm>
              <a:prstGeom prst="rect">
                <a:avLst/>
              </a:prstGeom>
              <a:blipFill>
                <a:blip r:embed="rId4"/>
                <a:stretch>
                  <a:fillRect l="-590" t="-10000" r="-524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039E8A60-1668-4C7C-D46C-AB71160957B4}"/>
                  </a:ext>
                </a:extLst>
              </p:cNvPr>
              <p:cNvSpPr txBox="1"/>
              <p:nvPr/>
            </p:nvSpPr>
            <p:spPr>
              <a:xfrm>
                <a:off x="2552369" y="811864"/>
                <a:ext cx="8722581" cy="22162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Úhlová rychlost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cs-CZ" dirty="0"/>
                  <a:t> je definována jako časová změna středového úhlu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𝜑</m:t>
                    </m:r>
                  </m:oMath>
                </a14:m>
                <a:r>
                  <a:rPr lang="cs-CZ" dirty="0"/>
                  <a:t> měřeného v radiánech a opsaného otáčejícím se průvodičem kolmým k ose otáčení</a:t>
                </a:r>
              </a:p>
              <a:p>
                <a:endParaRPr lang="cs-CZ" sz="800" dirty="0"/>
              </a:p>
              <a:p>
                <a:r>
                  <a:rPr lang="cs-CZ" b="1" dirty="0">
                    <a:ea typeface="Cambria Math" panose="02040503050406030204" pitchFamily="18" charset="0"/>
                  </a:rPr>
                  <a:t>Okamžitá úhlová rychlost  </a:t>
                </a:r>
                <a:r>
                  <a:rPr lang="cs-CZ" dirty="0">
                    <a:ea typeface="Cambria Math" panose="02040503050406030204" pitchFamily="18" charset="0"/>
                  </a:rPr>
                  <a:t>(</a:t>
                </a:r>
                <a:r>
                  <a:rPr lang="cs-CZ" dirty="0"/>
                  <a:t>pro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→0</m:t>
                    </m:r>
                  </m:oMath>
                </a14:m>
                <a:r>
                  <a:rPr lang="cs-CZ" dirty="0">
                    <a:ea typeface="Cambria Math" panose="02040503050406030204" pitchFamily="18" charset="0"/>
                  </a:rPr>
                  <a:t>): 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𝜑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</m:oMath>
                </a14:m>
                <a:endParaRPr lang="cs-CZ" dirty="0"/>
              </a:p>
              <a:p>
                <a:endParaRPr lang="cs-CZ" dirty="0"/>
              </a:p>
              <a:p>
                <a:r>
                  <a:rPr lang="cs-CZ" b="1" dirty="0"/>
                  <a:t>Průměrná úhlová rychlost:                   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𝝋</m:t>
                        </m:r>
                      </m:num>
                      <m:den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𝒕</m:t>
                        </m:r>
                      </m:den>
                    </m:f>
                  </m:oMath>
                </a14:m>
                <a:r>
                  <a:rPr lang="cs-CZ" b="1" dirty="0"/>
                  <a:t> ,         </a:t>
                </a:r>
              </a:p>
              <a:p>
                <a:endParaRPr lang="cs-CZ" sz="800" b="1" dirty="0"/>
              </a:p>
              <a:p>
                <a:pPr algn="ctr"/>
                <a:r>
                  <a:rPr lang="cs-CZ" b="1" dirty="0"/>
                  <a:t>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e>
                    </m:d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rad</m:t>
                    </m:r>
                    <m:r>
                      <a:rPr lang="cs-CZ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039E8A60-1668-4C7C-D46C-AB71160957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2369" y="811864"/>
                <a:ext cx="8722581" cy="2216248"/>
              </a:xfrm>
              <a:prstGeom prst="rect">
                <a:avLst/>
              </a:prstGeom>
              <a:blipFill>
                <a:blip r:embed="rId5"/>
                <a:stretch>
                  <a:fillRect l="-629" t="-13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F13DBD09-2CBD-0AC0-50AE-ADEF5BE8DCDA}"/>
                  </a:ext>
                </a:extLst>
              </p:cNvPr>
              <p:cNvSpPr txBox="1"/>
              <p:nvPr/>
            </p:nvSpPr>
            <p:spPr>
              <a:xfrm>
                <a:off x="270345" y="3038229"/>
                <a:ext cx="11505537" cy="21428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Rovnoměrný pohyb po kružnici je pohyb periodický. Za jednu </a:t>
                </a:r>
                <a:r>
                  <a:rPr lang="cs-CZ" b="1" dirty="0"/>
                  <a:t>periodu (oběžnou dobu) T </a:t>
                </a:r>
                <a:r>
                  <a:rPr lang="cs-CZ" dirty="0"/>
                  <a:t>opíše hmotný bod celou kružnici a polohový vektor </a:t>
                </a:r>
                <a14:m>
                  <m:oMath xmlns:m="http://schemas.openxmlformats.org/officeDocument/2006/math">
                    <m:r>
                      <a:rPr lang="cs-CZ" b="1" i="0" dirty="0" smtClean="0">
                        <a:latin typeface="Cambria Math" panose="02040503050406030204" pitchFamily="18" charset="0"/>
                      </a:rPr>
                      <m:t>𝐫</m:t>
                    </m:r>
                  </m:oMath>
                </a14:m>
                <a:r>
                  <a:rPr lang="cs-CZ" dirty="0"/>
                  <a:t> opíše plný úhel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</m:oMath>
                </a14:m>
                <a:r>
                  <a:rPr lang="cs-CZ" dirty="0"/>
                  <a:t> radiánů (360</a:t>
                </a:r>
                <a:r>
                  <a:rPr lang="cs-CZ" baseline="30000" dirty="0"/>
                  <a:t>0</a:t>
                </a:r>
                <a:r>
                  <a:rPr lang="cs-CZ" dirty="0"/>
                  <a:t>). Počet oběhů hmotného bodu za jednotku času udává </a:t>
                </a:r>
                <a:r>
                  <a:rPr lang="cs-CZ" b="1" dirty="0"/>
                  <a:t>frekvenci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cs-CZ" dirty="0"/>
                  <a:t> pohybu. Mezi periodou a frekvencí platí vztah</a:t>
                </a:r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𝑇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 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nebo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 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den>
                    </m:f>
                  </m:oMath>
                </a14:m>
                <a:r>
                  <a:rPr lang="cs-CZ" dirty="0"/>
                  <a:t> ,      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cs-CZ" dirty="0"/>
                  <a:t>   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dirty="0"/>
                  <a:t> Hz (Hertz)</a:t>
                </a:r>
                <a:endParaRPr lang="cs-CZ" sz="800" dirty="0"/>
              </a:p>
              <a:p>
                <a:r>
                  <a:rPr lang="cs-CZ" dirty="0"/>
                  <a:t>Známe-li periodu nebo frekvenci, můžeme úhlovou rychlost vypočítat podle vztahů: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𝑇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nebo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</m:t>
                      </m:r>
                      <m:r>
                        <m:rPr>
                          <m:sty m:val="p"/>
                        </m:rPr>
                        <a:rPr lang="el-GR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ω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𝑓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F13DBD09-2CBD-0AC0-50AE-ADEF5BE8DCD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345" y="3038229"/>
                <a:ext cx="11505537" cy="2142831"/>
              </a:xfrm>
              <a:prstGeom prst="rect">
                <a:avLst/>
              </a:prstGeom>
              <a:blipFill>
                <a:blip r:embed="rId6"/>
                <a:stretch>
                  <a:fillRect l="-424" t="-142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A377995E-7FE6-590F-2E77-E02DB406BF98}"/>
                  </a:ext>
                </a:extLst>
              </p:cNvPr>
              <p:cNvSpPr txBox="1"/>
              <p:nvPr/>
            </p:nvSpPr>
            <p:spPr>
              <a:xfrm>
                <a:off x="265349" y="5201802"/>
                <a:ext cx="11510533" cy="12898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Hmotný bod pohybující se po kruhové trajektorii o poloměru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dirty="0"/>
                  <a:t> má obvodovou rychlostí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dirty="0"/>
                  <a:t> měřenou v metrech za sekunduje. Vztah mezi obvodovou rychlostí a úhlovou rychlostí je: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. 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𝜑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𝜑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A377995E-7FE6-590F-2E77-E02DB406BF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349" y="5201802"/>
                <a:ext cx="11510533" cy="1289840"/>
              </a:xfrm>
              <a:prstGeom prst="rect">
                <a:avLst/>
              </a:prstGeom>
              <a:blipFill>
                <a:blip r:embed="rId7"/>
                <a:stretch>
                  <a:fillRect l="-477" t="-23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343438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5360" y="455675"/>
            <a:ext cx="1755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Kmitavý pohyb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555940" y="6309320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2"/>
              </a:rPr>
              <a:t>Animace</a:t>
            </a:r>
            <a:endParaRPr lang="cs-CZ" dirty="0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EA70926C-BAEB-85E1-DA61-5C8DDF8945BD}"/>
              </a:ext>
            </a:extLst>
          </p:cNvPr>
          <p:cNvSpPr txBox="1"/>
          <p:nvPr/>
        </p:nvSpPr>
        <p:spPr>
          <a:xfrm>
            <a:off x="335360" y="922402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Pohyby, které se v určitém časovém intervalu pravidelně opakují nazýváme </a:t>
            </a:r>
            <a:r>
              <a:rPr lang="cs-CZ" b="1" dirty="0"/>
              <a:t>kmitavými pohyby</a:t>
            </a:r>
            <a:r>
              <a:rPr lang="cs-CZ" dirty="0"/>
              <a:t> a pohyb, který vykonávají nazýváme </a:t>
            </a:r>
            <a:r>
              <a:rPr lang="cs-CZ" b="1" dirty="0"/>
              <a:t>periodický pohyb. </a:t>
            </a:r>
            <a:r>
              <a:rPr lang="cs-CZ" dirty="0"/>
              <a:t>Zařízení, které volně kmitá bez vnějšího působení nazýváme </a:t>
            </a:r>
            <a:r>
              <a:rPr lang="cs-CZ" b="1" dirty="0"/>
              <a:t>mechanický oscilátor</a:t>
            </a:r>
            <a:endParaRPr lang="cs-CZ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C4BD3A40-47F7-6844-773E-0CBA402D13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22" t="24122" r="8972" b="57548"/>
          <a:stretch/>
        </p:blipFill>
        <p:spPr>
          <a:xfrm>
            <a:off x="1274539" y="2132856"/>
            <a:ext cx="9642923" cy="2830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8837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072E7BD-546A-25D8-9BCC-8543A60BD86F}"/>
              </a:ext>
            </a:extLst>
          </p:cNvPr>
          <p:cNvSpPr txBox="1"/>
          <p:nvPr/>
        </p:nvSpPr>
        <p:spPr>
          <a:xfrm>
            <a:off x="230587" y="95582"/>
            <a:ext cx="8070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hlinkClick r:id="rId2"/>
              </a:rPr>
              <a:t>Časový diagram kmitavého pohybu</a:t>
            </a:r>
            <a:endParaRPr lang="cs-CZ" b="1" dirty="0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2D6E237E-7CFB-1E94-A540-8797CBF1229E}"/>
              </a:ext>
            </a:extLst>
          </p:cNvPr>
          <p:cNvSpPr txBox="1"/>
          <p:nvPr/>
        </p:nvSpPr>
        <p:spPr>
          <a:xfrm>
            <a:off x="230587" y="434741"/>
            <a:ext cx="115134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Časový diagram kmitavého pohybu je grafický záznam okamžité polohy kmitajícího tělesa v závislosti na čase. K zobrazení časového diagramu kmitavého pohybu použijeme pružinový oscilátor – viz obrázek.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0A08BEAE-F5C0-99FC-A87E-1627D4C2A879}"/>
              </a:ext>
            </a:extLst>
          </p:cNvPr>
          <p:cNvSpPr txBox="1"/>
          <p:nvPr/>
        </p:nvSpPr>
        <p:spPr>
          <a:xfrm>
            <a:off x="230587" y="1081072"/>
            <a:ext cx="11720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Rozkýváním pružinového oscilátoru se současným posouváním papíru vykreslí tužka křivku nazývanou </a:t>
            </a:r>
            <a:r>
              <a:rPr lang="cs-CZ" b="1" dirty="0"/>
              <a:t>sinusoida.</a:t>
            </a:r>
            <a:endParaRPr lang="cs-CZ" dirty="0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81D5111A-19A7-72C6-93DB-31D57DD4BD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957" b="8309"/>
          <a:stretch>
            <a:fillRect/>
          </a:stretch>
        </p:blipFill>
        <p:spPr>
          <a:xfrm>
            <a:off x="6181599" y="1515215"/>
            <a:ext cx="3916557" cy="1970125"/>
          </a:xfrm>
          <a:prstGeom prst="rect">
            <a:avLst/>
          </a:prstGeom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B3112D1C-437E-71C7-1EB5-67B9CE98E070}"/>
              </a:ext>
            </a:extLst>
          </p:cNvPr>
          <p:cNvSpPr txBox="1"/>
          <p:nvPr/>
        </p:nvSpPr>
        <p:spPr>
          <a:xfrm>
            <a:off x="1503312" y="6318390"/>
            <a:ext cx="9356574" cy="3693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Kmitavý pohyb, jehož grafem je sinusoida, je jednoduchý kmitavý pohyb neboli </a:t>
            </a:r>
            <a:r>
              <a:rPr lang="cs-CZ" b="1" dirty="0"/>
              <a:t>harmonický pohyb.</a:t>
            </a:r>
            <a:endParaRPr lang="cs-CZ" dirty="0"/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2175356D-FCE6-7C18-FDD4-0B7C024D44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1237" y="3424237"/>
            <a:ext cx="9526" cy="9526"/>
          </a:xfrm>
          <a:prstGeom prst="rect">
            <a:avLst/>
          </a:prstGeom>
        </p:spPr>
      </p:pic>
      <p:grpSp>
        <p:nvGrpSpPr>
          <p:cNvPr id="22" name="Skupina 21">
            <a:extLst>
              <a:ext uri="{FF2B5EF4-FFF2-40B4-BE49-F238E27FC236}">
                <a16:creationId xmlns:a16="http://schemas.microsoft.com/office/drawing/2014/main" id="{F5A8F675-6977-D4E6-AC32-25D559120A11}"/>
              </a:ext>
            </a:extLst>
          </p:cNvPr>
          <p:cNvGrpSpPr/>
          <p:nvPr/>
        </p:nvGrpSpPr>
        <p:grpSpPr>
          <a:xfrm>
            <a:off x="566654" y="1640717"/>
            <a:ext cx="2772894" cy="1667543"/>
            <a:chOff x="855300" y="1200646"/>
            <a:chExt cx="4010898" cy="2278531"/>
          </a:xfrm>
        </p:grpSpPr>
        <p:pic>
          <p:nvPicPr>
            <p:cNvPr id="19" name="Obrázek 18">
              <a:extLst>
                <a:ext uri="{FF2B5EF4-FFF2-40B4-BE49-F238E27FC236}">
                  <a16:creationId xmlns:a16="http://schemas.microsoft.com/office/drawing/2014/main" id="{F304F2B6-485C-4D01-B799-2D08C46B9B1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5300" y="1200646"/>
              <a:ext cx="4010898" cy="2278531"/>
            </a:xfrm>
            <a:prstGeom prst="rect">
              <a:avLst/>
            </a:prstGeom>
          </p:spPr>
        </p:pic>
        <p:pic>
          <p:nvPicPr>
            <p:cNvPr id="21" name="Obrázek 20">
              <a:extLst>
                <a:ext uri="{FF2B5EF4-FFF2-40B4-BE49-F238E27FC236}">
                  <a16:creationId xmlns:a16="http://schemas.microsoft.com/office/drawing/2014/main" id="{DB89F974-816B-117D-C2E9-A9F934E305E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19078" y="2630247"/>
              <a:ext cx="1468879" cy="321607"/>
            </a:xfrm>
            <a:prstGeom prst="rect">
              <a:avLst/>
            </a:prstGeom>
          </p:spPr>
        </p:pic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0B96DC6B-00A6-B4FA-47D5-B178C6367248}"/>
                  </a:ext>
                </a:extLst>
              </p:cNvPr>
              <p:cNvSpPr txBox="1"/>
              <p:nvPr/>
            </p:nvSpPr>
            <p:spPr>
              <a:xfrm>
                <a:off x="288358" y="3649643"/>
                <a:ext cx="11210472" cy="26295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 grafu kmitavého pohybu můžeme vyčíst tyto charakteristiky:</a:t>
                </a:r>
              </a:p>
              <a:p>
                <a:endParaRPr lang="cs-CZ" sz="800" dirty="0"/>
              </a:p>
              <a:p>
                <a:pPr marL="342900" indent="-342900">
                  <a:buAutoNum type="alphaLcParenR"/>
                </a:pPr>
                <a:r>
                  <a:rPr lang="cs-CZ" dirty="0"/>
                  <a:t>Maximální výchylku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r>
                  <a:rPr lang="cs-CZ" dirty="0"/>
                  <a:t> kmitavého pohybu, kterou nazýváme </a:t>
                </a:r>
                <a:r>
                  <a:rPr lang="cs-CZ" b="1" dirty="0"/>
                  <a:t>amplituda kmitavého pohybu</a:t>
                </a:r>
                <a:r>
                  <a:rPr lang="cs-CZ" dirty="0"/>
                  <a:t>.</a:t>
                </a:r>
              </a:p>
              <a:p>
                <a:pPr marL="342900" indent="-342900">
                  <a:buAutoNum type="alphaLcParenR"/>
                </a:pPr>
                <a:r>
                  <a:rPr lang="cs-CZ" dirty="0"/>
                  <a:t>Okamžitou výchylku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cs-CZ" dirty="0"/>
                  <a:t> kmitavého pohybu v libovolném čase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.</a:t>
                </a:r>
              </a:p>
              <a:p>
                <a:pPr marL="342900" indent="-342900">
                  <a:buAutoNum type="alphaLcParenR"/>
                </a:pPr>
                <a:r>
                  <a:rPr lang="cs-CZ" dirty="0"/>
                  <a:t>Periodu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𝑇</m:t>
                    </m:r>
                  </m:oMath>
                </a14:m>
                <a:r>
                  <a:rPr lang="cs-CZ" dirty="0"/>
                  <a:t> kmitavého pohybu (tj. dobu jednoho kmitu).</a:t>
                </a:r>
              </a:p>
              <a:p>
                <a:endParaRPr lang="cs-CZ" sz="800" dirty="0"/>
              </a:p>
              <a:p>
                <a:r>
                  <a:rPr lang="cs-CZ" dirty="0"/>
                  <a:t>Z odečtených veličin pak lze vypočítat:</a:t>
                </a:r>
              </a:p>
              <a:p>
                <a:endParaRPr lang="cs-CZ" sz="800" dirty="0"/>
              </a:p>
              <a:p>
                <a:pPr marL="342900" indent="-342900">
                  <a:buAutoNum type="alphaLcParenR"/>
                </a:pPr>
                <a:r>
                  <a:rPr lang="cs-CZ" dirty="0"/>
                  <a:t>Frekvenci f kmitavého pohybu podle vztahu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den>
                    </m:f>
                  </m:oMath>
                </a14:m>
                <a:r>
                  <a:rPr lang="cs-CZ" dirty="0"/>
                  <a:t>   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</m:d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</a:rPr>
                      <m:t>Hz</m:t>
                    </m:r>
                  </m:oMath>
                </a14:m>
                <a:endParaRPr lang="cs-CZ" dirty="0"/>
              </a:p>
              <a:p>
                <a:pPr marL="342900" indent="-342900">
                  <a:buAutoNum type="alphaLcParenR"/>
                </a:pPr>
                <a:r>
                  <a:rPr lang="cs-CZ" dirty="0"/>
                  <a:t>Úhlovou rychlost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cs-CZ" dirty="0"/>
                  <a:t> kmitání podle vztahu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num>
                      <m:den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den>
                    </m:f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     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e>
                    </m:d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</a:rPr>
                      <m:t>rad</m:t>
                    </m:r>
                    <m:r>
                      <a:rPr lang="cs-CZ" b="0" i="0" dirty="0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dirty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0" dirty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0B96DC6B-00A6-B4FA-47D5-B178C636724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358" y="3649643"/>
                <a:ext cx="11210472" cy="2629502"/>
              </a:xfrm>
              <a:prstGeom prst="rect">
                <a:avLst/>
              </a:prstGeom>
              <a:blipFill>
                <a:blip r:embed="rId8"/>
                <a:stretch>
                  <a:fillRect l="-435" t="-1392" b="-69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935154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0C4FA19-F8D0-A5D0-45EF-395E31C3B82F}"/>
              </a:ext>
            </a:extLst>
          </p:cNvPr>
          <p:cNvSpPr txBox="1"/>
          <p:nvPr/>
        </p:nvSpPr>
        <p:spPr>
          <a:xfrm>
            <a:off x="234564" y="296128"/>
            <a:ext cx="95495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Souvislost kmitání s rovnoměrným pohybem po kružnici - odvození rovnice harmonického kmitání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E8993FBC-4A12-AB54-B17A-400A54BF0FA9}"/>
              </a:ext>
            </a:extLst>
          </p:cNvPr>
          <p:cNvSpPr txBox="1"/>
          <p:nvPr/>
        </p:nvSpPr>
        <p:spPr>
          <a:xfrm>
            <a:off x="3999506" y="718129"/>
            <a:ext cx="79460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Kmitavý pohyb souvisí s </a:t>
            </a:r>
            <a:r>
              <a:rPr lang="cs-CZ" dirty="0">
                <a:hlinkClick r:id="rId2"/>
              </a:rPr>
              <a:t>rovnoměrným pohybem po kružnici</a:t>
            </a:r>
            <a:r>
              <a:rPr lang="cs-CZ" dirty="0"/>
              <a:t>. </a:t>
            </a:r>
          </a:p>
          <a:p>
            <a:r>
              <a:rPr lang="cs-CZ" dirty="0"/>
              <a:t>Z rovnoměrného pohybu po kružnici vyplývá, že kmitavý pohyb  můžeme považovat za </a:t>
            </a:r>
            <a:r>
              <a:rPr lang="cs-CZ" b="1" dirty="0"/>
              <a:t>průmět pohybu</a:t>
            </a:r>
            <a:r>
              <a:rPr lang="cs-CZ" dirty="0"/>
              <a:t> po kružnici do vhodně umístěné roviny.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E98BF92F-32E9-6159-04C0-96A8EECE0607}"/>
                  </a:ext>
                </a:extLst>
              </p:cNvPr>
              <p:cNvSpPr txBox="1"/>
              <p:nvPr/>
            </p:nvSpPr>
            <p:spPr>
              <a:xfrm>
                <a:off x="3999506" y="2354267"/>
                <a:ext cx="7946003" cy="27500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Jestliže hmotný bod při pohybu po kružnici dospěje do bodu M – viz obrázek, průmět jeho průvodiče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dirty="0"/>
                  <a:t> do osy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cs-CZ" dirty="0"/>
                  <a:t> představuje okamžitou výchylku, na obrázku červeně. Přitom průvodič opsal úhel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a ze vzniklého pravoúhlého trojúhelníku je zřejmé, že </a:t>
                </a: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i="0" smtClean="0">
                              <a:latin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𝑦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Protože r současně představuje největší výchylku z rovnovážné polohy, tedy </a:t>
                </a:r>
                <a:r>
                  <a:rPr lang="cs-CZ" b="1" dirty="0"/>
                  <a:t>amplitudu výchylky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𝒎</m:t>
                        </m:r>
                      </m:sub>
                    </m:sSub>
                  </m:oMath>
                </a14:m>
                <a:r>
                  <a:rPr lang="cs-CZ" dirty="0"/>
                  <a:t>, tedy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r>
                  <a:rPr lang="cs-CZ" dirty="0"/>
                  <a:t>, dostaneme vztah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unc>
                        <m:func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E98BF92F-32E9-6159-04C0-96A8EECE06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9506" y="2354267"/>
                <a:ext cx="7946003" cy="2750048"/>
              </a:xfrm>
              <a:prstGeom prst="rect">
                <a:avLst/>
              </a:prstGeom>
              <a:blipFill>
                <a:blip r:embed="rId3"/>
                <a:stretch>
                  <a:fillRect l="-613" t="-1109" b="-2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" name="Skupina 15">
            <a:extLst>
              <a:ext uri="{FF2B5EF4-FFF2-40B4-BE49-F238E27FC236}">
                <a16:creationId xmlns:a16="http://schemas.microsoft.com/office/drawing/2014/main" id="{361F3242-B5F8-2DAC-03FA-16D42483F334}"/>
              </a:ext>
            </a:extLst>
          </p:cNvPr>
          <p:cNvGrpSpPr/>
          <p:nvPr/>
        </p:nvGrpSpPr>
        <p:grpSpPr>
          <a:xfrm>
            <a:off x="492982" y="1705290"/>
            <a:ext cx="3339548" cy="3282753"/>
            <a:chOff x="246491" y="751133"/>
            <a:chExt cx="3339548" cy="3282753"/>
          </a:xfrm>
        </p:grpSpPr>
        <p:pic>
          <p:nvPicPr>
            <p:cNvPr id="4" name="Obrázek 3">
              <a:extLst>
                <a:ext uri="{FF2B5EF4-FFF2-40B4-BE49-F238E27FC236}">
                  <a16:creationId xmlns:a16="http://schemas.microsoft.com/office/drawing/2014/main" id="{3EF4130C-C602-A462-48E3-039E1BC807D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6491" y="751133"/>
              <a:ext cx="3339548" cy="3282753"/>
            </a:xfrm>
            <a:prstGeom prst="rect">
              <a:avLst/>
            </a:prstGeom>
          </p:spPr>
        </p:pic>
        <p:cxnSp>
          <p:nvCxnSpPr>
            <p:cNvPr id="10" name="Přímá spojnice 9">
              <a:extLst>
                <a:ext uri="{FF2B5EF4-FFF2-40B4-BE49-F238E27FC236}">
                  <a16:creationId xmlns:a16="http://schemas.microsoft.com/office/drawing/2014/main" id="{916F0B28-4DF7-7E7A-12C6-6161E3E4651A}"/>
                </a:ext>
              </a:extLst>
            </p:cNvPr>
            <p:cNvCxnSpPr/>
            <p:nvPr/>
          </p:nvCxnSpPr>
          <p:spPr>
            <a:xfrm>
              <a:off x="1836751" y="1534602"/>
              <a:ext cx="0" cy="1001864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ovéPole 12">
                  <a:extLst>
                    <a:ext uri="{FF2B5EF4-FFF2-40B4-BE49-F238E27FC236}">
                      <a16:creationId xmlns:a16="http://schemas.microsoft.com/office/drawing/2014/main" id="{702C7A8D-3525-1BE7-F74D-82C70E87639F}"/>
                    </a:ext>
                  </a:extLst>
                </p:cNvPr>
                <p:cNvSpPr txBox="1"/>
                <p:nvPr/>
              </p:nvSpPr>
              <p:spPr>
                <a:xfrm>
                  <a:off x="1868561" y="2989662"/>
                  <a:ext cx="970059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d>
                          <m:dPr>
                            <m:ctrlPr>
                              <a:rPr lang="cs-CZ" sz="160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cs-CZ" sz="160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sz="1600" b="0" i="1" smtClean="0"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  <m:sub>
                                <m:r>
                                  <a:rPr lang="cs-CZ" sz="1600" b="0" i="1" smtClean="0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sub>
                            </m:s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</m:d>
                      </m:oMath>
                    </m:oMathPara>
                  </a14:m>
                  <a:endParaRPr lang="cs-CZ" sz="1600" dirty="0"/>
                </a:p>
              </p:txBody>
            </p:sp>
          </mc:Choice>
          <mc:Fallback xmlns="">
            <p:sp>
              <p:nvSpPr>
                <p:cNvPr id="13" name="TextovéPole 12">
                  <a:extLst>
                    <a:ext uri="{FF2B5EF4-FFF2-40B4-BE49-F238E27FC236}">
                      <a16:creationId xmlns:a16="http://schemas.microsoft.com/office/drawing/2014/main" id="{702C7A8D-3525-1BE7-F74D-82C70E87639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68561" y="2989662"/>
                  <a:ext cx="970059" cy="338554"/>
                </a:xfrm>
                <a:prstGeom prst="rect">
                  <a:avLst/>
                </a:prstGeom>
                <a:blipFill>
                  <a:blip r:embed="rId11"/>
                  <a:stretch>
                    <a:fillRect b="-3571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9506657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D22D4754-C98F-0623-34E2-8C9589F3DC1E}"/>
              </a:ext>
            </a:extLst>
          </p:cNvPr>
          <p:cNvSpPr txBox="1"/>
          <p:nvPr/>
        </p:nvSpPr>
        <p:spPr>
          <a:xfrm>
            <a:off x="123245" y="110117"/>
            <a:ext cx="119455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  <a:p>
            <a:r>
              <a:rPr lang="cs-CZ" dirty="0"/>
              <a:t>Napište rovnici harmonického kmitání, jehož výchylka je vyjádřena časovým diagramem – viz obrázek.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1F624097-89A9-7713-E0FF-6DA7EF519DCF}"/>
                  </a:ext>
                </a:extLst>
              </p:cNvPr>
              <p:cNvSpPr txBox="1"/>
              <p:nvPr/>
            </p:nvSpPr>
            <p:spPr>
              <a:xfrm>
                <a:off x="437320" y="3333225"/>
                <a:ext cx="11235193" cy="33520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lphaLcParenR"/>
                </a:pPr>
                <a:r>
                  <a:rPr lang="cs-CZ" dirty="0"/>
                  <a:t>Maximální výchylku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=6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=0,06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endParaRPr lang="cs-CZ" dirty="0"/>
              </a:p>
              <a:p>
                <a:pPr marL="342900" indent="-342900">
                  <a:buAutoNum type="alphaLcParenR"/>
                </a:pPr>
                <a:r>
                  <a:rPr lang="cs-CZ" dirty="0"/>
                  <a:t>Periodu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𝑇</m:t>
                    </m:r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=0,2 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</a:rPr>
                      <m:t>s</m:t>
                    </m:r>
                  </m:oMath>
                </a14:m>
                <a:endParaRPr lang="cs-CZ" dirty="0"/>
              </a:p>
              <a:p>
                <a:pPr marL="342900" indent="-342900">
                  <a:buAutoNum type="alphaLcParenR"/>
                </a:pPr>
                <a:endParaRPr lang="cs-CZ" sz="800" dirty="0"/>
              </a:p>
              <a:p>
                <a:r>
                  <a:rPr lang="cs-CZ" dirty="0"/>
                  <a:t>Z odečtených hodnot vypočítáme:</a:t>
                </a:r>
              </a:p>
              <a:p>
                <a:pPr marL="342900" indent="-342900">
                  <a:buFont typeface="+mj-lt"/>
                  <a:buAutoNum type="alphaLcParenR"/>
                </a:pPr>
                <a:r>
                  <a:rPr lang="cs-CZ" dirty="0"/>
                  <a:t>Frekvenci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0,2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Hz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Hz</m:t>
                    </m:r>
                  </m:oMath>
                </a14:m>
                <a:endParaRPr lang="cs-CZ" dirty="0"/>
              </a:p>
              <a:p>
                <a:pPr marL="342900" indent="-342900">
                  <a:buFont typeface="+mj-lt"/>
                  <a:buAutoNum type="alphaLcParenR"/>
                </a:pPr>
                <a:r>
                  <a:rPr lang="cs-CZ" dirty="0"/>
                  <a:t>Úhlovou rychlost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0 ,2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rad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=10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rad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dirty="0"/>
              </a:p>
              <a:p>
                <a:pPr marL="342900" indent="-342900">
                  <a:buFont typeface="+mj-lt"/>
                  <a:buAutoNum type="alphaLcParenR"/>
                </a:pPr>
                <a:r>
                  <a:rPr lang="cs-CZ" dirty="0"/>
                  <a:t>Okamžitou výchylku vypočítáme dosazením odečtených nebo vypočítaných hodnot do rovnice kmitavého pohybu:</a:t>
                </a:r>
              </a:p>
              <a:p>
                <a:pPr marL="342900" indent="-342900">
                  <a:buFont typeface="+mj-lt"/>
                  <a:buAutoNum type="alphaLcParenR"/>
                </a:pPr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unc>
                      <m:func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𝜑</m:t>
                        </m:r>
                      </m:e>
                    </m:func>
                  </m:oMath>
                </a14:m>
                <a:r>
                  <a:rPr lang="cs-CZ" dirty="0"/>
                  <a:t>,   kde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𝜑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𝑚𝑎𝑥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unc>
                        <m:func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d>
                            <m:dPr>
                              <m:ctrlPr>
                                <a:rPr lang="cs-CZ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𝜔</m:t>
                              </m:r>
                              <m:r>
                                <a:rPr lang="cs-CZ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∙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Například pro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=0,025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s</m:t>
                    </m:r>
                  </m:oMath>
                </a14:m>
                <a:r>
                  <a:rPr lang="cs-CZ" dirty="0"/>
                  <a:t>  má okamžitá výchylka hodnotu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unc>
                      <m:func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d>
                          <m:d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𝜔</m:t>
                            </m:r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∙</m:t>
                            </m:r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func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=0,06∙</m:t>
                    </m:r>
                    <m:func>
                      <m:func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d>
                          <m:d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∙0,025</m:t>
                            </m:r>
                          </m:e>
                        </m:d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≈0,042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</m:func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1F624097-89A9-7713-E0FF-6DA7EF519D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320" y="3333225"/>
                <a:ext cx="11235193" cy="3352008"/>
              </a:xfrm>
              <a:prstGeom prst="rect">
                <a:avLst/>
              </a:prstGeom>
              <a:blipFill>
                <a:blip r:embed="rId2"/>
                <a:stretch>
                  <a:fillRect l="-488" t="-1091" b="-2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>
            <a:extLst>
              <a:ext uri="{FF2B5EF4-FFF2-40B4-BE49-F238E27FC236}">
                <a16:creationId xmlns:a16="http://schemas.microsoft.com/office/drawing/2014/main" id="{7E292A31-5A6D-4767-BE8B-E9D108525B79}"/>
              </a:ext>
            </a:extLst>
          </p:cNvPr>
          <p:cNvSpPr txBox="1"/>
          <p:nvPr/>
        </p:nvSpPr>
        <p:spPr>
          <a:xfrm>
            <a:off x="437318" y="2989971"/>
            <a:ext cx="19242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Z grafu odečteme:</a:t>
            </a:r>
          </a:p>
        </p:txBody>
      </p:sp>
      <p:grpSp>
        <p:nvGrpSpPr>
          <p:cNvPr id="23" name="Skupina 22">
            <a:extLst>
              <a:ext uri="{FF2B5EF4-FFF2-40B4-BE49-F238E27FC236}">
                <a16:creationId xmlns:a16="http://schemas.microsoft.com/office/drawing/2014/main" id="{3E0F424C-0E57-4D29-53CD-AA31045443D0}"/>
              </a:ext>
            </a:extLst>
          </p:cNvPr>
          <p:cNvGrpSpPr/>
          <p:nvPr/>
        </p:nvGrpSpPr>
        <p:grpSpPr>
          <a:xfrm>
            <a:off x="3361411" y="756448"/>
            <a:ext cx="5387009" cy="2609178"/>
            <a:chOff x="3361411" y="756448"/>
            <a:chExt cx="5387009" cy="2609178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F3A4C9E7-0447-DBF9-2000-DD43DEC5BEE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1411" y="756448"/>
              <a:ext cx="5387009" cy="2609178"/>
            </a:xfrm>
            <a:prstGeom prst="rect">
              <a:avLst/>
            </a:prstGeom>
          </p:spPr>
        </p:pic>
        <p:cxnSp>
          <p:nvCxnSpPr>
            <p:cNvPr id="7" name="Přímá spojnice 6">
              <a:extLst>
                <a:ext uri="{FF2B5EF4-FFF2-40B4-BE49-F238E27FC236}">
                  <a16:creationId xmlns:a16="http://schemas.microsoft.com/office/drawing/2014/main" id="{82ABF9A8-C433-CA46-36DA-D8F73FBBCE34}"/>
                </a:ext>
              </a:extLst>
            </p:cNvPr>
            <p:cNvCxnSpPr/>
            <p:nvPr/>
          </p:nvCxnSpPr>
          <p:spPr>
            <a:xfrm>
              <a:off x="4261898" y="1566407"/>
              <a:ext cx="3991555" cy="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nice 7">
              <a:extLst>
                <a:ext uri="{FF2B5EF4-FFF2-40B4-BE49-F238E27FC236}">
                  <a16:creationId xmlns:a16="http://schemas.microsoft.com/office/drawing/2014/main" id="{E78F8E4D-F0D3-73C8-4E6E-9DB6DF38D442}"/>
                </a:ext>
              </a:extLst>
            </p:cNvPr>
            <p:cNvCxnSpPr/>
            <p:nvPr/>
          </p:nvCxnSpPr>
          <p:spPr>
            <a:xfrm>
              <a:off x="4100222" y="2918129"/>
              <a:ext cx="3991555" cy="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nice 14">
              <a:extLst>
                <a:ext uri="{FF2B5EF4-FFF2-40B4-BE49-F238E27FC236}">
                  <a16:creationId xmlns:a16="http://schemas.microsoft.com/office/drawing/2014/main" id="{751C76AF-285C-9144-A42D-6200102CC9C2}"/>
                </a:ext>
              </a:extLst>
            </p:cNvPr>
            <p:cNvCxnSpPr/>
            <p:nvPr/>
          </p:nvCxnSpPr>
          <p:spPr>
            <a:xfrm>
              <a:off x="4420922" y="1773137"/>
              <a:ext cx="0" cy="468000"/>
            </a:xfrm>
            <a:prstGeom prst="line">
              <a:avLst/>
            </a:prstGeom>
            <a:ln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>
              <a:extLst>
                <a:ext uri="{FF2B5EF4-FFF2-40B4-BE49-F238E27FC236}">
                  <a16:creationId xmlns:a16="http://schemas.microsoft.com/office/drawing/2014/main" id="{A933809D-8467-BD35-3C58-C6B480B38DC7}"/>
                </a:ext>
              </a:extLst>
            </p:cNvPr>
            <p:cNvCxnSpPr/>
            <p:nvPr/>
          </p:nvCxnSpPr>
          <p:spPr>
            <a:xfrm>
              <a:off x="4218158" y="1773138"/>
              <a:ext cx="180000" cy="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27A3FDE4-2CCB-C0AC-3111-33532F417FAB}"/>
                    </a:ext>
                  </a:extLst>
                </p:cNvPr>
                <p:cNvSpPr txBox="1"/>
                <p:nvPr/>
              </p:nvSpPr>
              <p:spPr>
                <a:xfrm>
                  <a:off x="4398158" y="1788101"/>
                  <a:ext cx="34190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i="1" dirty="0" smtClean="0">
                            <a:latin typeface="Cambria Math" panose="02040503050406030204" pitchFamily="18" charset="0"/>
                          </a:rPr>
                          <m:t>𝑦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27A3FDE4-2CCB-C0AC-3111-33532F417FA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398158" y="1788101"/>
                  <a:ext cx="341906" cy="369332"/>
                </a:xfrm>
                <a:prstGeom prst="rect">
                  <a:avLst/>
                </a:prstGeom>
                <a:blipFill>
                  <a:blip r:embed="rId5"/>
                  <a:stretch>
                    <a:fillRect b="-6557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21" name="Přímá spojnice se šipkou 20">
              <a:extLst>
                <a:ext uri="{FF2B5EF4-FFF2-40B4-BE49-F238E27FC236}">
                  <a16:creationId xmlns:a16="http://schemas.microsoft.com/office/drawing/2014/main" id="{E6865B68-66DB-7679-E1A2-CC1E1945EB47}"/>
                </a:ext>
              </a:extLst>
            </p:cNvPr>
            <p:cNvCxnSpPr/>
            <p:nvPr/>
          </p:nvCxnSpPr>
          <p:spPr>
            <a:xfrm>
              <a:off x="6307280" y="1551291"/>
              <a:ext cx="0" cy="720000"/>
            </a:xfrm>
            <a:prstGeom prst="straightConnector1">
              <a:avLst/>
            </a:prstGeom>
            <a:ln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TextovéPole 21">
                  <a:extLst>
                    <a:ext uri="{FF2B5EF4-FFF2-40B4-BE49-F238E27FC236}">
                      <a16:creationId xmlns:a16="http://schemas.microsoft.com/office/drawing/2014/main" id="{22938FFD-5B58-F9D5-1B9A-AECF3A7F266B}"/>
                    </a:ext>
                  </a:extLst>
                </p:cNvPr>
                <p:cNvSpPr txBox="1"/>
                <p:nvPr/>
              </p:nvSpPr>
              <p:spPr>
                <a:xfrm>
                  <a:off x="6297435" y="1604220"/>
                  <a:ext cx="65200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𝑚𝑎𝑥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2" name="TextovéPole 21">
                  <a:extLst>
                    <a:ext uri="{FF2B5EF4-FFF2-40B4-BE49-F238E27FC236}">
                      <a16:creationId xmlns:a16="http://schemas.microsoft.com/office/drawing/2014/main" id="{22938FFD-5B58-F9D5-1B9A-AECF3A7F266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297435" y="1604220"/>
                  <a:ext cx="652007" cy="369332"/>
                </a:xfrm>
                <a:prstGeom prst="rect">
                  <a:avLst/>
                </a:prstGeom>
                <a:blipFill>
                  <a:blip r:embed="rId6"/>
                  <a:stretch>
                    <a:fillRect b="-6557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982056B9-1F72-0840-3F57-8FFCAFDDA2B9}"/>
              </a:ext>
            </a:extLst>
          </p:cNvPr>
          <p:cNvSpPr txBox="1"/>
          <p:nvPr/>
        </p:nvSpPr>
        <p:spPr>
          <a:xfrm>
            <a:off x="4134675" y="2199619"/>
            <a:ext cx="57249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0,025 s</a:t>
            </a:r>
          </a:p>
        </p:txBody>
      </p:sp>
    </p:spTree>
    <p:extLst>
      <p:ext uri="{BB962C8B-B14F-4D97-AF65-F5344CB8AC3E}">
        <p14:creationId xmlns:p14="http://schemas.microsoft.com/office/powerpoint/2010/main" val="85562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222638" y="852297"/>
                <a:ext cx="11764306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Kmitání kyvadla i každého jiného oscilátoru charakterizuje doba, za níž oscilátor vykoná jeden kmit. Je to </a:t>
                </a:r>
                <a:r>
                  <a:rPr lang="cs-CZ" b="1" dirty="0"/>
                  <a:t>doba kmitu</a:t>
                </a:r>
                <a:r>
                  <a:rPr lang="cs-CZ" dirty="0"/>
                  <a:t> neboli </a:t>
                </a:r>
                <a:r>
                  <a:rPr lang="cs-CZ" b="1" dirty="0"/>
                  <a:t>perioda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𝑻</m:t>
                    </m:r>
                  </m:oMath>
                </a14:m>
                <a:r>
                  <a:rPr lang="cs-CZ" dirty="0"/>
                  <a:t>. Velikost periody souvisí s vlastnostmi oscilátoru. Například kyvadlo s delším závěsem kmitá s delší periodou. Kyvadlo délky závěsu 0,25 m kmitá s periodou přibližně 1 s.</a:t>
                </a: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638" y="852297"/>
                <a:ext cx="11764306" cy="923330"/>
              </a:xfrm>
              <a:prstGeom prst="rect">
                <a:avLst/>
              </a:prstGeom>
              <a:blipFill>
                <a:blip r:embed="rId2"/>
                <a:stretch>
                  <a:fillRect l="-467" t="-3974" b="-99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/>
          <p:cNvSpPr txBox="1"/>
          <p:nvPr/>
        </p:nvSpPr>
        <p:spPr>
          <a:xfrm>
            <a:off x="222638" y="2698999"/>
            <a:ext cx="5189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Převrácenou hodnotou periody je frekvence a udává počet kmitů za časovou jednotku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22638" y="387402"/>
            <a:ext cx="447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Perioda – doba jednoho kmitu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E641AA57-E87C-0621-91E3-180BBC431813}"/>
              </a:ext>
            </a:extLst>
          </p:cNvPr>
          <p:cNvSpPr txBox="1"/>
          <p:nvPr/>
        </p:nvSpPr>
        <p:spPr>
          <a:xfrm>
            <a:off x="857418" y="4721997"/>
            <a:ext cx="48965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 praxi se používají větší jednotky frekvence</a:t>
            </a:r>
            <a:endParaRPr lang="cs-CZ" dirty="0"/>
          </a:p>
          <a:p>
            <a:r>
              <a:rPr lang="cs-CZ" dirty="0"/>
              <a:t>Kilohertz		1 kHz	10</a:t>
            </a:r>
            <a:r>
              <a:rPr lang="cs-CZ" baseline="30000" dirty="0"/>
              <a:t>3</a:t>
            </a:r>
            <a:r>
              <a:rPr lang="cs-CZ" dirty="0"/>
              <a:t> Hz</a:t>
            </a:r>
          </a:p>
          <a:p>
            <a:r>
              <a:rPr lang="cs-CZ" dirty="0"/>
              <a:t>Megahertz	1 MHz	10</a:t>
            </a:r>
            <a:r>
              <a:rPr lang="cs-CZ" baseline="30000" dirty="0"/>
              <a:t>6 </a:t>
            </a:r>
            <a:r>
              <a:rPr lang="cs-CZ" dirty="0"/>
              <a:t>Hz</a:t>
            </a:r>
          </a:p>
          <a:p>
            <a:r>
              <a:rPr lang="cs-CZ" dirty="0"/>
              <a:t>Gigahertz		1 GHz	10</a:t>
            </a:r>
            <a:r>
              <a:rPr lang="cs-CZ" baseline="30000" dirty="0"/>
              <a:t>9</a:t>
            </a:r>
            <a:r>
              <a:rPr lang="cs-CZ" dirty="0"/>
              <a:t> Hz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DE8FEE0F-437E-285A-6A24-E4F5E5B6E5C0}"/>
                  </a:ext>
                </a:extLst>
              </p:cNvPr>
              <p:cNvSpPr txBox="1"/>
              <p:nvPr/>
            </p:nvSpPr>
            <p:spPr>
              <a:xfrm>
                <a:off x="1312683" y="3992344"/>
                <a:ext cx="2716453" cy="51398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>
                            <a:latin typeface="Cambria Math"/>
                          </a:rPr>
                          <m:t>𝑓</m:t>
                        </m:r>
                      </m:e>
                    </m:d>
                    <m:r>
                      <a:rPr lang="cs-CZ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1</m:t>
                        </m:r>
                      </m:num>
                      <m:den>
                        <m:d>
                          <m:dPr>
                            <m:begChr m:val="["/>
                            <m:endChr m:val="]"/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cs-CZ" i="1">
                                <a:latin typeface="Cambria Math"/>
                              </a:rPr>
                              <m:t>𝑇</m:t>
                            </m:r>
                          </m:e>
                        </m:d>
                      </m:den>
                    </m:f>
                    <m:r>
                      <a:rPr lang="cs-CZ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𝑠</m:t>
                        </m:r>
                      </m:den>
                    </m:f>
                    <m:r>
                      <a:rPr lang="cs-CZ" i="1">
                        <a:latin typeface="Cambria Math"/>
                      </a:rPr>
                      <m:t>=</m:t>
                    </m:r>
                    <m:r>
                      <m:rPr>
                        <m:sty m:val="p"/>
                      </m:rPr>
                      <a:rPr lang="cs-CZ">
                        <a:latin typeface="Cambria Math"/>
                      </a:rPr>
                      <m:t>Hz</m:t>
                    </m:r>
                  </m:oMath>
                </a14:m>
                <a:r>
                  <a:rPr lang="cs-CZ" dirty="0"/>
                  <a:t>  (hertz)</a:t>
                </a:r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DE8FEE0F-437E-285A-6A24-E4F5E5B6E5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2683" y="3992344"/>
                <a:ext cx="2716453" cy="513987"/>
              </a:xfrm>
              <a:prstGeom prst="rect">
                <a:avLst/>
              </a:prstGeom>
              <a:blipFill>
                <a:blip r:embed="rId3"/>
                <a:stretch>
                  <a:fillRect r="-897" b="-23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>
            <a:extLst>
              <a:ext uri="{FF2B5EF4-FFF2-40B4-BE49-F238E27FC236}">
                <a16:creationId xmlns:a16="http://schemas.microsoft.com/office/drawing/2014/main" id="{EFD213A1-2FCE-9F9A-3B6C-CFFF32040FB5}"/>
              </a:ext>
            </a:extLst>
          </p:cNvPr>
          <p:cNvSpPr txBox="1"/>
          <p:nvPr/>
        </p:nvSpPr>
        <p:spPr>
          <a:xfrm>
            <a:off x="222638" y="3407346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Měrná jednotka frekvence</a:t>
            </a: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6235A5B4-D924-594F-BBFB-02CA04E8AD6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194226"/>
            <a:ext cx="4874155" cy="2641240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E8DD6446-0E2A-5AB1-13DA-88CA587BE7FB}"/>
              </a:ext>
            </a:extLst>
          </p:cNvPr>
          <p:cNvSpPr txBox="1"/>
          <p:nvPr/>
        </p:nvSpPr>
        <p:spPr>
          <a:xfrm>
            <a:off x="222638" y="1755156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Měrná jednotka periody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38777B6D-2BFC-6C03-4A90-93FA7CC6BC4F}"/>
                  </a:ext>
                </a:extLst>
              </p:cNvPr>
              <p:cNvSpPr txBox="1"/>
              <p:nvPr/>
            </p:nvSpPr>
            <p:spPr>
              <a:xfrm>
                <a:off x="984506" y="2220051"/>
                <a:ext cx="337280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s</m:t>
                    </m:r>
                  </m:oMath>
                </a14:m>
                <a:r>
                  <a:rPr lang="cs-CZ" dirty="0"/>
                  <a:t>   (sekunda)</a:t>
                </a:r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38777B6D-2BFC-6C03-4A90-93FA7CC6BC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4506" y="2220051"/>
                <a:ext cx="3372808" cy="369332"/>
              </a:xfrm>
              <a:prstGeom prst="rect">
                <a:avLst/>
              </a:prstGeom>
              <a:blipFill>
                <a:blip r:embed="rId6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797169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CEAD064-5593-6CBA-3B5B-41881D21DD98}"/>
              </a:ext>
            </a:extLst>
          </p:cNvPr>
          <p:cNvSpPr txBox="1"/>
          <p:nvPr/>
        </p:nvSpPr>
        <p:spPr>
          <a:xfrm>
            <a:off x="246490" y="318052"/>
            <a:ext cx="36019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Dynamika harmonického kmitání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12943D0C-D946-47FC-C200-7129CA1613FA}"/>
                  </a:ext>
                </a:extLst>
              </p:cNvPr>
              <p:cNvSpPr txBox="1"/>
              <p:nvPr/>
            </p:nvSpPr>
            <p:spPr>
              <a:xfrm>
                <a:off x="246490" y="687384"/>
                <a:ext cx="11585050" cy="36677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velikost zrychlení harmonického kmitání platí:</a:t>
                </a: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=−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Znaménko mínus vyjadřuje, že směr zrychlení je opačný než okamžitá výchylka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cs-CZ" dirty="0"/>
                  <a:t>.</a:t>
                </a:r>
              </a:p>
              <a:p>
                <a:r>
                  <a:rPr lang="cs-CZ" dirty="0"/>
                  <a:t>Z druhého Newtonova pohybového zákona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𝑭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𝒂</m:t>
                    </m:r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vyplývá, že pro velikost síly vyvolávající harmonické kmity platí</a:t>
                </a:r>
              </a:p>
              <a:p>
                <a:r>
                  <a:rPr lang="cs-CZ" b="1" dirty="0"/>
                  <a:t>pohybová rovnice harmonického kmitání</a:t>
                </a:r>
                <a:r>
                  <a:rPr lang="cs-CZ" dirty="0"/>
                  <a:t>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=−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cs-CZ" sz="2400" dirty="0"/>
              </a:p>
              <a:p>
                <a:endParaRPr lang="cs-CZ" sz="800" dirty="0"/>
              </a:p>
              <a:p>
                <a:r>
                  <a:rPr lang="cs-CZ" dirty="0"/>
                  <a:t>kde výraz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 je konstantní. Příčinou harmonického kmitání je síla. Jejíž velikost je přímo úměrná okamžité výchylce a má opačný směr, tj.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𝑭</m:t>
                      </m:r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~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a v každém okamžiku směřuje do rovnovážné polohy.</a:t>
                </a:r>
              </a:p>
              <a:p>
                <a:endParaRPr lang="cs-CZ" sz="800" dirty="0"/>
              </a:p>
              <a:p>
                <a:r>
                  <a:rPr lang="cs-CZ" dirty="0"/>
                  <a:t>Podmínku pro harmonické kmitání splňuje například </a:t>
                </a:r>
                <a:r>
                  <a:rPr lang="cs-CZ" b="1" dirty="0"/>
                  <a:t>pružinový oscilátor a matematické kyvadlo</a:t>
                </a:r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12943D0C-D946-47FC-C200-7129CA1613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490" y="687384"/>
                <a:ext cx="11585050" cy="3667799"/>
              </a:xfrm>
              <a:prstGeom prst="rect">
                <a:avLst/>
              </a:prstGeom>
              <a:blipFill>
                <a:blip r:embed="rId2"/>
                <a:stretch>
                  <a:fillRect l="-421" t="-99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1" name="Skupina 10">
            <a:extLst>
              <a:ext uri="{FF2B5EF4-FFF2-40B4-BE49-F238E27FC236}">
                <a16:creationId xmlns:a16="http://schemas.microsoft.com/office/drawing/2014/main" id="{1692EA6A-E4E2-3B88-ACA9-D7E891E3EE61}"/>
              </a:ext>
            </a:extLst>
          </p:cNvPr>
          <p:cNvGrpSpPr/>
          <p:nvPr/>
        </p:nvGrpSpPr>
        <p:grpSpPr>
          <a:xfrm>
            <a:off x="3527456" y="4428876"/>
            <a:ext cx="5137087" cy="2334873"/>
            <a:chOff x="2211906" y="4253947"/>
            <a:chExt cx="5137087" cy="2334873"/>
          </a:xfrm>
        </p:grpSpPr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8EB297C0-C500-6321-3049-13DB384FA52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11906" y="4253947"/>
              <a:ext cx="2520000" cy="2281294"/>
            </a:xfrm>
            <a:prstGeom prst="rect">
              <a:avLst/>
            </a:prstGeom>
          </p:spPr>
        </p:pic>
        <p:pic>
          <p:nvPicPr>
            <p:cNvPr id="10" name="Obrázek 9">
              <a:extLst>
                <a:ext uri="{FF2B5EF4-FFF2-40B4-BE49-F238E27FC236}">
                  <a16:creationId xmlns:a16="http://schemas.microsoft.com/office/drawing/2014/main" id="{0BF41E95-49B0-D086-04B1-9F905D5599A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3553" y="4349925"/>
              <a:ext cx="1615440" cy="22388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398922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F04889A-0100-3EA6-B323-D7EE6FDD254D}"/>
              </a:ext>
            </a:extLst>
          </p:cNvPr>
          <p:cNvSpPr txBox="1"/>
          <p:nvPr/>
        </p:nvSpPr>
        <p:spPr>
          <a:xfrm>
            <a:off x="286248" y="349857"/>
            <a:ext cx="5597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Dynamika harmonického kmitání pružinového oscilátoru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769618E4-6232-1370-32B7-2284A4244A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566" y="1073426"/>
            <a:ext cx="4301655" cy="3894183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18B90074-4076-C01F-F594-3250E4B33DB7}"/>
                  </a:ext>
                </a:extLst>
              </p:cNvPr>
              <p:cNvSpPr txBox="1"/>
              <p:nvPr/>
            </p:nvSpPr>
            <p:spPr>
              <a:xfrm>
                <a:off x="5446643" y="719189"/>
                <a:ext cx="6347791" cy="41542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Parametry pružinového oscilátoru jsou:</a:t>
                </a:r>
              </a:p>
              <a:p>
                <a:r>
                  <a:rPr lang="cs-CZ" dirty="0"/>
                  <a:t>hmotnost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dirty="0"/>
                  <a:t> a tuhost pružiny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cs-CZ" dirty="0"/>
                  <a:t>, kde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r>
                  <a:rPr lang="cs-CZ" dirty="0" smtClean="0"/>
                  <a:t>Je </a:t>
                </a:r>
                <a:r>
                  <a:rPr lang="cs-CZ" dirty="0"/>
                  <a:t>zřejmé, že podmínka harmonického kmitání je splněna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=−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 </m:t>
                    </m:r>
                  </m:oMath>
                </a14:m>
                <a:r>
                  <a:rPr lang="cs-CZ" dirty="0"/>
                  <a:t>viz obrázek</a:t>
                </a:r>
              </a:p>
              <a:p>
                <a:pPr algn="ctr"/>
                <a:endParaRPr lang="cs-CZ" sz="800" dirty="0"/>
              </a:p>
              <a:p>
                <a:r>
                  <a:rPr lang="cs-CZ" dirty="0"/>
                  <a:t>Porovnáním s rovnicí harmonického kmitání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=−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𝑦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dostaneme vztah pro úhlovou frekvenci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𝑘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den>
                          </m:f>
                        </m:e>
                      </m:rad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18B90074-4076-C01F-F594-3250E4B33D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6643" y="719189"/>
                <a:ext cx="6347791" cy="4154214"/>
              </a:xfrm>
              <a:prstGeom prst="rect">
                <a:avLst/>
              </a:prstGeom>
              <a:blipFill>
                <a:blip r:embed="rId4"/>
                <a:stretch>
                  <a:fillRect l="-768" t="-8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D1A6DD1B-EADF-6D0D-B04B-8A2FFDFB224C}"/>
                  </a:ext>
                </a:extLst>
              </p:cNvPr>
              <p:cNvSpPr txBox="1"/>
              <p:nvPr/>
            </p:nvSpPr>
            <p:spPr>
              <a:xfrm>
                <a:off x="397566" y="5179568"/>
                <a:ext cx="11396868" cy="1210011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Úhlová frekvence závisí jen na parametrech pružinového oscilátoru. Kmitání se nazývá </a:t>
                </a:r>
                <a:r>
                  <a:rPr lang="cs-CZ" b="1" dirty="0"/>
                  <a:t>vlastní kmitání</a:t>
                </a:r>
                <a:r>
                  <a:rPr lang="cs-CZ" dirty="0"/>
                  <a:t> oscilátoru:</a:t>
                </a:r>
              </a:p>
              <a:p>
                <a:endParaRPr lang="cs-CZ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𝑘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den>
                        </m:f>
                      </m:e>
                    </m:rad>
                  </m:oMath>
                </a14:m>
                <a:r>
                  <a:rPr lang="cs-CZ" dirty="0"/>
                  <a:t> ,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=2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𝑘</m:t>
                            </m:r>
                          </m:den>
                        </m:f>
                      </m:e>
                    </m:rad>
                  </m:oMath>
                </a14:m>
                <a:r>
                  <a:rPr lang="cs-CZ" dirty="0"/>
                  <a:t> ,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den>
                    </m:f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den>
                        </m:f>
                      </m:e>
                    </m:rad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D1A6DD1B-EADF-6D0D-B04B-8A2FFDFB22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566" y="5179568"/>
                <a:ext cx="11396868" cy="1210011"/>
              </a:xfrm>
              <a:prstGeom prst="rect">
                <a:avLst/>
              </a:prstGeom>
              <a:blipFill>
                <a:blip r:embed="rId6"/>
                <a:stretch>
                  <a:fillRect l="-374" t="-2488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447750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3E5C818-B1FC-CF19-B72E-ED924C572B37}"/>
              </a:ext>
            </a:extLst>
          </p:cNvPr>
          <p:cNvSpPr txBox="1"/>
          <p:nvPr/>
        </p:nvSpPr>
        <p:spPr>
          <a:xfrm>
            <a:off x="407368" y="277086"/>
            <a:ext cx="24869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hlinkClick r:id="rId2"/>
              </a:rPr>
              <a:t>Matematické kyvadlo</a:t>
            </a:r>
            <a:endParaRPr lang="cs-CZ" b="1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B3F25DE-78C6-1718-E8A6-35F28E103B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6967" t="66174" r="10575" b="6870"/>
          <a:stretch/>
        </p:blipFill>
        <p:spPr>
          <a:xfrm>
            <a:off x="543433" y="827420"/>
            <a:ext cx="3344755" cy="298638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C5150BBC-E267-2722-CE6A-5ECFECB7CD29}"/>
                  </a:ext>
                </a:extLst>
              </p:cNvPr>
              <p:cNvSpPr txBox="1"/>
              <p:nvPr/>
            </p:nvSpPr>
            <p:spPr>
              <a:xfrm>
                <a:off x="4309608" y="773996"/>
                <a:ext cx="7170644" cy="2554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Kulička zavěšená na nehmotném vlákně je modelem </a:t>
                </a:r>
                <a:r>
                  <a:rPr lang="cs-CZ" b="1" dirty="0"/>
                  <a:t>mechanického oscilátoru</a:t>
                </a:r>
                <a:r>
                  <a:rPr lang="cs-CZ" dirty="0"/>
                  <a:t>, kterému říkáme </a:t>
                </a:r>
                <a:r>
                  <a:rPr lang="cs-CZ" b="1" dirty="0"/>
                  <a:t>matematické kyvadlo</a:t>
                </a:r>
                <a:r>
                  <a:rPr lang="cs-CZ" dirty="0"/>
                  <a:t>.</a:t>
                </a:r>
              </a:p>
              <a:p>
                <a:endParaRPr lang="cs-CZ" sz="800" dirty="0"/>
              </a:p>
              <a:p>
                <a:r>
                  <a:rPr lang="cs-CZ" dirty="0"/>
                  <a:t>Příčinou kmitání kyvadla je tíhová síla, která působí na kuličku kyvadla. Volně zavěšené kyvadlo je v </a:t>
                </a:r>
                <a:r>
                  <a:rPr lang="cs-CZ" b="1" dirty="0"/>
                  <a:t>rovnovážné poloze</a:t>
                </a:r>
                <a:r>
                  <a:rPr lang="cs-CZ" dirty="0"/>
                  <a:t> ( obr. a). V rovnovážné poloze je tíhová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𝑮</m:t>
                        </m:r>
                      </m:sub>
                    </m:sSub>
                  </m:oMath>
                </a14:m>
                <a:r>
                  <a:rPr lang="cs-CZ" dirty="0"/>
                  <a:t> v rovnováze s tahovou silou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cs-CZ" dirty="0"/>
                  <a:t> závěsu.</a:t>
                </a:r>
              </a:p>
              <a:p>
                <a:endParaRPr lang="cs-CZ" sz="800" dirty="0"/>
              </a:p>
              <a:p>
                <a:r>
                  <a:rPr lang="cs-CZ" dirty="0"/>
                  <a:t>Po vychýlení kyvadla z rovnovážné polohy, vznikne složením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𝑮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cs-CZ" dirty="0"/>
                  <a:t> výsledná síla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b="1" dirty="0"/>
                  <a:t> , </a:t>
                </a:r>
                <a:r>
                  <a:rPr lang="cs-CZ" dirty="0"/>
                  <a:t>která směřuje do rovnovážné polohy kyvadla a způsobuje kmitavý pohyb kyvadla.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C5150BBC-E267-2722-CE6A-5ECFECB7CD2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9608" y="773996"/>
                <a:ext cx="7170644" cy="2554545"/>
              </a:xfrm>
              <a:prstGeom prst="rect">
                <a:avLst/>
              </a:prstGeom>
              <a:blipFill>
                <a:blip r:embed="rId5"/>
                <a:stretch>
                  <a:fillRect l="-765" t="-1432" b="-286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Obrázek 2">
            <a:extLst>
              <a:ext uri="{FF2B5EF4-FFF2-40B4-BE49-F238E27FC236}">
                <a16:creationId xmlns:a16="http://schemas.microsoft.com/office/drawing/2014/main" id="{4D05A314-DC45-D31E-D5B5-A616AF46BD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223" t="18017" r="15280" b="57463"/>
          <a:stretch/>
        </p:blipFill>
        <p:spPr>
          <a:xfrm>
            <a:off x="407368" y="4175813"/>
            <a:ext cx="4592561" cy="2031325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BD02573A-418B-6FC9-A620-9B98519447DC}"/>
              </a:ext>
            </a:extLst>
          </p:cNvPr>
          <p:cNvSpPr txBox="1"/>
          <p:nvPr/>
        </p:nvSpPr>
        <p:spPr>
          <a:xfrm>
            <a:off x="5174217" y="4175813"/>
            <a:ext cx="637759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cs-CZ" dirty="0"/>
              <a:t>Rovnovážná poloha kyvadla. Největší rychlost.</a:t>
            </a:r>
          </a:p>
          <a:p>
            <a:pPr marL="342900" indent="-342900">
              <a:buAutoNum type="arabicParenR"/>
            </a:pPr>
            <a:r>
              <a:rPr lang="cs-CZ" dirty="0"/>
              <a:t>Největší výchylka ze které se kyvadlo vrací do rovnovážné polohy. Nulová rychlost.</a:t>
            </a:r>
          </a:p>
          <a:p>
            <a:pPr marL="342900" indent="-342900">
              <a:buAutoNum type="arabicParenR"/>
            </a:pPr>
            <a:r>
              <a:rPr lang="cs-CZ" dirty="0"/>
              <a:t>Rovnovážná poloha. Největší rychlost.</a:t>
            </a:r>
          </a:p>
          <a:p>
            <a:pPr marL="342900" indent="-342900">
              <a:buAutoNum type="arabicParenR"/>
            </a:pPr>
            <a:r>
              <a:rPr lang="cs-CZ" dirty="0"/>
              <a:t>Největší výchylka. Nulová rychlost.</a:t>
            </a:r>
          </a:p>
          <a:p>
            <a:pPr marL="342900" indent="-342900">
              <a:buAutoNum type="arabicParenR"/>
            </a:pPr>
            <a:endParaRPr lang="cs-CZ" dirty="0"/>
          </a:p>
          <a:p>
            <a:r>
              <a:rPr lang="cs-CZ" dirty="0"/>
              <a:t>Kyvadlo, které prošlo všemi polohami vykonalo </a:t>
            </a:r>
            <a:r>
              <a:rPr lang="cs-CZ" b="1" dirty="0"/>
              <a:t>jeden kmit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381126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B6AA18FC-0E15-CC92-4763-238275507290}"/>
              </a:ext>
            </a:extLst>
          </p:cNvPr>
          <p:cNvSpPr txBox="1"/>
          <p:nvPr/>
        </p:nvSpPr>
        <p:spPr>
          <a:xfrm>
            <a:off x="407368" y="277086"/>
            <a:ext cx="24869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Matematické kyvadlo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7A277CB-EA23-0BD8-9180-0710F72A18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7" y="962669"/>
            <a:ext cx="3040279" cy="421363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696C4B86-35E5-3D54-5D31-47A059FE9B0C}"/>
                  </a:ext>
                </a:extLst>
              </p:cNvPr>
              <p:cNvSpPr txBox="1"/>
              <p:nvPr/>
            </p:nvSpPr>
            <p:spPr>
              <a:xfrm>
                <a:off x="4182385" y="528652"/>
                <a:ext cx="7602247" cy="18198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Kmitání vyvolává pohybová složka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 tíhové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cs-CZ" dirty="0"/>
                  <a:t> - viz obrázek.</a:t>
                </a:r>
              </a:p>
              <a:p>
                <a:endParaRPr lang="cs-CZ" dirty="0"/>
              </a:p>
              <a:p>
                <a:r>
                  <a:rPr lang="cs-CZ" dirty="0"/>
                  <a:t>Pro výchylky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cs-CZ" dirty="0"/>
                  <a:t> s dostatečnou přesností platí: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i="0" smtClean="0">
                              <a:latin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𝐹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𝐹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𝑔</m:t>
                                  </m:r>
                                </m:sub>
                              </m:sSub>
                            </m:den>
                          </m:f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𝑦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696C4B86-35E5-3D54-5D31-47A059FE9B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2385" y="528652"/>
                <a:ext cx="7602247" cy="1819857"/>
              </a:xfrm>
              <a:prstGeom prst="rect">
                <a:avLst/>
              </a:prstGeom>
              <a:blipFill>
                <a:blip r:embed="rId4"/>
                <a:stretch>
                  <a:fillRect l="-642" t="-167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39E760F1-3088-50D7-8160-51527271AC30}"/>
                  </a:ext>
                </a:extLst>
              </p:cNvPr>
              <p:cNvSpPr txBox="1"/>
              <p:nvPr/>
            </p:nvSpPr>
            <p:spPr>
              <a:xfrm>
                <a:off x="4285753" y="2362324"/>
                <a:ext cx="7211833" cy="28139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 této rovnice je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𝑦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𝑔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𝑦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směr síly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 je opačný než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cs-CZ" dirty="0"/>
                  <a:t>.</a:t>
                </a:r>
              </a:p>
              <a:p>
                <a:endParaRPr lang="cs-CZ" dirty="0"/>
              </a:p>
              <a:p>
                <a:r>
                  <a:rPr lang="cs-CZ" dirty="0"/>
                  <a:t>Porovnáním s pohybovou rovnicí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=−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cs-CZ" dirty="0"/>
                  <a:t> dostaneme vztahy pro úhlovou frekvenci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, periodu kmitání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a frekvenci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𝑔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𝑙</m:t>
                            </m:r>
                          </m:den>
                        </m:f>
                      </m:e>
                    </m:rad>
                  </m:oMath>
                </a14:m>
                <a:r>
                  <a:rPr lang="cs-CZ" dirty="0"/>
                  <a:t>,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=2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𝑙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𝑔</m:t>
                            </m:r>
                          </m:den>
                        </m:f>
                      </m:e>
                    </m:rad>
                  </m:oMath>
                </a14:m>
                <a:r>
                  <a:rPr lang="cs-CZ" dirty="0"/>
                  <a:t> ,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den>
                    </m:f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𝑔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𝑙</m:t>
                            </m:r>
                          </m:den>
                        </m:f>
                      </m:e>
                    </m:rad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39E760F1-3088-50D7-8160-51527271AC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5753" y="2362324"/>
                <a:ext cx="7211833" cy="2813975"/>
              </a:xfrm>
              <a:prstGeom prst="rect">
                <a:avLst/>
              </a:prstGeom>
              <a:blipFill>
                <a:blip r:embed="rId5"/>
                <a:stretch>
                  <a:fillRect l="-676" t="-130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E05A3CDA-B4AE-9AD3-012D-0A4815C1C667}"/>
                  </a:ext>
                </a:extLst>
              </p:cNvPr>
              <p:cNvSpPr txBox="1"/>
              <p:nvPr/>
            </p:nvSpPr>
            <p:spPr>
              <a:xfrm>
                <a:off x="588397" y="5709037"/>
                <a:ext cx="6162261" cy="933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Poznámka:</a:t>
                </a:r>
              </a:p>
              <a:p>
                <a:r>
                  <a:rPr lang="cs-CZ" b="1" dirty="0"/>
                  <a:t>Kyv</a:t>
                </a:r>
                <a:r>
                  <a:rPr lang="cs-CZ" dirty="0"/>
                  <a:t> je polovina kmitu a pro dobu kyvu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´</m:t>
                        </m:r>
                      </m:sup>
                    </m:sSubSup>
                  </m:oMath>
                </a14:m>
                <a:r>
                  <a:rPr lang="cs-CZ" dirty="0"/>
                  <a:t> platí 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´</m:t>
                        </m:r>
                      </m:sup>
                    </m:sSubSup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𝑙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𝑔</m:t>
                            </m:r>
                          </m:den>
                        </m:f>
                      </m:e>
                    </m:rad>
                  </m:oMath>
                </a14:m>
                <a:r>
                  <a:rPr lang="cs-CZ" dirty="0"/>
                  <a:t> </a:t>
                </a:r>
                <a:endParaRPr lang="cs-CZ" b="1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E05A3CDA-B4AE-9AD3-012D-0A4815C1C66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8397" y="5709037"/>
                <a:ext cx="6162261" cy="933012"/>
              </a:xfrm>
              <a:prstGeom prst="rect">
                <a:avLst/>
              </a:prstGeom>
              <a:blipFill>
                <a:blip r:embed="rId6"/>
                <a:stretch>
                  <a:fillRect l="-891" t="-39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72E63365-6D08-F91F-1F4F-36A12726DFC2}"/>
              </a:ext>
            </a:extLst>
          </p:cNvPr>
          <p:cNvCxnSpPr/>
          <p:nvPr/>
        </p:nvCxnSpPr>
        <p:spPr>
          <a:xfrm flipV="1">
            <a:off x="407367" y="5629523"/>
            <a:ext cx="1132080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50289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75A8114-E6BB-C038-E901-6A5004558552}"/>
              </a:ext>
            </a:extLst>
          </p:cNvPr>
          <p:cNvSpPr txBox="1"/>
          <p:nvPr/>
        </p:nvSpPr>
        <p:spPr>
          <a:xfrm>
            <a:off x="286247" y="397565"/>
            <a:ext cx="1653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Otázky a úlohy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BE42AAAB-24C4-85E2-120B-A86442ED01C0}"/>
              </a:ext>
            </a:extLst>
          </p:cNvPr>
          <p:cNvSpPr txBox="1"/>
          <p:nvPr/>
        </p:nvSpPr>
        <p:spPr>
          <a:xfrm>
            <a:off x="286247" y="1033670"/>
            <a:ext cx="114021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1)  Lidské srdce vykoná 75 tepů za minutu. Určete periodu a frekvenci srdeční činnosti</a:t>
            </a:r>
          </a:p>
          <a:p>
            <a:pPr algn="r"/>
            <a:r>
              <a:rPr lang="cs-CZ" dirty="0"/>
              <a:t>(0,8 s, 1,25 Hz)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99D005F3-F8D7-CABD-8FA5-EA594B8A7200}"/>
              </a:ext>
            </a:extLst>
          </p:cNvPr>
          <p:cNvSpPr txBox="1"/>
          <p:nvPr/>
        </p:nvSpPr>
        <p:spPr>
          <a:xfrm>
            <a:off x="286247" y="2345635"/>
            <a:ext cx="114021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 startAt="2"/>
            </a:pPr>
            <a:r>
              <a:rPr lang="cs-CZ" dirty="0"/>
              <a:t>Časové znamení v rozhlase je tvořeno čtyřmi zvukovými signály o frekvenci 1000 Hz, z nichž první tři trvají  po 100 </a:t>
            </a:r>
            <a:r>
              <a:rPr lang="cs-CZ" dirty="0" err="1"/>
              <a:t>ms</a:t>
            </a:r>
            <a:r>
              <a:rPr lang="cs-CZ" dirty="0"/>
              <a:t> a čtvrtý trvá 500 </a:t>
            </a:r>
            <a:r>
              <a:rPr lang="cs-CZ" dirty="0" err="1"/>
              <a:t>ms</a:t>
            </a:r>
            <a:r>
              <a:rPr lang="cs-CZ" dirty="0"/>
              <a:t>. Kolik kmitů při každém signálu proběhne?</a:t>
            </a:r>
          </a:p>
          <a:p>
            <a:pPr algn="r"/>
            <a:r>
              <a:rPr lang="cs-CZ" dirty="0"/>
              <a:t>(100, 500)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553DABC1-3B0B-2549-815A-C6F2F6463B60}"/>
              </a:ext>
            </a:extLst>
          </p:cNvPr>
          <p:cNvSpPr txBox="1"/>
          <p:nvPr/>
        </p:nvSpPr>
        <p:spPr>
          <a:xfrm>
            <a:off x="286247" y="3934599"/>
            <a:ext cx="112988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 startAt="3"/>
            </a:pPr>
            <a:r>
              <a:rPr lang="cs-CZ" dirty="0"/>
              <a:t>V hudbě se jako základ hudební stupnice používá tón a (tzv. komorní a) o frekvenci 440 Hz. Určete periodu tohoto kmitání.</a:t>
            </a:r>
          </a:p>
          <a:p>
            <a:pPr algn="r"/>
            <a:r>
              <a:rPr lang="cs-CZ" dirty="0"/>
              <a:t>(2,3 </a:t>
            </a:r>
            <a:r>
              <a:rPr lang="cs-CZ" dirty="0" err="1"/>
              <a:t>ms</a:t>
            </a:r>
            <a:r>
              <a:rPr lang="cs-CZ" dirty="0"/>
              <a:t>)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8A5200CF-0322-5C9A-C5A1-99A925F9BCFD}"/>
              </a:ext>
            </a:extLst>
          </p:cNvPr>
          <p:cNvSpPr txBox="1"/>
          <p:nvPr/>
        </p:nvSpPr>
        <p:spPr>
          <a:xfrm>
            <a:off x="286247" y="5523563"/>
            <a:ext cx="115293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 startAt="4"/>
            </a:pPr>
            <a:r>
              <a:rPr lang="cs-CZ" dirty="0"/>
              <a:t>Za 24 s vykonalo první kyvadlo 12 kmitů a druhé 16 kmitů. Určete periody a frekvence obou kyvadel.</a:t>
            </a:r>
          </a:p>
          <a:p>
            <a:pPr algn="r"/>
            <a:r>
              <a:rPr lang="cs-CZ" dirty="0"/>
              <a:t>12 s, 0,5 Hz, 1,5 s, 0,67 Hz</a:t>
            </a:r>
          </a:p>
        </p:txBody>
      </p:sp>
    </p:spTree>
    <p:extLst>
      <p:ext uri="{BB962C8B-B14F-4D97-AF65-F5344CB8AC3E}">
        <p14:creationId xmlns:p14="http://schemas.microsoft.com/office/powerpoint/2010/main" val="30085430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DEEFAE4-0845-6934-D79B-6AAA9F00BE1A}"/>
              </a:ext>
            </a:extLst>
          </p:cNvPr>
          <p:cNvSpPr txBox="1"/>
          <p:nvPr/>
        </p:nvSpPr>
        <p:spPr>
          <a:xfrm>
            <a:off x="339365" y="386499"/>
            <a:ext cx="9238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EFE812E-B5EC-E805-0199-626EC212FBD7}"/>
                  </a:ext>
                </a:extLst>
              </p:cNvPr>
              <p:cNvSpPr txBox="1"/>
              <p:nvPr/>
            </p:nvSpPr>
            <p:spPr>
              <a:xfrm>
                <a:off x="433633" y="970961"/>
                <a:ext cx="11274458" cy="2098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Zavěšením tělesa o hmotnosti 5 kg na pružinu se pružina prodloužila o 10 cm. </a:t>
                </a:r>
              </a:p>
              <a:p>
                <a:r>
                  <a:rPr lang="cs-CZ" dirty="0"/>
                  <a:t>Vypočítejte </a:t>
                </a:r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tuhost pružiny </a:t>
                </a:r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Jak velkou silou musíme působit na těleso, aby se pružina prodloužila o dalších 5 cm.</a:t>
                </a:r>
              </a:p>
              <a:p>
                <a:pPr marL="342900" indent="-342900">
                  <a:buFont typeface="+mj-lt"/>
                  <a:buAutoNum type="arabicPeriod"/>
                </a:pPr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𝑦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cm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=0,05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=10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=?,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i="1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EFE812E-B5EC-E805-0199-626EC212FB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633" y="970961"/>
                <a:ext cx="11274458" cy="2098138"/>
              </a:xfrm>
              <a:prstGeom prst="rect">
                <a:avLst/>
              </a:prstGeom>
              <a:blipFill>
                <a:blip r:embed="rId2"/>
                <a:stretch>
                  <a:fillRect l="-432" t="-14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B786B92C-1A07-5B09-766A-B4AA7FBC02F7}"/>
              </a:ext>
            </a:extLst>
          </p:cNvPr>
          <p:cNvCxnSpPr/>
          <p:nvPr/>
        </p:nvCxnSpPr>
        <p:spPr>
          <a:xfrm>
            <a:off x="433633" y="3002286"/>
            <a:ext cx="1127445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53CC4115-75FC-B1B7-354F-F5C89D5CAA03}"/>
                  </a:ext>
                </a:extLst>
              </p:cNvPr>
              <p:cNvSpPr txBox="1"/>
              <p:nvPr/>
            </p:nvSpPr>
            <p:spPr>
              <a:xfrm>
                <a:off x="433633" y="3280528"/>
                <a:ext cx="11324734" cy="28636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Výpočet tuhosti pružiny: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→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𝐺</m:t>
                              </m:r>
                            </m:sub>
                          </m:sSub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𝑔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5 . 10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0,1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=500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b="1" dirty="0"/>
                  <a:t>Pružina má tuhost o velikosti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𝟓𝟎𝟎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𝐍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𝐦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endParaRPr lang="cs-CZ" b="1" dirty="0"/>
              </a:p>
              <a:p>
                <a:endParaRPr lang="cs-CZ" dirty="0"/>
              </a:p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/>
                  <a:t>Výpočet síly: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=−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  → 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=500 . 0,05=25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b="1" dirty="0"/>
                  <a:t>Síla o velikosti 25 N prodlouží pružinu o dalších 5 cm.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53CC4115-75FC-B1B7-354F-F5C89D5CAA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633" y="3280528"/>
                <a:ext cx="11324734" cy="2863604"/>
              </a:xfrm>
              <a:prstGeom prst="rect">
                <a:avLst/>
              </a:prstGeom>
              <a:blipFill>
                <a:blip r:embed="rId3"/>
                <a:stretch>
                  <a:fillRect l="-431" t="-1064" b="-25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204848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B2EE19A-CB38-DA49-B14A-9B9D58153F53}"/>
              </a:ext>
            </a:extLst>
          </p:cNvPr>
          <p:cNvSpPr txBox="1"/>
          <p:nvPr/>
        </p:nvSpPr>
        <p:spPr>
          <a:xfrm>
            <a:off x="381663" y="421419"/>
            <a:ext cx="882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C610C69-2AE2-099C-71A7-E1EE3C9BF067}"/>
                  </a:ext>
                </a:extLst>
              </p:cNvPr>
              <p:cNvSpPr txBox="1"/>
              <p:nvPr/>
            </p:nvSpPr>
            <p:spPr>
              <a:xfrm>
                <a:off x="381663" y="821914"/>
                <a:ext cx="11211339" cy="669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Vypočítej periodu a frekvenci kyvadla o délce závěsu 0,5 m, 1 m, 1,5 m. Výsledky výpočtu uspořádej do tabulky. Hodnota tíhového zrychlení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=9,81 </m:t>
                    </m:r>
                    <m:sSup>
                      <m:sSupPr>
                        <m:ctrlPr>
                          <a:rPr lang="cs-CZ" b="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dirty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dirty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dirty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C610C69-2AE2-099C-71A7-E1EE3C9BF06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663" y="821914"/>
                <a:ext cx="11211339" cy="669992"/>
              </a:xfrm>
              <a:prstGeom prst="rect">
                <a:avLst/>
              </a:prstGeom>
              <a:blipFill>
                <a:blip r:embed="rId2"/>
                <a:stretch>
                  <a:fillRect l="-489" t="-5455" b="-1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1C599CB5-270A-D66E-EBD5-BEFE2F5F2CF2}"/>
                  </a:ext>
                </a:extLst>
              </p:cNvPr>
              <p:cNvSpPr txBox="1"/>
              <p:nvPr/>
            </p:nvSpPr>
            <p:spPr>
              <a:xfrm>
                <a:off x="381663" y="1523069"/>
                <a:ext cx="3236181" cy="16517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cs-CZ" b="1" dirty="0"/>
                  <a:t>Délka závěsu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𝒍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𝟎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𝟓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𝐦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endParaRPr lang="cs-CZ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degHide m:val="on"/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</m:t>
                              </m:r>
                            </m:num>
                            <m:den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den>
                          </m:f>
                        </m:e>
                      </m:rad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=2∙3,14∙</m:t>
                      </m:r>
                      <m:rad>
                        <m:radPr>
                          <m:degHide m:val="on"/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0,5</m:t>
                              </m:r>
                            </m:num>
                            <m:den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9,81</m:t>
                              </m:r>
                            </m:den>
                          </m:f>
                        </m:e>
                      </m:rad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=1,418 </m:t>
                      </m:r>
                      <m:r>
                        <m:rPr>
                          <m:sty m:val="p"/>
                        </m:rPr>
                        <a:rPr lang="cs-CZ" sz="12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s</m:t>
                      </m:r>
                    </m:oMath>
                  </m:oMathPara>
                </a14:m>
                <a:endParaRPr lang="cs-CZ" sz="1200" dirty="0"/>
              </a:p>
              <a:p>
                <a:endParaRPr lang="cs-CZ" sz="12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</m:den>
                      </m:f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degHide m:val="on"/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num>
                            <m:den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</m:t>
                              </m:r>
                            </m:den>
                          </m:f>
                        </m:e>
                      </m:rad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2∙3,14</m:t>
                          </m:r>
                        </m:den>
                      </m:f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degHide m:val="on"/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9,81</m:t>
                              </m:r>
                            </m:num>
                            <m:den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0,5</m:t>
                              </m:r>
                            </m:den>
                          </m:f>
                        </m:e>
                      </m:rad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=0,705 </m:t>
                      </m:r>
                      <m:r>
                        <m:rPr>
                          <m:sty m:val="p"/>
                        </m:rPr>
                        <a:rPr lang="cs-CZ" sz="12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Hz</m:t>
                      </m:r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1C599CB5-270A-D66E-EBD5-BEFE2F5F2C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663" y="1523069"/>
                <a:ext cx="3236181" cy="1651799"/>
              </a:xfrm>
              <a:prstGeom prst="rect">
                <a:avLst/>
              </a:prstGeom>
              <a:blipFill>
                <a:blip r:embed="rId3"/>
                <a:stretch>
                  <a:fillRect l="-1698" t="-221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30E04E2F-9EDE-2A1E-E326-937107FACB54}"/>
                  </a:ext>
                </a:extLst>
              </p:cNvPr>
              <p:cNvSpPr txBox="1"/>
              <p:nvPr/>
            </p:nvSpPr>
            <p:spPr>
              <a:xfrm>
                <a:off x="381663" y="3206031"/>
                <a:ext cx="3236181" cy="16517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2"/>
                </a:pPr>
                <a:r>
                  <a:rPr lang="cs-CZ" b="1" dirty="0"/>
                  <a:t>Délka závěsu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𝒍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𝟏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𝐦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endParaRPr lang="cs-CZ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degHide m:val="on"/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</m:t>
                              </m:r>
                            </m:num>
                            <m:den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den>
                          </m:f>
                        </m:e>
                      </m:rad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=2∙3,14∙</m:t>
                      </m:r>
                      <m:rad>
                        <m:radPr>
                          <m:degHide m:val="on"/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9,81</m:t>
                              </m:r>
                            </m:den>
                          </m:f>
                        </m:e>
                      </m:rad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=2,005 </m:t>
                      </m:r>
                      <m:r>
                        <m:rPr>
                          <m:sty m:val="p"/>
                        </m:rPr>
                        <a:rPr lang="cs-CZ" sz="12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s</m:t>
                      </m:r>
                    </m:oMath>
                  </m:oMathPara>
                </a14:m>
                <a:endParaRPr lang="cs-CZ" sz="1200" dirty="0"/>
              </a:p>
              <a:p>
                <a:endParaRPr lang="cs-CZ" sz="12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</m:den>
                      </m:f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degHide m:val="on"/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num>
                            <m:den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</m:t>
                              </m:r>
                            </m:den>
                          </m:f>
                        </m:e>
                      </m:rad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2∙3,14</m:t>
                          </m:r>
                        </m:den>
                      </m:f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degHide m:val="on"/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9,81</m:t>
                              </m:r>
                            </m:num>
                            <m:den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den>
                          </m:f>
                        </m:e>
                      </m:rad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=0,499 </m:t>
                      </m:r>
                      <m:r>
                        <m:rPr>
                          <m:sty m:val="p"/>
                        </m:rPr>
                        <a:rPr lang="cs-CZ" sz="12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Hz</m:t>
                      </m:r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30E04E2F-9EDE-2A1E-E326-937107FACB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663" y="3206031"/>
                <a:ext cx="3236181" cy="1651799"/>
              </a:xfrm>
              <a:prstGeom prst="rect">
                <a:avLst/>
              </a:prstGeom>
              <a:blipFill>
                <a:blip r:embed="rId4"/>
                <a:stretch>
                  <a:fillRect l="-1698" t="-221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BCDDE3E7-FDC8-D108-F202-1DD0F2F8458B}"/>
                  </a:ext>
                </a:extLst>
              </p:cNvPr>
              <p:cNvSpPr txBox="1"/>
              <p:nvPr/>
            </p:nvSpPr>
            <p:spPr>
              <a:xfrm>
                <a:off x="381663" y="4888993"/>
                <a:ext cx="3236181" cy="16517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2"/>
                </a:pPr>
                <a:r>
                  <a:rPr lang="cs-CZ" b="1" dirty="0"/>
                  <a:t>Délka závěsu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𝒍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𝟏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𝟓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𝐦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endParaRPr lang="cs-CZ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degHide m:val="on"/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</m:t>
                              </m:r>
                            </m:num>
                            <m:den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den>
                          </m:f>
                        </m:e>
                      </m:rad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=2∙3,14∙</m:t>
                      </m:r>
                      <m:rad>
                        <m:radPr>
                          <m:degHide m:val="on"/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1,5</m:t>
                              </m:r>
                            </m:num>
                            <m:den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9,81</m:t>
                              </m:r>
                            </m:den>
                          </m:f>
                        </m:e>
                      </m:rad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=2,456 </m:t>
                      </m:r>
                      <m:r>
                        <m:rPr>
                          <m:sty m:val="p"/>
                        </m:rPr>
                        <a:rPr lang="cs-CZ" sz="12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s</m:t>
                      </m:r>
                    </m:oMath>
                  </m:oMathPara>
                </a14:m>
                <a:endParaRPr lang="cs-CZ" sz="1200" dirty="0"/>
              </a:p>
              <a:p>
                <a:endParaRPr lang="cs-CZ" sz="12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</m:den>
                      </m:f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degHide m:val="on"/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num>
                            <m:den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</m:t>
                              </m:r>
                            </m:den>
                          </m:f>
                        </m:e>
                      </m:rad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2∙3,14</m:t>
                          </m:r>
                        </m:den>
                      </m:f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degHide m:val="on"/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9,81</m:t>
                              </m:r>
                            </m:num>
                            <m:den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1,5</m:t>
                              </m:r>
                            </m:den>
                          </m:f>
                        </m:e>
                      </m:rad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=0,407 </m:t>
                      </m:r>
                      <m:r>
                        <m:rPr>
                          <m:sty m:val="p"/>
                        </m:rPr>
                        <a:rPr lang="cs-CZ" sz="12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Hz</m:t>
                      </m:r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BCDDE3E7-FDC8-D108-F202-1DD0F2F845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663" y="4888993"/>
                <a:ext cx="3236181" cy="1651799"/>
              </a:xfrm>
              <a:prstGeom prst="rect">
                <a:avLst/>
              </a:prstGeom>
              <a:blipFill>
                <a:blip r:embed="rId5"/>
                <a:stretch>
                  <a:fillRect l="-1698" t="-184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48F06355-7A9F-9422-B58E-3ADFC5EC8FD8}"/>
              </a:ext>
            </a:extLst>
          </p:cNvPr>
          <p:cNvGraphicFramePr>
            <a:graphicFrameLocks noGrp="1"/>
          </p:cNvGraphicFramePr>
          <p:nvPr/>
        </p:nvGraphicFramePr>
        <p:xfrm>
          <a:off x="3880236" y="1945640"/>
          <a:ext cx="7627950" cy="148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2650">
                  <a:extLst>
                    <a:ext uri="{9D8B030D-6E8A-4147-A177-3AD203B41FA5}">
                      <a16:colId xmlns:a16="http://schemas.microsoft.com/office/drawing/2014/main" val="4042285847"/>
                    </a:ext>
                  </a:extLst>
                </a:gridCol>
                <a:gridCol w="2542650">
                  <a:extLst>
                    <a:ext uri="{9D8B030D-6E8A-4147-A177-3AD203B41FA5}">
                      <a16:colId xmlns:a16="http://schemas.microsoft.com/office/drawing/2014/main" val="1749074709"/>
                    </a:ext>
                  </a:extLst>
                </a:gridCol>
                <a:gridCol w="2542650">
                  <a:extLst>
                    <a:ext uri="{9D8B030D-6E8A-4147-A177-3AD203B41FA5}">
                      <a16:colId xmlns:a16="http://schemas.microsoft.com/office/drawing/2014/main" val="24316681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Délka závěsu  (m)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Perioda (s)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Frekvence (Hz)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40168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0,5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1,418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0,705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329067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1,0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2,005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0,499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659117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1,5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2,456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0,407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27732375"/>
                  </a:ext>
                </a:extLst>
              </a:tr>
            </a:tbl>
          </a:graphicData>
        </a:graphic>
      </p:graphicFrame>
      <p:graphicFrame>
        <p:nvGraphicFramePr>
          <p:cNvPr id="13" name="Graf 12">
            <a:extLst>
              <a:ext uri="{FF2B5EF4-FFF2-40B4-BE49-F238E27FC236}">
                <a16:creationId xmlns:a16="http://schemas.microsoft.com/office/drawing/2014/main" id="{4AA6BF1B-8EFF-D256-B0B2-6636367426BA}"/>
              </a:ext>
            </a:extLst>
          </p:cNvPr>
          <p:cNvGraphicFramePr/>
          <p:nvPr/>
        </p:nvGraphicFramePr>
        <p:xfrm>
          <a:off x="5581979" y="3710792"/>
          <a:ext cx="3675142" cy="26580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8535291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3DC26822-9908-6D8C-8C04-D0FD3EE9FD7A}"/>
                  </a:ext>
                </a:extLst>
              </p:cNvPr>
              <p:cNvSpPr txBox="1"/>
              <p:nvPr/>
            </p:nvSpPr>
            <p:spPr>
              <a:xfrm>
                <a:off x="499621" y="913092"/>
                <a:ext cx="59577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Vypočítej délku kyvadla, které bude kývat s periodou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𝑇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cs-CZ" dirty="0"/>
                  <a:t> s.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3DC26822-9908-6D8C-8C04-D0FD3EE9FD7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621" y="913092"/>
                <a:ext cx="5957740" cy="369332"/>
              </a:xfrm>
              <a:prstGeom prst="rect">
                <a:avLst/>
              </a:prstGeom>
              <a:blipFill>
                <a:blip r:embed="rId2"/>
                <a:stretch>
                  <a:fillRect l="-921"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062B5E40-E962-4845-9E50-8C10BBD92909}"/>
                  </a:ext>
                </a:extLst>
              </p:cNvPr>
              <p:cNvSpPr txBox="1"/>
              <p:nvPr/>
            </p:nvSpPr>
            <p:spPr>
              <a:xfrm>
                <a:off x="499621" y="1442301"/>
                <a:ext cx="11208470" cy="14646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Úprava vztahu pro výpočet periody vyjádření délky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𝑙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závěsu: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den>
                          </m:f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    →     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𝑇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𝜋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062B5E40-E962-4845-9E50-8C10BBD929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621" y="1442301"/>
                <a:ext cx="11208470" cy="1464696"/>
              </a:xfrm>
              <a:prstGeom prst="rect">
                <a:avLst/>
              </a:prstGeom>
              <a:blipFill>
                <a:blip r:embed="rId3"/>
                <a:stretch>
                  <a:fillRect l="-489" t="-25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24457546-03E1-C570-10F9-5E5AED3883AD}"/>
                  </a:ext>
                </a:extLst>
              </p:cNvPr>
              <p:cNvSpPr txBox="1"/>
              <p:nvPr/>
            </p:nvSpPr>
            <p:spPr>
              <a:xfrm>
                <a:off x="499621" y="3761295"/>
                <a:ext cx="9662474" cy="13478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/>
                  <a:t>Dosazení a výpočet:</a:t>
                </a:r>
              </a:p>
              <a:p>
                <a:pPr marL="342900" indent="-342900">
                  <a:buFont typeface="+mj-lt"/>
                  <a:buAutoNum type="arabicPeriod" startAt="2"/>
                </a:pPr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∙3,14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∙9,81=0,2487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≈0,25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24457546-03E1-C570-10F9-5E5AED3883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621" y="3761295"/>
                <a:ext cx="9662474" cy="1347869"/>
              </a:xfrm>
              <a:prstGeom prst="rect">
                <a:avLst/>
              </a:prstGeom>
              <a:blipFill>
                <a:blip r:embed="rId4"/>
                <a:stretch>
                  <a:fillRect l="-568" t="-22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3D93A8F7-5349-B756-9B35-208F635FDAEF}"/>
                  </a:ext>
                </a:extLst>
              </p:cNvPr>
              <p:cNvSpPr txBox="1"/>
              <p:nvPr/>
            </p:nvSpPr>
            <p:spPr>
              <a:xfrm>
                <a:off x="424206" y="5594130"/>
                <a:ext cx="654220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Aby kyvadlo mělo periodu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𝑻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𝟏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𝐬</m:t>
                    </m:r>
                  </m:oMath>
                </a14:m>
                <a:r>
                  <a:rPr lang="cs-CZ" b="1" dirty="0"/>
                  <a:t>, musí mít závěs délku 0,2487 m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3D93A8F7-5349-B756-9B35-208F635FDA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206" y="5594130"/>
                <a:ext cx="6542203" cy="369332"/>
              </a:xfrm>
              <a:prstGeom prst="rect">
                <a:avLst/>
              </a:prstGeom>
              <a:blipFill>
                <a:blip r:embed="rId5"/>
                <a:stretch>
                  <a:fillRect l="-839"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353C807C-35C4-5927-14AC-9C2B9AEF22B2}"/>
              </a:ext>
            </a:extLst>
          </p:cNvPr>
          <p:cNvCxnSpPr>
            <a:cxnSpLocks/>
          </p:cNvCxnSpPr>
          <p:nvPr/>
        </p:nvCxnSpPr>
        <p:spPr>
          <a:xfrm>
            <a:off x="8512405" y="1819373"/>
            <a:ext cx="19262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CF420912-92C0-AB2D-2099-4D8F113FBFE9}"/>
              </a:ext>
            </a:extLst>
          </p:cNvPr>
          <p:cNvCxnSpPr>
            <a:cxnSpLocks/>
          </p:cNvCxnSpPr>
          <p:nvPr/>
        </p:nvCxnSpPr>
        <p:spPr>
          <a:xfrm flipH="1">
            <a:off x="8512405" y="1640264"/>
            <a:ext cx="160256" cy="17910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0603838B-BC10-8155-25F7-077FF23F97A9}"/>
              </a:ext>
            </a:extLst>
          </p:cNvPr>
          <p:cNvCxnSpPr>
            <a:cxnSpLocks/>
          </p:cNvCxnSpPr>
          <p:nvPr/>
        </p:nvCxnSpPr>
        <p:spPr>
          <a:xfrm flipH="1">
            <a:off x="8927184" y="1640264"/>
            <a:ext cx="160256" cy="17910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A4881803-48A6-77D3-2DEA-9C76FB38A77B}"/>
              </a:ext>
            </a:extLst>
          </p:cNvPr>
          <p:cNvCxnSpPr>
            <a:cxnSpLocks/>
          </p:cNvCxnSpPr>
          <p:nvPr/>
        </p:nvCxnSpPr>
        <p:spPr>
          <a:xfrm flipH="1">
            <a:off x="9374957" y="1640263"/>
            <a:ext cx="160256" cy="17910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>
            <a:extLst>
              <a:ext uri="{FF2B5EF4-FFF2-40B4-BE49-F238E27FC236}">
                <a16:creationId xmlns:a16="http://schemas.microsoft.com/office/drawing/2014/main" id="{054C7237-0ADB-217A-1BE5-E384663A44FE}"/>
              </a:ext>
            </a:extLst>
          </p:cNvPr>
          <p:cNvCxnSpPr>
            <a:cxnSpLocks/>
          </p:cNvCxnSpPr>
          <p:nvPr/>
        </p:nvCxnSpPr>
        <p:spPr>
          <a:xfrm flipH="1">
            <a:off x="9874577" y="1644977"/>
            <a:ext cx="160256" cy="17910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>
            <a:extLst>
              <a:ext uri="{FF2B5EF4-FFF2-40B4-BE49-F238E27FC236}">
                <a16:creationId xmlns:a16="http://schemas.microsoft.com/office/drawing/2014/main" id="{1C676E3B-1D73-1491-FB48-E339CFED82B4}"/>
              </a:ext>
            </a:extLst>
          </p:cNvPr>
          <p:cNvCxnSpPr>
            <a:cxnSpLocks/>
          </p:cNvCxnSpPr>
          <p:nvPr/>
        </p:nvCxnSpPr>
        <p:spPr>
          <a:xfrm flipH="1">
            <a:off x="10216299" y="1635548"/>
            <a:ext cx="160256" cy="17910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>
            <a:extLst>
              <a:ext uri="{FF2B5EF4-FFF2-40B4-BE49-F238E27FC236}">
                <a16:creationId xmlns:a16="http://schemas.microsoft.com/office/drawing/2014/main" id="{171719DC-C98E-8CA2-DD15-6D312B29CDA9}"/>
              </a:ext>
            </a:extLst>
          </p:cNvPr>
          <p:cNvCxnSpPr>
            <a:cxnSpLocks/>
          </p:cNvCxnSpPr>
          <p:nvPr/>
        </p:nvCxnSpPr>
        <p:spPr>
          <a:xfrm>
            <a:off x="9389097" y="1814657"/>
            <a:ext cx="0" cy="190067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ál 15">
            <a:extLst>
              <a:ext uri="{FF2B5EF4-FFF2-40B4-BE49-F238E27FC236}">
                <a16:creationId xmlns:a16="http://schemas.microsoft.com/office/drawing/2014/main" id="{E5404126-7942-C6EE-0F98-157A075E6B52}"/>
              </a:ext>
            </a:extLst>
          </p:cNvPr>
          <p:cNvSpPr/>
          <p:nvPr/>
        </p:nvSpPr>
        <p:spPr>
          <a:xfrm>
            <a:off x="9143999" y="3715332"/>
            <a:ext cx="547357" cy="490194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Pravá složená závorka 18">
            <a:extLst>
              <a:ext uri="{FF2B5EF4-FFF2-40B4-BE49-F238E27FC236}">
                <a16:creationId xmlns:a16="http://schemas.microsoft.com/office/drawing/2014/main" id="{A56FFA17-ECBF-8F3A-6B3A-F1C9669E1FA9}"/>
              </a:ext>
            </a:extLst>
          </p:cNvPr>
          <p:cNvSpPr/>
          <p:nvPr/>
        </p:nvSpPr>
        <p:spPr>
          <a:xfrm>
            <a:off x="9648331" y="1824086"/>
            <a:ext cx="247363" cy="2126913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85D1D6C2-167B-10D5-74B6-7ECBA9A86BEF}"/>
                  </a:ext>
                </a:extLst>
              </p:cNvPr>
              <p:cNvSpPr txBox="1"/>
              <p:nvPr/>
            </p:nvSpPr>
            <p:spPr>
              <a:xfrm>
                <a:off x="9834510" y="2702876"/>
                <a:ext cx="164733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=0,2487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85D1D6C2-167B-10D5-74B6-7ECBA9A86B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34510" y="2702876"/>
                <a:ext cx="1647337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ovéPole 27">
            <a:extLst>
              <a:ext uri="{FF2B5EF4-FFF2-40B4-BE49-F238E27FC236}">
                <a16:creationId xmlns:a16="http://schemas.microsoft.com/office/drawing/2014/main" id="{462236AE-0570-6CC3-88FB-97F900C2BC6C}"/>
              </a:ext>
            </a:extLst>
          </p:cNvPr>
          <p:cNvSpPr txBox="1"/>
          <p:nvPr/>
        </p:nvSpPr>
        <p:spPr>
          <a:xfrm>
            <a:off x="7357619" y="5594130"/>
            <a:ext cx="3992253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O výsledku se přesvědčte experimentem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3AB16A08-180D-750E-06A8-24BDB75FB6BD}"/>
              </a:ext>
            </a:extLst>
          </p:cNvPr>
          <p:cNvSpPr txBox="1"/>
          <p:nvPr/>
        </p:nvSpPr>
        <p:spPr>
          <a:xfrm>
            <a:off x="424206" y="428126"/>
            <a:ext cx="882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</p:spTree>
    <p:extLst>
      <p:ext uri="{BB962C8B-B14F-4D97-AF65-F5344CB8AC3E}">
        <p14:creationId xmlns:p14="http://schemas.microsoft.com/office/powerpoint/2010/main" val="36429979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05307" y="399245"/>
            <a:ext cx="9916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695459" y="1056068"/>
                <a:ext cx="10740980" cy="12239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Vypočítej periodu a frekvenci pružinového oscilátoru. Hmotnost závaží je 0,5 kg a tuhost pružiny je 7,5 N. mm</a:t>
                </a:r>
                <a:r>
                  <a:rPr lang="cs-CZ" baseline="30000" dirty="0"/>
                  <a:t>-1</a:t>
                </a:r>
                <a:r>
                  <a:rPr lang="cs-CZ" dirty="0"/>
                  <a:t>.</a:t>
                </a:r>
              </a:p>
              <a:p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=7,5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N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=7500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N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459" y="1056068"/>
                <a:ext cx="10740980" cy="1223989"/>
              </a:xfrm>
              <a:prstGeom prst="rect">
                <a:avLst/>
              </a:prstGeom>
              <a:blipFill>
                <a:blip r:embed="rId2"/>
                <a:stretch>
                  <a:fillRect l="-454" t="-2488" b="-149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502276" y="2280057"/>
            <a:ext cx="109341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605307" y="2575775"/>
                <a:ext cx="10831132" cy="32371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Výpočet periody pružinového oscilátoru: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𝑘</m:t>
                              </m:r>
                            </m:den>
                          </m:f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=6,28.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0,5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7500</m:t>
                              </m:r>
                            </m:den>
                          </m:f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=0,05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s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Výpočet frekvence pružinového oscilátoru: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𝑘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den>
                          </m:f>
                        </m:e>
                      </m:rad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Hz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5307" y="2575775"/>
                <a:ext cx="10831132" cy="3237168"/>
              </a:xfrm>
              <a:prstGeom prst="rect">
                <a:avLst/>
              </a:prstGeom>
              <a:blipFill>
                <a:blip r:embed="rId3"/>
                <a:stretch>
                  <a:fillRect l="-450" t="-11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/>
          <p:cNvSpPr txBox="1"/>
          <p:nvPr/>
        </p:nvSpPr>
        <p:spPr>
          <a:xfrm>
            <a:off x="3302833" y="6108660"/>
            <a:ext cx="5526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Pružinový oscilátor má periodu 0,05 s a frekvenci 20 Hz.</a:t>
            </a:r>
          </a:p>
        </p:txBody>
      </p:sp>
    </p:spTree>
    <p:extLst>
      <p:ext uri="{BB962C8B-B14F-4D97-AF65-F5344CB8AC3E}">
        <p14:creationId xmlns:p14="http://schemas.microsoft.com/office/powerpoint/2010/main" val="5437407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7727BB4-920D-D730-FC4D-0CE98619C78A}"/>
              </a:ext>
            </a:extLst>
          </p:cNvPr>
          <p:cNvSpPr txBox="1"/>
          <p:nvPr/>
        </p:nvSpPr>
        <p:spPr>
          <a:xfrm>
            <a:off x="386499" y="463103"/>
            <a:ext cx="9916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6C34CC0-2CF4-FAF3-C8B8-0CB1FC2F9CCA}"/>
                  </a:ext>
                </a:extLst>
              </p:cNvPr>
              <p:cNvSpPr txBox="1"/>
              <p:nvPr/>
            </p:nvSpPr>
            <p:spPr>
              <a:xfrm>
                <a:off x="386499" y="989814"/>
                <a:ext cx="11576115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Pružinový oscilátor vznikl zavěšením tělesa o hmotnosti 10 kg na pružinu, která se prodloužila o 15 cm. Určete periodu pružinového oscilátoru.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=10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.</a:t>
                </a:r>
              </a:p>
              <a:p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=0,15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𝑇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6C34CC0-2CF4-FAF3-C8B8-0CB1FC2F9C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499" y="989814"/>
                <a:ext cx="11576115" cy="1477328"/>
              </a:xfrm>
              <a:prstGeom prst="rect">
                <a:avLst/>
              </a:prstGeom>
              <a:blipFill>
                <a:blip r:embed="rId2"/>
                <a:stretch>
                  <a:fillRect l="-421" t="-2058" b="-24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CB6FE488-75EE-B0D6-9EB0-CB77CF011257}"/>
              </a:ext>
            </a:extLst>
          </p:cNvPr>
          <p:cNvCxnSpPr/>
          <p:nvPr/>
        </p:nvCxnSpPr>
        <p:spPr>
          <a:xfrm>
            <a:off x="386499" y="2467142"/>
            <a:ext cx="1157611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B2E87124-69CD-8633-8977-B69D37C135E8}"/>
                  </a:ext>
                </a:extLst>
              </p:cNvPr>
              <p:cNvSpPr txBox="1"/>
              <p:nvPr/>
            </p:nvSpPr>
            <p:spPr>
              <a:xfrm>
                <a:off x="386499" y="2809188"/>
                <a:ext cx="11576115" cy="31923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𝑇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𝑘</m:t>
                            </m:r>
                          </m:den>
                        </m:f>
                      </m:e>
                    </m:ra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,  </m:t>
                    </m:r>
                  </m:oMath>
                </a14:m>
                <a:r>
                  <a:rPr lang="cs-CZ" dirty="0"/>
                  <a:t>kde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dirty="0"/>
                  <a:t> je hmotnost zavěšeného tělesa 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cs-CZ" dirty="0"/>
                  <a:t> je tuhost pružiny, pro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cs-CZ" dirty="0"/>
                  <a:t> platí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</m:sSub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𝑙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𝑙</m:t>
                        </m:r>
                      </m:den>
                    </m:f>
                  </m:oMath>
                </a14:m>
                <a:r>
                  <a:rPr lang="cs-CZ" dirty="0"/>
                  <a:t> </a:t>
                </a:r>
              </a:p>
              <a:p>
                <a:endParaRPr lang="cs-CZ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𝑇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num>
                          <m:den>
                            <m:f>
                              <m:fPr>
                                <m:ctrlP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𝑚</m:t>
                                </m:r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𝑔</m:t>
                                </m:r>
                              </m:num>
                              <m:den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∆</m:t>
                                </m:r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𝑙</m:t>
                                </m:r>
                              </m:den>
                            </m:f>
                          </m:den>
                        </m:f>
                      </m:e>
                    </m:ra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.∆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𝑙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.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𝑔</m:t>
                            </m:r>
                          </m:den>
                        </m:f>
                      </m:e>
                    </m:ra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𝑙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𝑔</m:t>
                            </m:r>
                          </m:den>
                        </m:f>
                      </m:e>
                    </m:rad>
                  </m:oMath>
                </a14:m>
                <a:r>
                  <a:rPr lang="cs-CZ" dirty="0"/>
                  <a:t> </a:t>
                </a:r>
              </a:p>
              <a:p>
                <a:pPr algn="ctr"/>
                <a:endParaRPr lang="cs-CZ" dirty="0"/>
              </a:p>
              <a:p>
                <a:r>
                  <a:rPr lang="cs-CZ" dirty="0"/>
                  <a:t>Po dosazení zadaných hodnot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0,15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den>
                          </m:f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=0,75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s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B2E87124-69CD-8633-8977-B69D37C135E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499" y="2809188"/>
                <a:ext cx="11576115" cy="3192349"/>
              </a:xfrm>
              <a:prstGeom prst="rect">
                <a:avLst/>
              </a:prstGeom>
              <a:blipFill>
                <a:blip r:embed="rId3"/>
                <a:stretch>
                  <a:fillRect l="-42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319F0530-28F7-1789-CBA0-E23306826307}"/>
              </a:ext>
            </a:extLst>
          </p:cNvPr>
          <p:cNvSpPr txBox="1"/>
          <p:nvPr/>
        </p:nvSpPr>
        <p:spPr>
          <a:xfrm>
            <a:off x="4020531" y="6158916"/>
            <a:ext cx="4308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Pružinový oscilátor kmitá s periodou 0,75 s</a:t>
            </a:r>
          </a:p>
        </p:txBody>
      </p:sp>
    </p:spTree>
    <p:extLst>
      <p:ext uri="{BB962C8B-B14F-4D97-AF65-F5344CB8AC3E}">
        <p14:creationId xmlns:p14="http://schemas.microsoft.com/office/powerpoint/2010/main" val="15272253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D6FB596-A826-FCA1-7CD3-1A2089D363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92" t="228" r="7447" b="46990"/>
          <a:stretch/>
        </p:blipFill>
        <p:spPr>
          <a:xfrm>
            <a:off x="2390692" y="477077"/>
            <a:ext cx="7410616" cy="6126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2126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einrich Rudolf Hertz citáty | Citáty slavných osobností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02" y="1120614"/>
            <a:ext cx="3674916" cy="4616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209997" y="1843951"/>
            <a:ext cx="6343247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/>
              <a:t>Heinrich Rudolf Hertz</a:t>
            </a:r>
          </a:p>
          <a:p>
            <a:r>
              <a:rPr lang="cs-CZ" sz="2400" b="1" dirty="0"/>
              <a:t>22. února 1857 Hamburk – 1. ledna 1894 Bonn</a:t>
            </a:r>
          </a:p>
          <a:p>
            <a:r>
              <a:rPr lang="cs-CZ" sz="2400" dirty="0"/>
              <a:t>byl německý fyzik, který experimentálně ověřil Maxwellovy a Faradayovy teoretické předpoklady o šíření elektromagnetických vln, a tím odstartoval cestu k vývoji bezdrátového spojení. Je po něm pojmenována jednotka pro frekvenci – Hz.</a:t>
            </a:r>
          </a:p>
        </p:txBody>
      </p:sp>
    </p:spTree>
    <p:extLst>
      <p:ext uri="{BB962C8B-B14F-4D97-AF65-F5344CB8AC3E}">
        <p14:creationId xmlns:p14="http://schemas.microsoft.com/office/powerpoint/2010/main" val="25217960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8C68009-FAA0-6761-3CFB-7DC838DFE78F}"/>
              </a:ext>
            </a:extLst>
          </p:cNvPr>
          <p:cNvSpPr txBox="1"/>
          <p:nvPr/>
        </p:nvSpPr>
        <p:spPr>
          <a:xfrm>
            <a:off x="5487725" y="3136613"/>
            <a:ext cx="12165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277137259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900</TotalTime>
  <Words>1087</Words>
  <Application>Microsoft Office PowerPoint</Application>
  <PresentationFormat>Širokoúhlá obrazovka</PresentationFormat>
  <Paragraphs>232</Paragraphs>
  <Slides>20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Cambria Math</vt:lpstr>
      <vt:lpstr>Motiv Office</vt:lpstr>
      <vt:lpstr>Mechanické kmitání  Fyz 90 - ZO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Mechanické kmitání  Fyz 90</dc:title>
  <dc:creator>Karel Sixl</dc:creator>
  <cp:lastModifiedBy>Karel Sixl</cp:lastModifiedBy>
  <cp:revision>45</cp:revision>
  <dcterms:created xsi:type="dcterms:W3CDTF">2025-08-08T03:32:23Z</dcterms:created>
  <dcterms:modified xsi:type="dcterms:W3CDTF">2026-03-09T06:15:29Z</dcterms:modified>
</cp:coreProperties>
</file>