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4" r:id="rId4"/>
    <p:sldId id="258" r:id="rId5"/>
    <p:sldId id="259" r:id="rId6"/>
    <p:sldId id="266" r:id="rId7"/>
    <p:sldId id="260" r:id="rId8"/>
    <p:sldId id="261" r:id="rId9"/>
    <p:sldId id="262" r:id="rId10"/>
    <p:sldId id="267" r:id="rId11"/>
    <p:sldId id="263" r:id="rId12"/>
    <p:sldId id="265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12/12/2022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12/12/2022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plus.rozhlas.cz/harry-s-truman-muz-ktery-rozhodoval-o-pouziti-jadernych-bomb-6528920" TargetMode="External"/><Relationship Id="rId2" Type="http://schemas.openxmlformats.org/officeDocument/2006/relationships/hyperlink" Target="https://markbakerprague.com/vzpominky-na-rok-1989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s.wikipedia.org/wiki/Andrej_%C5%BDdanov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 smtClean="0"/>
              <a:t>POČÁTKY STUDENÉ VÁLKY</a:t>
            </a:r>
            <a:endParaRPr lang="cs-CZ" b="1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60370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VYTVOŘENÍ SOVĚTSKÉHO BLOKU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/>
              <a:t>Sovětská vojska:</a:t>
            </a:r>
          </a:p>
          <a:p>
            <a:pPr lvl="1"/>
            <a:r>
              <a:rPr lang="cs-CZ" dirty="0" smtClean="0"/>
              <a:t>Většina střední a jihovýchodní Evropy (kromě Řecka, Albánie)</a:t>
            </a:r>
          </a:p>
          <a:p>
            <a:pPr lvl="1"/>
            <a:r>
              <a:rPr lang="cs-CZ" dirty="0" smtClean="0"/>
              <a:t>Okupační zóny Německa, Maďarska</a:t>
            </a:r>
          </a:p>
          <a:p>
            <a:pPr lvl="1"/>
            <a:r>
              <a:rPr lang="cs-CZ" dirty="0" smtClean="0"/>
              <a:t>Stáhla se z Československa, Jugoslávie a Bulharska</a:t>
            </a:r>
          </a:p>
          <a:p>
            <a:r>
              <a:rPr lang="cs-CZ" dirty="0" smtClean="0"/>
              <a:t>Armáda pomáhala SSSR s politickým a ideologickým nátlakem v daných zemích</a:t>
            </a:r>
          </a:p>
          <a:p>
            <a:r>
              <a:rPr lang="cs-CZ" dirty="0" smtClean="0"/>
              <a:t>=&gt;vytvoření bloku s </a:t>
            </a:r>
            <a:r>
              <a:rPr lang="cs-CZ" dirty="0" err="1" smtClean="0"/>
              <a:t>lidovědemokratickými</a:t>
            </a:r>
            <a:r>
              <a:rPr lang="cs-CZ" dirty="0" smtClean="0"/>
              <a:t> režimy – Bulharsko, Rumunsko, Československo, Maďarsko, Polsko, Jugoslávie, Albánie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382943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SOVĚTSKÝ BLOK</a:t>
            </a:r>
            <a:endParaRPr lang="cs-CZ" b="1" u="sng" dirty="0"/>
          </a:p>
        </p:txBody>
      </p:sp>
      <p:pic>
        <p:nvPicPr>
          <p:cNvPr id="1026" name="Picture 2" descr="Vzpomínky Na Rok 1989 | Mark Baker | Travel Writer in Pragu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4083" y="2557463"/>
            <a:ext cx="4423833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37292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VYTVOŘENÍ SOVĚTSKÉHO BLOKU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1947 – vytvoření Informačního byra komunistických stran, tzv. </a:t>
            </a:r>
            <a:r>
              <a:rPr lang="cs-CZ" b="1" dirty="0" err="1" smtClean="0"/>
              <a:t>Informbyro</a:t>
            </a:r>
            <a:endParaRPr lang="cs-CZ" b="1" dirty="0" smtClean="0"/>
          </a:p>
          <a:p>
            <a:pPr lvl="1"/>
            <a:r>
              <a:rPr lang="cs-CZ" dirty="0" smtClean="0"/>
              <a:t>Komunistické strany Jugoslávie, ČSR, Polska, SSSR, Bulharska, Maďarska, Rumunska, Itálie, Francie</a:t>
            </a:r>
          </a:p>
          <a:p>
            <a:pPr lvl="1"/>
            <a:r>
              <a:rPr lang="cs-CZ" dirty="0" smtClean="0"/>
              <a:t>Aktivně šíří komunistickou ideologii – agresivnost imperialismu</a:t>
            </a:r>
          </a:p>
          <a:p>
            <a:pPr lvl="1"/>
            <a:r>
              <a:rPr lang="cs-CZ" dirty="0" smtClean="0"/>
              <a:t>Jediná správná forma socialismu je ta sovětská</a:t>
            </a:r>
          </a:p>
          <a:p>
            <a:pPr lvl="1"/>
            <a:r>
              <a:rPr lang="cs-CZ" dirty="0" smtClean="0"/>
              <a:t>=&gt;neomezená moc komunistické strany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96882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TRUMANOVA DOKTRÍNA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Truman nedokázal zabránit Stalinovi ve vytvoření východního bloku, ale snažil se, aby se jeho moc už dál šířit nemohla</a:t>
            </a:r>
          </a:p>
          <a:p>
            <a:r>
              <a:rPr lang="cs-CZ" dirty="0" smtClean="0"/>
              <a:t>=&gt;nová politická doktrína, která by bránila šíření komunismu</a:t>
            </a:r>
          </a:p>
          <a:p>
            <a:r>
              <a:rPr lang="cs-CZ" b="1" dirty="0" smtClean="0"/>
              <a:t>Trumanova doktrína – 12. 3. 1947</a:t>
            </a:r>
          </a:p>
          <a:p>
            <a:r>
              <a:rPr lang="cs-CZ" dirty="0" smtClean="0"/>
              <a:t>Kongres USA uvolnil více než 400 milionů dolarů na vybudování nových vojenských základen ve Středozemním moři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750087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HARRY TRUMAN</a:t>
            </a:r>
            <a:endParaRPr lang="cs-CZ" b="1" u="sng" dirty="0"/>
          </a:p>
        </p:txBody>
      </p:sp>
      <p:pic>
        <p:nvPicPr>
          <p:cNvPr id="2050" name="Picture 2" descr="Harry S. Truman: Muž, který rozhodoval o použití jaderných bomb | Plu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188" y="2557463"/>
            <a:ext cx="4975623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15675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ŽELEZNÁ OPONA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Pojem vymyslel </a:t>
            </a:r>
            <a:r>
              <a:rPr lang="cs-CZ" b="1" dirty="0" smtClean="0"/>
              <a:t>Winston Churchill</a:t>
            </a:r>
          </a:p>
          <a:p>
            <a:r>
              <a:rPr lang="cs-CZ" dirty="0" smtClean="0"/>
              <a:t>Z projevu ve škole ve </a:t>
            </a:r>
            <a:r>
              <a:rPr lang="cs-CZ" dirty="0" err="1" smtClean="0"/>
              <a:t>Fultonu</a:t>
            </a:r>
            <a:endParaRPr lang="cs-CZ" dirty="0" smtClean="0"/>
          </a:p>
          <a:p>
            <a:r>
              <a:rPr lang="cs-CZ" dirty="0" smtClean="0"/>
              <a:t>Označuje pomyslnou hranici mezi východním a západním blokem</a:t>
            </a:r>
          </a:p>
          <a:p>
            <a:r>
              <a:rPr lang="cs-CZ" i="1" dirty="0"/>
              <a:t>„Napříč kontinentem se od Štětína na Baltu po Terst na Jadranu spustila železná opona“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39473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MARSHALLŮV PLÁN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Hospodářský plán na obnovu zemí zasažených válkou v letech 1948 - 1952</a:t>
            </a:r>
          </a:p>
          <a:p>
            <a:r>
              <a:rPr lang="cs-CZ" b="1" dirty="0" smtClean="0"/>
              <a:t>George </a:t>
            </a:r>
            <a:r>
              <a:rPr lang="cs-CZ" b="1" dirty="0" err="1" smtClean="0"/>
              <a:t>Marshall</a:t>
            </a:r>
            <a:r>
              <a:rPr lang="cs-CZ" b="1" dirty="0" smtClean="0"/>
              <a:t> </a:t>
            </a:r>
            <a:r>
              <a:rPr lang="cs-CZ" dirty="0" smtClean="0"/>
              <a:t>– americký ministr financí</a:t>
            </a:r>
          </a:p>
          <a:p>
            <a:r>
              <a:rPr lang="cs-CZ" dirty="0" smtClean="0"/>
              <a:t>Poskytnutí nenávratné půjčky 3 miliardy dolarů na spotřební zboží, suroviny, stroje, výrobní zařízení</a:t>
            </a:r>
          </a:p>
          <a:p>
            <a:r>
              <a:rPr lang="cs-CZ" dirty="0" smtClean="0"/>
              <a:t>Cílená pomoc pro Německo</a:t>
            </a:r>
          </a:p>
          <a:p>
            <a:r>
              <a:rPr lang="cs-CZ" dirty="0" smtClean="0"/>
              <a:t>Státy SSSR a východního bloku tuto pomoc odmítly</a:t>
            </a:r>
          </a:p>
          <a:p>
            <a:r>
              <a:rPr lang="cs-CZ" dirty="0" smtClean="0"/>
              <a:t>ČSR a Polsko původně přijaly, ale musely dodatečně odmítnout &lt;= podle SSSR se jednalo o snahu vytvořit protisovětský blok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934611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POČÁTEK STUDENÉ VÁLKY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1947 – se na setkání </a:t>
            </a:r>
            <a:r>
              <a:rPr lang="cs-CZ" dirty="0" err="1" smtClean="0"/>
              <a:t>Informbyra</a:t>
            </a:r>
            <a:r>
              <a:rPr lang="cs-CZ" dirty="0" smtClean="0"/>
              <a:t> představitelé devíti komunistických stran postavili za hodnocení situace, které přednesl hlavní ideolog </a:t>
            </a:r>
            <a:r>
              <a:rPr lang="cs-CZ" b="1" dirty="0" smtClean="0"/>
              <a:t>A. A. Ždanov</a:t>
            </a:r>
          </a:p>
          <a:p>
            <a:r>
              <a:rPr lang="cs-CZ" dirty="0" smtClean="0"/>
              <a:t>=&gt; formulace myšlenky o rozdělení světa do dvou táborů:</a:t>
            </a:r>
          </a:p>
          <a:p>
            <a:pPr lvl="1"/>
            <a:r>
              <a:rPr lang="cs-CZ" dirty="0" smtClean="0"/>
              <a:t>Tábor imperialistický a protidemokratický x protiimperialistický, demokratický</a:t>
            </a:r>
          </a:p>
          <a:p>
            <a:r>
              <a:rPr lang="cs-CZ" b="1" dirty="0" smtClean="0"/>
              <a:t>Imperialisté – USA, VB, Francie</a:t>
            </a:r>
          </a:p>
          <a:p>
            <a:r>
              <a:rPr lang="cs-CZ" b="1" dirty="0" smtClean="0"/>
              <a:t>Protiimperialistický – SSSR, země lidové demokracie </a:t>
            </a:r>
          </a:p>
          <a:p>
            <a:r>
              <a:rPr lang="cs-CZ" dirty="0" smtClean="0"/>
              <a:t>Finsko – zvláštní vztah se SSSR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90328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A. A. ŽDANOV</a:t>
            </a:r>
            <a:endParaRPr lang="cs-CZ" b="1" u="sng" dirty="0"/>
          </a:p>
        </p:txBody>
      </p:sp>
      <p:pic>
        <p:nvPicPr>
          <p:cNvPr id="3074" name="Picture 2" descr="Andrej Ždanov – Wikipedi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4808" y="2557463"/>
            <a:ext cx="2382383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65840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STUDENÁ VÁLKA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Zvláštní druh války</a:t>
            </a:r>
          </a:p>
          <a:p>
            <a:r>
              <a:rPr lang="cs-CZ" dirty="0" smtClean="0"/>
              <a:t>Soupeřilo se ve všech sférách, ale nedošlo k otevřenému vojenskému konfliktu</a:t>
            </a:r>
          </a:p>
          <a:p>
            <a:r>
              <a:rPr lang="cs-CZ" dirty="0" smtClean="0"/>
              <a:t>Politika, ekonomika, sport, věda, kultura, vesmír, zbrojení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2711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1- </a:t>
            </a:r>
            <a:r>
              <a:rPr lang="cs-CZ" dirty="0">
                <a:hlinkClick r:id="rId2"/>
              </a:rPr>
              <a:t>https://markbakerprague.com/vzpominky-na-rok-1989</a:t>
            </a:r>
            <a:r>
              <a:rPr lang="cs-CZ" dirty="0" smtClean="0">
                <a:hlinkClick r:id="rId2"/>
              </a:rPr>
              <a:t>/</a:t>
            </a:r>
            <a:endParaRPr lang="cs-CZ" dirty="0" smtClean="0"/>
          </a:p>
          <a:p>
            <a:r>
              <a:rPr lang="cs-CZ" dirty="0"/>
              <a:t>2 - </a:t>
            </a:r>
            <a:r>
              <a:rPr lang="cs-CZ" dirty="0">
                <a:hlinkClick r:id="rId3"/>
              </a:rPr>
              <a:t>https://</a:t>
            </a:r>
            <a:r>
              <a:rPr lang="cs-CZ" dirty="0" smtClean="0">
                <a:hlinkClick r:id="rId3"/>
              </a:rPr>
              <a:t>plus.rozhlas.cz/harry-s-truman-muz-ktery-rozhodoval-o-pouziti-jadernych-bomb-6528920</a:t>
            </a:r>
            <a:endParaRPr lang="cs-CZ" dirty="0" smtClean="0"/>
          </a:p>
          <a:p>
            <a:r>
              <a:rPr lang="cs-CZ" dirty="0" smtClean="0"/>
              <a:t>3 </a:t>
            </a:r>
            <a:r>
              <a:rPr lang="cs-CZ" dirty="0"/>
              <a:t>- </a:t>
            </a:r>
            <a:r>
              <a:rPr lang="cs-CZ" dirty="0">
                <a:hlinkClick r:id="rId4"/>
              </a:rPr>
              <a:t>https://cs.wikipedia.org/wiki/Andrej_%</a:t>
            </a:r>
            <a:r>
              <a:rPr lang="cs-CZ" dirty="0" smtClean="0">
                <a:hlinkClick r:id="rId4"/>
              </a:rPr>
              <a:t>C5%BDdanov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606451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39</TotalTime>
  <Words>396</Words>
  <Application>Microsoft Office PowerPoint</Application>
  <PresentationFormat>Širokoúhlá obrazovka</PresentationFormat>
  <Paragraphs>49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5" baseType="lpstr">
      <vt:lpstr>Arial</vt:lpstr>
      <vt:lpstr>Garamond</vt:lpstr>
      <vt:lpstr>Organika</vt:lpstr>
      <vt:lpstr>POČÁTKY STUDENÉ VÁLKY</vt:lpstr>
      <vt:lpstr>VYTVOŘENÍ SOVĚTSKÉHO BLOKU</vt:lpstr>
      <vt:lpstr>SOVĚTSKÝ BLOK</vt:lpstr>
      <vt:lpstr>VYTVOŘENÍ SOVĚTSKÉHO BLOKU</vt:lpstr>
      <vt:lpstr>TRUMANOVA DOKTRÍNA</vt:lpstr>
      <vt:lpstr>HARRY TRUMAN</vt:lpstr>
      <vt:lpstr>ŽELEZNÁ OPONA</vt:lpstr>
      <vt:lpstr>MARSHALLŮV PLÁN</vt:lpstr>
      <vt:lpstr>POČÁTEK STUDENÉ VÁLKY</vt:lpstr>
      <vt:lpstr>A. A. ŽDANOV</vt:lpstr>
      <vt:lpstr>STUDENÁ VÁLKA</vt:lpstr>
      <vt:lpstr>ODKAZY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POČÁTKY STUDENÉ VÁLKY</dc:title>
  <dc:creator>BLAŽKOVÁ</dc:creator>
  <cp:lastModifiedBy>BLAŽKOVÁ</cp:lastModifiedBy>
  <cp:revision>5</cp:revision>
  <dcterms:created xsi:type="dcterms:W3CDTF">2022-12-12T14:10:23Z</dcterms:created>
  <dcterms:modified xsi:type="dcterms:W3CDTF">2022-12-12T14:49:34Z</dcterms:modified>
</cp:coreProperties>
</file>