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82" d="100"/>
          <a:sy n="82" d="100"/>
        </p:scale>
        <p:origin x="40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423F839-BDF6-06F6-62B9-7FDB2E768D94}"/>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86EAD51B-BF81-25EC-5974-8B5D97E31E6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5B6C4678-CB62-A06B-6B6A-79762227B2B8}"/>
              </a:ext>
            </a:extLst>
          </p:cNvPr>
          <p:cNvSpPr>
            <a:spLocks noGrp="1"/>
          </p:cNvSpPr>
          <p:nvPr>
            <p:ph type="dt" sz="half" idx="10"/>
          </p:nvPr>
        </p:nvSpPr>
        <p:spPr/>
        <p:txBody>
          <a:bodyPr/>
          <a:lstStyle/>
          <a:p>
            <a:fld id="{6AD7E5CA-BE63-485F-9325-F2B0BD93C9FD}" type="datetimeFigureOut">
              <a:rPr lang="cs-CZ" smtClean="0"/>
              <a:t>17.07.2025</a:t>
            </a:fld>
            <a:endParaRPr lang="cs-CZ"/>
          </a:p>
        </p:txBody>
      </p:sp>
      <p:sp>
        <p:nvSpPr>
          <p:cNvPr id="5" name="Zástupný symbol pro zápatí 4">
            <a:extLst>
              <a:ext uri="{FF2B5EF4-FFF2-40B4-BE49-F238E27FC236}">
                <a16:creationId xmlns:a16="http://schemas.microsoft.com/office/drawing/2014/main" id="{04838881-82B6-6A9E-34BC-4D46C36EDB6E}"/>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446D79F9-D678-B002-4887-73DE42EA0BE3}"/>
              </a:ext>
            </a:extLst>
          </p:cNvPr>
          <p:cNvSpPr>
            <a:spLocks noGrp="1"/>
          </p:cNvSpPr>
          <p:nvPr>
            <p:ph type="sldNum" sz="quarter" idx="12"/>
          </p:nvPr>
        </p:nvSpPr>
        <p:spPr/>
        <p:txBody>
          <a:bodyPr/>
          <a:lstStyle/>
          <a:p>
            <a:fld id="{8DBA7359-EF11-49D4-A862-64E18EFCDD1A}" type="slidenum">
              <a:rPr lang="cs-CZ" smtClean="0"/>
              <a:t>‹#›</a:t>
            </a:fld>
            <a:endParaRPr lang="cs-CZ"/>
          </a:p>
        </p:txBody>
      </p:sp>
    </p:spTree>
    <p:extLst>
      <p:ext uri="{BB962C8B-B14F-4D97-AF65-F5344CB8AC3E}">
        <p14:creationId xmlns:p14="http://schemas.microsoft.com/office/powerpoint/2010/main" val="4171439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27CF16B-4E80-556A-633E-A010EEA3C1F9}"/>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4D5F7A5E-CCB5-BCFC-AB98-E3913CC354C8}"/>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40F0A288-85E5-93FD-367E-294554BD2E7E}"/>
              </a:ext>
            </a:extLst>
          </p:cNvPr>
          <p:cNvSpPr>
            <a:spLocks noGrp="1"/>
          </p:cNvSpPr>
          <p:nvPr>
            <p:ph type="dt" sz="half" idx="10"/>
          </p:nvPr>
        </p:nvSpPr>
        <p:spPr/>
        <p:txBody>
          <a:bodyPr/>
          <a:lstStyle/>
          <a:p>
            <a:fld id="{6AD7E5CA-BE63-485F-9325-F2B0BD93C9FD}" type="datetimeFigureOut">
              <a:rPr lang="cs-CZ" smtClean="0"/>
              <a:t>17.07.2025</a:t>
            </a:fld>
            <a:endParaRPr lang="cs-CZ"/>
          </a:p>
        </p:txBody>
      </p:sp>
      <p:sp>
        <p:nvSpPr>
          <p:cNvPr id="5" name="Zástupný symbol pro zápatí 4">
            <a:extLst>
              <a:ext uri="{FF2B5EF4-FFF2-40B4-BE49-F238E27FC236}">
                <a16:creationId xmlns:a16="http://schemas.microsoft.com/office/drawing/2014/main" id="{FFD71685-1CDC-1FD2-F90E-BC6DBA481129}"/>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D557FE76-2486-B798-2366-8BE4FF282D0E}"/>
              </a:ext>
            </a:extLst>
          </p:cNvPr>
          <p:cNvSpPr>
            <a:spLocks noGrp="1"/>
          </p:cNvSpPr>
          <p:nvPr>
            <p:ph type="sldNum" sz="quarter" idx="12"/>
          </p:nvPr>
        </p:nvSpPr>
        <p:spPr/>
        <p:txBody>
          <a:bodyPr/>
          <a:lstStyle/>
          <a:p>
            <a:fld id="{8DBA7359-EF11-49D4-A862-64E18EFCDD1A}" type="slidenum">
              <a:rPr lang="cs-CZ" smtClean="0"/>
              <a:t>‹#›</a:t>
            </a:fld>
            <a:endParaRPr lang="cs-CZ"/>
          </a:p>
        </p:txBody>
      </p:sp>
    </p:spTree>
    <p:extLst>
      <p:ext uri="{BB962C8B-B14F-4D97-AF65-F5344CB8AC3E}">
        <p14:creationId xmlns:p14="http://schemas.microsoft.com/office/powerpoint/2010/main" val="34330102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72B7439-CB4E-1097-F37E-C28E1D03B12F}"/>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9DE40A77-A571-EF1F-CF9B-D1417C6CE4E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5B5F8FF0-B84C-1B2B-F7C7-D7E7EBE6C03B}"/>
              </a:ext>
            </a:extLst>
          </p:cNvPr>
          <p:cNvSpPr>
            <a:spLocks noGrp="1"/>
          </p:cNvSpPr>
          <p:nvPr>
            <p:ph type="dt" sz="half" idx="10"/>
          </p:nvPr>
        </p:nvSpPr>
        <p:spPr/>
        <p:txBody>
          <a:bodyPr/>
          <a:lstStyle/>
          <a:p>
            <a:fld id="{6AD7E5CA-BE63-485F-9325-F2B0BD93C9FD}" type="datetimeFigureOut">
              <a:rPr lang="cs-CZ" smtClean="0"/>
              <a:t>17.07.2025</a:t>
            </a:fld>
            <a:endParaRPr lang="cs-CZ"/>
          </a:p>
        </p:txBody>
      </p:sp>
      <p:sp>
        <p:nvSpPr>
          <p:cNvPr id="5" name="Zástupný symbol pro zápatí 4">
            <a:extLst>
              <a:ext uri="{FF2B5EF4-FFF2-40B4-BE49-F238E27FC236}">
                <a16:creationId xmlns:a16="http://schemas.microsoft.com/office/drawing/2014/main" id="{8E03575A-D620-456F-6FEA-0FCC0632D6B4}"/>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26E8B41-307F-B0CE-1092-658ECD728101}"/>
              </a:ext>
            </a:extLst>
          </p:cNvPr>
          <p:cNvSpPr>
            <a:spLocks noGrp="1"/>
          </p:cNvSpPr>
          <p:nvPr>
            <p:ph type="sldNum" sz="quarter" idx="12"/>
          </p:nvPr>
        </p:nvSpPr>
        <p:spPr/>
        <p:txBody>
          <a:bodyPr/>
          <a:lstStyle/>
          <a:p>
            <a:fld id="{8DBA7359-EF11-49D4-A862-64E18EFCDD1A}" type="slidenum">
              <a:rPr lang="cs-CZ" smtClean="0"/>
              <a:t>‹#›</a:t>
            </a:fld>
            <a:endParaRPr lang="cs-CZ"/>
          </a:p>
        </p:txBody>
      </p:sp>
    </p:spTree>
    <p:extLst>
      <p:ext uri="{BB962C8B-B14F-4D97-AF65-F5344CB8AC3E}">
        <p14:creationId xmlns:p14="http://schemas.microsoft.com/office/powerpoint/2010/main" val="1722857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F3789D7-C8B0-1338-F7F3-F1107FFD2821}"/>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F59D815B-ED5A-4DCF-5716-4E95583FB2B1}"/>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71780452-D10C-F49C-0A13-5186B1C46051}"/>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5FF5092E-32B0-454D-F178-09FCD2E91257}"/>
              </a:ext>
            </a:extLst>
          </p:cNvPr>
          <p:cNvSpPr>
            <a:spLocks noGrp="1"/>
          </p:cNvSpPr>
          <p:nvPr>
            <p:ph type="dt" sz="half" idx="10"/>
          </p:nvPr>
        </p:nvSpPr>
        <p:spPr/>
        <p:txBody>
          <a:bodyPr/>
          <a:lstStyle/>
          <a:p>
            <a:fld id="{6AD7E5CA-BE63-485F-9325-F2B0BD93C9FD}" type="datetimeFigureOut">
              <a:rPr lang="cs-CZ" smtClean="0"/>
              <a:t>17.07.2025</a:t>
            </a:fld>
            <a:endParaRPr lang="cs-CZ"/>
          </a:p>
        </p:txBody>
      </p:sp>
      <p:sp>
        <p:nvSpPr>
          <p:cNvPr id="6" name="Zástupný symbol pro zápatí 5">
            <a:extLst>
              <a:ext uri="{FF2B5EF4-FFF2-40B4-BE49-F238E27FC236}">
                <a16:creationId xmlns:a16="http://schemas.microsoft.com/office/drawing/2014/main" id="{FB9B61FD-2853-D023-97BB-F0481F46F551}"/>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E627D59B-C2F7-80DC-0B88-69B1A85CB69C}"/>
              </a:ext>
            </a:extLst>
          </p:cNvPr>
          <p:cNvSpPr>
            <a:spLocks noGrp="1"/>
          </p:cNvSpPr>
          <p:nvPr>
            <p:ph type="sldNum" sz="quarter" idx="12"/>
          </p:nvPr>
        </p:nvSpPr>
        <p:spPr/>
        <p:txBody>
          <a:bodyPr/>
          <a:lstStyle/>
          <a:p>
            <a:fld id="{8DBA7359-EF11-49D4-A862-64E18EFCDD1A}" type="slidenum">
              <a:rPr lang="cs-CZ" smtClean="0"/>
              <a:t>‹#›</a:t>
            </a:fld>
            <a:endParaRPr lang="cs-CZ"/>
          </a:p>
        </p:txBody>
      </p:sp>
    </p:spTree>
    <p:extLst>
      <p:ext uri="{BB962C8B-B14F-4D97-AF65-F5344CB8AC3E}">
        <p14:creationId xmlns:p14="http://schemas.microsoft.com/office/powerpoint/2010/main" val="2108519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3F090F7-F669-F6AC-CBCB-2FF247D8A0B6}"/>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DECDD1D2-3987-34B7-B05B-F71DFA43328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1787B165-986D-A915-E3A6-C05D56A61D70}"/>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97C52356-73EA-15F0-630B-B6A8E8BED2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B19E892C-EB1F-7AD3-2205-1DA6372A46D6}"/>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C0F882AD-9DEC-BB4A-1F07-1FC2C38B1C40}"/>
              </a:ext>
            </a:extLst>
          </p:cNvPr>
          <p:cNvSpPr>
            <a:spLocks noGrp="1"/>
          </p:cNvSpPr>
          <p:nvPr>
            <p:ph type="dt" sz="half" idx="10"/>
          </p:nvPr>
        </p:nvSpPr>
        <p:spPr/>
        <p:txBody>
          <a:bodyPr/>
          <a:lstStyle/>
          <a:p>
            <a:fld id="{6AD7E5CA-BE63-485F-9325-F2B0BD93C9FD}" type="datetimeFigureOut">
              <a:rPr lang="cs-CZ" smtClean="0"/>
              <a:t>17.07.2025</a:t>
            </a:fld>
            <a:endParaRPr lang="cs-CZ"/>
          </a:p>
        </p:txBody>
      </p:sp>
      <p:sp>
        <p:nvSpPr>
          <p:cNvPr id="8" name="Zástupný symbol pro zápatí 7">
            <a:extLst>
              <a:ext uri="{FF2B5EF4-FFF2-40B4-BE49-F238E27FC236}">
                <a16:creationId xmlns:a16="http://schemas.microsoft.com/office/drawing/2014/main" id="{8EF8A174-FB6C-CD03-6717-D3A7FA0C4508}"/>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C9409E77-3F56-6606-7D75-0B8E33DCF4E7}"/>
              </a:ext>
            </a:extLst>
          </p:cNvPr>
          <p:cNvSpPr>
            <a:spLocks noGrp="1"/>
          </p:cNvSpPr>
          <p:nvPr>
            <p:ph type="sldNum" sz="quarter" idx="12"/>
          </p:nvPr>
        </p:nvSpPr>
        <p:spPr/>
        <p:txBody>
          <a:bodyPr/>
          <a:lstStyle/>
          <a:p>
            <a:fld id="{8DBA7359-EF11-49D4-A862-64E18EFCDD1A}" type="slidenum">
              <a:rPr lang="cs-CZ" smtClean="0"/>
              <a:t>‹#›</a:t>
            </a:fld>
            <a:endParaRPr lang="cs-CZ"/>
          </a:p>
        </p:txBody>
      </p:sp>
    </p:spTree>
    <p:extLst>
      <p:ext uri="{BB962C8B-B14F-4D97-AF65-F5344CB8AC3E}">
        <p14:creationId xmlns:p14="http://schemas.microsoft.com/office/powerpoint/2010/main" val="3893303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1DA2F04-2CFC-0C17-7F2C-D13909110687}"/>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3175B1E0-FB5C-9F93-CF1B-C37132CB562E}"/>
              </a:ext>
            </a:extLst>
          </p:cNvPr>
          <p:cNvSpPr>
            <a:spLocks noGrp="1"/>
          </p:cNvSpPr>
          <p:nvPr>
            <p:ph type="dt" sz="half" idx="10"/>
          </p:nvPr>
        </p:nvSpPr>
        <p:spPr/>
        <p:txBody>
          <a:bodyPr/>
          <a:lstStyle/>
          <a:p>
            <a:fld id="{6AD7E5CA-BE63-485F-9325-F2B0BD93C9FD}" type="datetimeFigureOut">
              <a:rPr lang="cs-CZ" smtClean="0"/>
              <a:t>17.07.2025</a:t>
            </a:fld>
            <a:endParaRPr lang="cs-CZ"/>
          </a:p>
        </p:txBody>
      </p:sp>
      <p:sp>
        <p:nvSpPr>
          <p:cNvPr id="4" name="Zástupný symbol pro zápatí 3">
            <a:extLst>
              <a:ext uri="{FF2B5EF4-FFF2-40B4-BE49-F238E27FC236}">
                <a16:creationId xmlns:a16="http://schemas.microsoft.com/office/drawing/2014/main" id="{04AF3B09-BF80-17DD-612D-37D74C2F39A2}"/>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F0B74479-CD12-E450-33B0-3EC7C86DCA46}"/>
              </a:ext>
            </a:extLst>
          </p:cNvPr>
          <p:cNvSpPr>
            <a:spLocks noGrp="1"/>
          </p:cNvSpPr>
          <p:nvPr>
            <p:ph type="sldNum" sz="quarter" idx="12"/>
          </p:nvPr>
        </p:nvSpPr>
        <p:spPr/>
        <p:txBody>
          <a:bodyPr/>
          <a:lstStyle/>
          <a:p>
            <a:fld id="{8DBA7359-EF11-49D4-A862-64E18EFCDD1A}" type="slidenum">
              <a:rPr lang="cs-CZ" smtClean="0"/>
              <a:t>‹#›</a:t>
            </a:fld>
            <a:endParaRPr lang="cs-CZ"/>
          </a:p>
        </p:txBody>
      </p:sp>
    </p:spTree>
    <p:extLst>
      <p:ext uri="{BB962C8B-B14F-4D97-AF65-F5344CB8AC3E}">
        <p14:creationId xmlns:p14="http://schemas.microsoft.com/office/powerpoint/2010/main" val="1081721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3EFE54B1-98A9-22B3-4D3F-4EDF8F65654E}"/>
              </a:ext>
            </a:extLst>
          </p:cNvPr>
          <p:cNvSpPr>
            <a:spLocks noGrp="1"/>
          </p:cNvSpPr>
          <p:nvPr>
            <p:ph type="dt" sz="half" idx="10"/>
          </p:nvPr>
        </p:nvSpPr>
        <p:spPr/>
        <p:txBody>
          <a:bodyPr/>
          <a:lstStyle/>
          <a:p>
            <a:fld id="{6AD7E5CA-BE63-485F-9325-F2B0BD93C9FD}" type="datetimeFigureOut">
              <a:rPr lang="cs-CZ" smtClean="0"/>
              <a:t>17.07.2025</a:t>
            </a:fld>
            <a:endParaRPr lang="cs-CZ"/>
          </a:p>
        </p:txBody>
      </p:sp>
      <p:sp>
        <p:nvSpPr>
          <p:cNvPr id="3" name="Zástupný symbol pro zápatí 2">
            <a:extLst>
              <a:ext uri="{FF2B5EF4-FFF2-40B4-BE49-F238E27FC236}">
                <a16:creationId xmlns:a16="http://schemas.microsoft.com/office/drawing/2014/main" id="{0E0F66F8-BC13-40F0-6CCA-1B1C0517C5B5}"/>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11DD7497-2167-D270-A7BC-27D6530EB562}"/>
              </a:ext>
            </a:extLst>
          </p:cNvPr>
          <p:cNvSpPr>
            <a:spLocks noGrp="1"/>
          </p:cNvSpPr>
          <p:nvPr>
            <p:ph type="sldNum" sz="quarter" idx="12"/>
          </p:nvPr>
        </p:nvSpPr>
        <p:spPr/>
        <p:txBody>
          <a:bodyPr/>
          <a:lstStyle/>
          <a:p>
            <a:fld id="{8DBA7359-EF11-49D4-A862-64E18EFCDD1A}" type="slidenum">
              <a:rPr lang="cs-CZ" smtClean="0"/>
              <a:t>‹#›</a:t>
            </a:fld>
            <a:endParaRPr lang="cs-CZ"/>
          </a:p>
        </p:txBody>
      </p:sp>
    </p:spTree>
    <p:extLst>
      <p:ext uri="{BB962C8B-B14F-4D97-AF65-F5344CB8AC3E}">
        <p14:creationId xmlns:p14="http://schemas.microsoft.com/office/powerpoint/2010/main" val="2121843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C172E4B-0D98-91EE-9103-8B896204DC20}"/>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6827842B-AC61-6BE1-20E2-3B135E49D1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652D42F6-5E7B-4D03-85A2-0E1AE56795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9F1B779B-79E5-FAEE-E15C-16C8AA6142F5}"/>
              </a:ext>
            </a:extLst>
          </p:cNvPr>
          <p:cNvSpPr>
            <a:spLocks noGrp="1"/>
          </p:cNvSpPr>
          <p:nvPr>
            <p:ph type="dt" sz="half" idx="10"/>
          </p:nvPr>
        </p:nvSpPr>
        <p:spPr/>
        <p:txBody>
          <a:bodyPr/>
          <a:lstStyle/>
          <a:p>
            <a:fld id="{6AD7E5CA-BE63-485F-9325-F2B0BD93C9FD}" type="datetimeFigureOut">
              <a:rPr lang="cs-CZ" smtClean="0"/>
              <a:t>17.07.2025</a:t>
            </a:fld>
            <a:endParaRPr lang="cs-CZ"/>
          </a:p>
        </p:txBody>
      </p:sp>
      <p:sp>
        <p:nvSpPr>
          <p:cNvPr id="6" name="Zástupný symbol pro zápatí 5">
            <a:extLst>
              <a:ext uri="{FF2B5EF4-FFF2-40B4-BE49-F238E27FC236}">
                <a16:creationId xmlns:a16="http://schemas.microsoft.com/office/drawing/2014/main" id="{B073963F-2C37-EDE3-EF51-2D0133D13C4C}"/>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B02AD8E5-D1B0-79CF-845A-4DC7B5283013}"/>
              </a:ext>
            </a:extLst>
          </p:cNvPr>
          <p:cNvSpPr>
            <a:spLocks noGrp="1"/>
          </p:cNvSpPr>
          <p:nvPr>
            <p:ph type="sldNum" sz="quarter" idx="12"/>
          </p:nvPr>
        </p:nvSpPr>
        <p:spPr/>
        <p:txBody>
          <a:bodyPr/>
          <a:lstStyle/>
          <a:p>
            <a:fld id="{8DBA7359-EF11-49D4-A862-64E18EFCDD1A}" type="slidenum">
              <a:rPr lang="cs-CZ" smtClean="0"/>
              <a:t>‹#›</a:t>
            </a:fld>
            <a:endParaRPr lang="cs-CZ"/>
          </a:p>
        </p:txBody>
      </p:sp>
    </p:spTree>
    <p:extLst>
      <p:ext uri="{BB962C8B-B14F-4D97-AF65-F5344CB8AC3E}">
        <p14:creationId xmlns:p14="http://schemas.microsoft.com/office/powerpoint/2010/main" val="2042008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50169D8-3931-3E4B-C057-C2B9595E0B02}"/>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07D4D2E0-E99E-0C51-156E-4C57351A8BB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7F283508-2071-AA7A-DFD9-C90EB40716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150A0694-3599-D21D-E059-57391E86DE59}"/>
              </a:ext>
            </a:extLst>
          </p:cNvPr>
          <p:cNvSpPr>
            <a:spLocks noGrp="1"/>
          </p:cNvSpPr>
          <p:nvPr>
            <p:ph type="dt" sz="half" idx="10"/>
          </p:nvPr>
        </p:nvSpPr>
        <p:spPr/>
        <p:txBody>
          <a:bodyPr/>
          <a:lstStyle/>
          <a:p>
            <a:fld id="{6AD7E5CA-BE63-485F-9325-F2B0BD93C9FD}" type="datetimeFigureOut">
              <a:rPr lang="cs-CZ" smtClean="0"/>
              <a:t>17.07.2025</a:t>
            </a:fld>
            <a:endParaRPr lang="cs-CZ"/>
          </a:p>
        </p:txBody>
      </p:sp>
      <p:sp>
        <p:nvSpPr>
          <p:cNvPr id="6" name="Zástupný symbol pro zápatí 5">
            <a:extLst>
              <a:ext uri="{FF2B5EF4-FFF2-40B4-BE49-F238E27FC236}">
                <a16:creationId xmlns:a16="http://schemas.microsoft.com/office/drawing/2014/main" id="{D3B88CC9-6A71-60A6-E182-1261FB1AE2C3}"/>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DC0BA282-1BDC-A7D0-6942-9768890C946F}"/>
              </a:ext>
            </a:extLst>
          </p:cNvPr>
          <p:cNvSpPr>
            <a:spLocks noGrp="1"/>
          </p:cNvSpPr>
          <p:nvPr>
            <p:ph type="sldNum" sz="quarter" idx="12"/>
          </p:nvPr>
        </p:nvSpPr>
        <p:spPr/>
        <p:txBody>
          <a:bodyPr/>
          <a:lstStyle/>
          <a:p>
            <a:fld id="{8DBA7359-EF11-49D4-A862-64E18EFCDD1A}" type="slidenum">
              <a:rPr lang="cs-CZ" smtClean="0"/>
              <a:t>‹#›</a:t>
            </a:fld>
            <a:endParaRPr lang="cs-CZ"/>
          </a:p>
        </p:txBody>
      </p:sp>
    </p:spTree>
    <p:extLst>
      <p:ext uri="{BB962C8B-B14F-4D97-AF65-F5344CB8AC3E}">
        <p14:creationId xmlns:p14="http://schemas.microsoft.com/office/powerpoint/2010/main" val="3396923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02EEAFD-5C2F-A54C-BDAE-F5CC68779AE9}"/>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DED69773-1B4D-E7B5-372D-24FC26685A52}"/>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C9F514EF-9F98-EB20-0BC4-53736B2E6CD0}"/>
              </a:ext>
            </a:extLst>
          </p:cNvPr>
          <p:cNvSpPr>
            <a:spLocks noGrp="1"/>
          </p:cNvSpPr>
          <p:nvPr>
            <p:ph type="dt" sz="half" idx="10"/>
          </p:nvPr>
        </p:nvSpPr>
        <p:spPr/>
        <p:txBody>
          <a:bodyPr/>
          <a:lstStyle/>
          <a:p>
            <a:fld id="{6AD7E5CA-BE63-485F-9325-F2B0BD93C9FD}" type="datetimeFigureOut">
              <a:rPr lang="cs-CZ" smtClean="0"/>
              <a:t>17.07.2025</a:t>
            </a:fld>
            <a:endParaRPr lang="cs-CZ"/>
          </a:p>
        </p:txBody>
      </p:sp>
      <p:sp>
        <p:nvSpPr>
          <p:cNvPr id="5" name="Zástupný symbol pro zápatí 4">
            <a:extLst>
              <a:ext uri="{FF2B5EF4-FFF2-40B4-BE49-F238E27FC236}">
                <a16:creationId xmlns:a16="http://schemas.microsoft.com/office/drawing/2014/main" id="{587D8047-F22A-9B5D-8ECF-E221109A240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246B32F1-CC7C-464A-0DAD-24081013ED08}"/>
              </a:ext>
            </a:extLst>
          </p:cNvPr>
          <p:cNvSpPr>
            <a:spLocks noGrp="1"/>
          </p:cNvSpPr>
          <p:nvPr>
            <p:ph type="sldNum" sz="quarter" idx="12"/>
          </p:nvPr>
        </p:nvSpPr>
        <p:spPr/>
        <p:txBody>
          <a:bodyPr/>
          <a:lstStyle/>
          <a:p>
            <a:fld id="{8DBA7359-EF11-49D4-A862-64E18EFCDD1A}" type="slidenum">
              <a:rPr lang="cs-CZ" smtClean="0"/>
              <a:t>‹#›</a:t>
            </a:fld>
            <a:endParaRPr lang="cs-CZ"/>
          </a:p>
        </p:txBody>
      </p:sp>
    </p:spTree>
    <p:extLst>
      <p:ext uri="{BB962C8B-B14F-4D97-AF65-F5344CB8AC3E}">
        <p14:creationId xmlns:p14="http://schemas.microsoft.com/office/powerpoint/2010/main" val="1785682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F369D421-41BA-5D34-DDBE-4F6791AA5C0D}"/>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9C98E7AD-00E8-2991-71DD-468B69EA40EC}"/>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C77C00E-04B7-D560-B3DE-86B879A83390}"/>
              </a:ext>
            </a:extLst>
          </p:cNvPr>
          <p:cNvSpPr>
            <a:spLocks noGrp="1"/>
          </p:cNvSpPr>
          <p:nvPr>
            <p:ph type="dt" sz="half" idx="10"/>
          </p:nvPr>
        </p:nvSpPr>
        <p:spPr/>
        <p:txBody>
          <a:bodyPr/>
          <a:lstStyle/>
          <a:p>
            <a:fld id="{6AD7E5CA-BE63-485F-9325-F2B0BD93C9FD}" type="datetimeFigureOut">
              <a:rPr lang="cs-CZ" smtClean="0"/>
              <a:t>17.07.2025</a:t>
            </a:fld>
            <a:endParaRPr lang="cs-CZ"/>
          </a:p>
        </p:txBody>
      </p:sp>
      <p:sp>
        <p:nvSpPr>
          <p:cNvPr id="5" name="Zástupný symbol pro zápatí 4">
            <a:extLst>
              <a:ext uri="{FF2B5EF4-FFF2-40B4-BE49-F238E27FC236}">
                <a16:creationId xmlns:a16="http://schemas.microsoft.com/office/drawing/2014/main" id="{B28DB565-818A-BF03-E662-74AF71FF983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4D66BB0D-03F3-6A4E-9613-4BFBC5C0CAFF}"/>
              </a:ext>
            </a:extLst>
          </p:cNvPr>
          <p:cNvSpPr>
            <a:spLocks noGrp="1"/>
          </p:cNvSpPr>
          <p:nvPr>
            <p:ph type="sldNum" sz="quarter" idx="12"/>
          </p:nvPr>
        </p:nvSpPr>
        <p:spPr/>
        <p:txBody>
          <a:bodyPr/>
          <a:lstStyle/>
          <a:p>
            <a:fld id="{8DBA7359-EF11-49D4-A862-64E18EFCDD1A}" type="slidenum">
              <a:rPr lang="cs-CZ" smtClean="0"/>
              <a:t>‹#›</a:t>
            </a:fld>
            <a:endParaRPr lang="cs-CZ"/>
          </a:p>
        </p:txBody>
      </p:sp>
    </p:spTree>
    <p:extLst>
      <p:ext uri="{BB962C8B-B14F-4D97-AF65-F5344CB8AC3E}">
        <p14:creationId xmlns:p14="http://schemas.microsoft.com/office/powerpoint/2010/main" val="34884215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9923D2AE-3A05-B184-A64A-BBB9597679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146F6EEA-8096-C9F4-80F6-277EA81836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39B3C5A-EC5E-8841-FEEA-C6DFD06791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D7E5CA-BE63-485F-9325-F2B0BD93C9FD}" type="datetimeFigureOut">
              <a:rPr lang="cs-CZ" smtClean="0"/>
              <a:t>17.07.2025</a:t>
            </a:fld>
            <a:endParaRPr lang="cs-CZ"/>
          </a:p>
        </p:txBody>
      </p:sp>
      <p:sp>
        <p:nvSpPr>
          <p:cNvPr id="5" name="Zástupný symbol pro zápatí 4">
            <a:extLst>
              <a:ext uri="{FF2B5EF4-FFF2-40B4-BE49-F238E27FC236}">
                <a16:creationId xmlns:a16="http://schemas.microsoft.com/office/drawing/2014/main" id="{132FAD51-B1E3-6B70-9688-F25323C5A9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F5E6B953-A7F7-629C-AF61-4BC16D85C9E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BA7359-EF11-49D4-A862-64E18EFCDD1A}" type="slidenum">
              <a:rPr lang="cs-CZ" smtClean="0"/>
              <a:t>‹#›</a:t>
            </a:fld>
            <a:endParaRPr lang="cs-CZ"/>
          </a:p>
        </p:txBody>
      </p:sp>
    </p:spTree>
    <p:extLst>
      <p:ext uri="{BB962C8B-B14F-4D97-AF65-F5344CB8AC3E}">
        <p14:creationId xmlns:p14="http://schemas.microsoft.com/office/powerpoint/2010/main" val="24260799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9553DBA-3941-F572-B0B4-045C79EFFE8A}"/>
              </a:ext>
            </a:extLst>
          </p:cNvPr>
          <p:cNvSpPr>
            <a:spLocks noGrp="1"/>
          </p:cNvSpPr>
          <p:nvPr>
            <p:ph type="ctrTitle"/>
          </p:nvPr>
        </p:nvSpPr>
        <p:spPr>
          <a:xfrm>
            <a:off x="2809461" y="1854199"/>
            <a:ext cx="6573078" cy="1655763"/>
          </a:xfrm>
        </p:spPr>
        <p:txBody>
          <a:bodyPr>
            <a:normAutofit fontScale="90000"/>
          </a:bodyPr>
          <a:lstStyle/>
          <a:p>
            <a:r>
              <a:rPr lang="cs-CZ" dirty="0"/>
              <a:t>Mechanika tekutin</a:t>
            </a:r>
            <a:br>
              <a:rPr lang="cs-CZ" dirty="0"/>
            </a:br>
            <a:r>
              <a:rPr lang="cs-CZ" dirty="0"/>
              <a:t>(Fyz75)</a:t>
            </a:r>
          </a:p>
        </p:txBody>
      </p:sp>
      <p:sp>
        <p:nvSpPr>
          <p:cNvPr id="3" name="Podnadpis 2">
            <a:extLst>
              <a:ext uri="{FF2B5EF4-FFF2-40B4-BE49-F238E27FC236}">
                <a16:creationId xmlns:a16="http://schemas.microsoft.com/office/drawing/2014/main" id="{44D8B448-E3B3-33ED-75BF-D17A63378C13}"/>
              </a:ext>
            </a:extLst>
          </p:cNvPr>
          <p:cNvSpPr>
            <a:spLocks noGrp="1"/>
          </p:cNvSpPr>
          <p:nvPr>
            <p:ph type="subTitle" idx="1"/>
          </p:nvPr>
        </p:nvSpPr>
        <p:spPr>
          <a:xfrm>
            <a:off x="3433639" y="4087068"/>
            <a:ext cx="5324723" cy="1655762"/>
          </a:xfrm>
        </p:spPr>
        <p:txBody>
          <a:bodyPr>
            <a:normAutofit lnSpcReduction="10000"/>
          </a:bodyPr>
          <a:lstStyle/>
          <a:p>
            <a:r>
              <a:rPr lang="cs-CZ" dirty="0"/>
              <a:t>Mezní vrstva kapaliny</a:t>
            </a:r>
          </a:p>
          <a:p>
            <a:r>
              <a:rPr lang="cs-CZ" dirty="0"/>
              <a:t>Laminární proudění</a:t>
            </a:r>
          </a:p>
          <a:p>
            <a:r>
              <a:rPr lang="cs-CZ" dirty="0"/>
              <a:t>Turbulentní proudění</a:t>
            </a:r>
          </a:p>
          <a:p>
            <a:r>
              <a:rPr lang="cs-CZ" dirty="0"/>
              <a:t>Obtékání těles reálnou tekutinou</a:t>
            </a:r>
          </a:p>
        </p:txBody>
      </p:sp>
      <p:sp>
        <p:nvSpPr>
          <p:cNvPr id="7" name="TextovéPole 6">
            <a:extLst>
              <a:ext uri="{FF2B5EF4-FFF2-40B4-BE49-F238E27FC236}">
                <a16:creationId xmlns:a16="http://schemas.microsoft.com/office/drawing/2014/main" id="{FAF3B6F2-4B57-B007-A2F4-74E56AEB430C}"/>
              </a:ext>
            </a:extLst>
          </p:cNvPr>
          <p:cNvSpPr txBox="1"/>
          <p:nvPr/>
        </p:nvSpPr>
        <p:spPr>
          <a:xfrm>
            <a:off x="679938" y="5910899"/>
            <a:ext cx="1559169" cy="369332"/>
          </a:xfrm>
          <a:prstGeom prst="rect">
            <a:avLst/>
          </a:prstGeom>
          <a:noFill/>
        </p:spPr>
        <p:txBody>
          <a:bodyPr wrap="square" rtlCol="0">
            <a:spAutoFit/>
          </a:bodyPr>
          <a:lstStyle/>
          <a:p>
            <a:r>
              <a:rPr lang="cs-CZ" dirty="0"/>
              <a:t>17. 7. 2025</a:t>
            </a:r>
          </a:p>
        </p:txBody>
      </p:sp>
      <p:grpSp>
        <p:nvGrpSpPr>
          <p:cNvPr id="5" name="Skupina 4">
            <a:extLst>
              <a:ext uri="{FF2B5EF4-FFF2-40B4-BE49-F238E27FC236}">
                <a16:creationId xmlns:a16="http://schemas.microsoft.com/office/drawing/2014/main" id="{5EEB4E40-72A4-234E-D7C3-E7EB7E3AF520}"/>
              </a:ext>
            </a:extLst>
          </p:cNvPr>
          <p:cNvGrpSpPr/>
          <p:nvPr/>
        </p:nvGrpSpPr>
        <p:grpSpPr>
          <a:xfrm>
            <a:off x="4296000" y="564046"/>
            <a:ext cx="3600001" cy="900000"/>
            <a:chOff x="5375920" y="674864"/>
            <a:chExt cx="4750522" cy="1130585"/>
          </a:xfrm>
        </p:grpSpPr>
        <p:pic>
          <p:nvPicPr>
            <p:cNvPr id="6" name="Obrázek 5">
              <a:extLst>
                <a:ext uri="{FF2B5EF4-FFF2-40B4-BE49-F238E27FC236}">
                  <a16:creationId xmlns:a16="http://schemas.microsoft.com/office/drawing/2014/main" id="{AD0AE4ED-9F59-A3EC-6CC6-BDC912B8963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5920" y="674864"/>
              <a:ext cx="1188777" cy="1130585"/>
            </a:xfrm>
            <a:prstGeom prst="rect">
              <a:avLst/>
            </a:prstGeom>
          </p:spPr>
        </p:pic>
        <p:pic>
          <p:nvPicPr>
            <p:cNvPr id="8" name="Obrázek 7">
              <a:extLst>
                <a:ext uri="{FF2B5EF4-FFF2-40B4-BE49-F238E27FC236}">
                  <a16:creationId xmlns:a16="http://schemas.microsoft.com/office/drawing/2014/main" id="{28F4E119-6706-4E81-5141-BD6AD7D56B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0728" y="674864"/>
              <a:ext cx="3535714" cy="1100062"/>
            </a:xfrm>
            <a:prstGeom prst="rect">
              <a:avLst/>
            </a:prstGeom>
          </p:spPr>
        </p:pic>
      </p:grpSp>
    </p:spTree>
    <p:extLst>
      <p:ext uri="{BB962C8B-B14F-4D97-AF65-F5344CB8AC3E}">
        <p14:creationId xmlns:p14="http://schemas.microsoft.com/office/powerpoint/2010/main" val="2459072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F7524B27-30E3-B8BC-33C6-2C7033EF5D5D}"/>
              </a:ext>
            </a:extLst>
          </p:cNvPr>
          <p:cNvSpPr txBox="1"/>
          <p:nvPr/>
        </p:nvSpPr>
        <p:spPr>
          <a:xfrm>
            <a:off x="389614" y="826936"/>
            <a:ext cx="11084119" cy="2862322"/>
          </a:xfrm>
          <a:prstGeom prst="rect">
            <a:avLst/>
          </a:prstGeom>
          <a:noFill/>
        </p:spPr>
        <p:txBody>
          <a:bodyPr wrap="square" rtlCol="0">
            <a:spAutoFit/>
          </a:bodyPr>
          <a:lstStyle/>
          <a:p>
            <a:r>
              <a:rPr lang="cs-CZ" dirty="0"/>
              <a:t>Reálné (skutečné) kapaliny nejsou na rozdíl od ideální kapaliny dokonale tekuté a zcela nestlačitelné. Při proudění reálných kapalin působí vždy proti vzájemnému posouvání částic kapaliny odporové síly zvané </a:t>
            </a:r>
            <a:r>
              <a:rPr lang="cs-CZ" b="1" dirty="0"/>
              <a:t>síly vnitřního tření</a:t>
            </a:r>
            <a:r>
              <a:rPr lang="cs-CZ" dirty="0"/>
              <a:t>, které pohyb těchto částic brzdí.</a:t>
            </a:r>
          </a:p>
          <a:p>
            <a:r>
              <a:rPr lang="cs-CZ" dirty="0"/>
              <a:t>Proudí-li trubicí reálná kapalina, není rychlost všech částic kapaliny v celém průřezu stejná. Vrstva kapaliny, která se bezprostředně stýká se stěnami trubice se pohybuje v důsledku tření mezi kapalinou a stěnou trubice nejmenší rychlostí nebo je v klidu. Po této tzv. </a:t>
            </a:r>
            <a:r>
              <a:rPr lang="cs-CZ" b="1" dirty="0"/>
              <a:t>mezní vrstvě kapaliny</a:t>
            </a:r>
            <a:r>
              <a:rPr lang="cs-CZ" dirty="0"/>
              <a:t> se posouvá malou rychlosti druhá vrstva a po ní další a další vrstvy kapaliny postupně větší a větší rychlostí. Největší rychlost mají částice kapaliny, které se pohybují po podélné ose trubice.</a:t>
            </a:r>
          </a:p>
          <a:p>
            <a:r>
              <a:rPr lang="cs-CZ" dirty="0"/>
              <a:t>Při malých rychlostech proudící kapaliny jsou vektory rychlosti v daném průřezu rovnoběžné. Rovnoběžné jsou i proudnice, které zobrazují trajektorie jednotlivých částic. V tomto případě jde o tzv. </a:t>
            </a:r>
            <a:r>
              <a:rPr lang="cs-CZ" b="1" dirty="0"/>
              <a:t>laminární proudění</a:t>
            </a:r>
            <a:r>
              <a:rPr lang="cs-CZ" dirty="0"/>
              <a:t>.</a:t>
            </a:r>
          </a:p>
        </p:txBody>
      </p:sp>
      <p:sp>
        <p:nvSpPr>
          <p:cNvPr id="3" name="TextovéPole 2">
            <a:extLst>
              <a:ext uri="{FF2B5EF4-FFF2-40B4-BE49-F238E27FC236}">
                <a16:creationId xmlns:a16="http://schemas.microsoft.com/office/drawing/2014/main" id="{6842DC1D-1005-9E60-3598-26F72EB8D979}"/>
              </a:ext>
            </a:extLst>
          </p:cNvPr>
          <p:cNvSpPr txBox="1"/>
          <p:nvPr/>
        </p:nvSpPr>
        <p:spPr>
          <a:xfrm>
            <a:off x="389614" y="389614"/>
            <a:ext cx="3848431" cy="369332"/>
          </a:xfrm>
          <a:prstGeom prst="rect">
            <a:avLst/>
          </a:prstGeom>
          <a:noFill/>
        </p:spPr>
        <p:txBody>
          <a:bodyPr wrap="square" rtlCol="0">
            <a:spAutoFit/>
          </a:bodyPr>
          <a:lstStyle/>
          <a:p>
            <a:r>
              <a:rPr lang="cs-CZ" b="1" dirty="0"/>
              <a:t>Laminární proudění reálné kapaliny</a:t>
            </a:r>
          </a:p>
        </p:txBody>
      </p:sp>
      <p:pic>
        <p:nvPicPr>
          <p:cNvPr id="5" name="Obrázek 4">
            <a:extLst>
              <a:ext uri="{FF2B5EF4-FFF2-40B4-BE49-F238E27FC236}">
                <a16:creationId xmlns:a16="http://schemas.microsoft.com/office/drawing/2014/main" id="{FC4B3E57-3189-A694-FD1A-59763B1B39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9614" y="3606064"/>
            <a:ext cx="5303062" cy="2862322"/>
          </a:xfrm>
          <a:prstGeom prst="rect">
            <a:avLst/>
          </a:prstGeom>
        </p:spPr>
      </p:pic>
      <p:pic>
        <p:nvPicPr>
          <p:cNvPr id="7" name="Obrázek 6">
            <a:extLst>
              <a:ext uri="{FF2B5EF4-FFF2-40B4-BE49-F238E27FC236}">
                <a16:creationId xmlns:a16="http://schemas.microsoft.com/office/drawing/2014/main" id="{F58FA62F-DA9C-589B-3197-BE5C7B5417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9326" y="3689258"/>
            <a:ext cx="4225036" cy="2862322"/>
          </a:xfrm>
          <a:prstGeom prst="rect">
            <a:avLst/>
          </a:prstGeom>
        </p:spPr>
      </p:pic>
    </p:spTree>
    <p:extLst>
      <p:ext uri="{BB962C8B-B14F-4D97-AF65-F5344CB8AC3E}">
        <p14:creationId xmlns:p14="http://schemas.microsoft.com/office/powerpoint/2010/main" val="1783952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7B8EA2C-DFDC-1883-1573-4C1FAD18EF6F}"/>
              </a:ext>
            </a:extLst>
          </p:cNvPr>
          <p:cNvSpPr txBox="1"/>
          <p:nvPr/>
        </p:nvSpPr>
        <p:spPr>
          <a:xfrm>
            <a:off x="389614" y="389614"/>
            <a:ext cx="3848431" cy="369332"/>
          </a:xfrm>
          <a:prstGeom prst="rect">
            <a:avLst/>
          </a:prstGeom>
          <a:noFill/>
        </p:spPr>
        <p:txBody>
          <a:bodyPr wrap="square" rtlCol="0">
            <a:spAutoFit/>
          </a:bodyPr>
          <a:lstStyle/>
          <a:p>
            <a:r>
              <a:rPr lang="cs-CZ" b="1" dirty="0"/>
              <a:t>Turbulentní proudění reálné kapaliny</a:t>
            </a:r>
          </a:p>
        </p:txBody>
      </p:sp>
      <p:sp>
        <p:nvSpPr>
          <p:cNvPr id="3" name="TextovéPole 2">
            <a:extLst>
              <a:ext uri="{FF2B5EF4-FFF2-40B4-BE49-F238E27FC236}">
                <a16:creationId xmlns:a16="http://schemas.microsoft.com/office/drawing/2014/main" id="{F752D8B7-622E-3091-3CE0-554804727CAF}"/>
              </a:ext>
            </a:extLst>
          </p:cNvPr>
          <p:cNvSpPr txBox="1"/>
          <p:nvPr/>
        </p:nvSpPr>
        <p:spPr>
          <a:xfrm>
            <a:off x="405517" y="1097280"/>
            <a:ext cx="11354462" cy="1477328"/>
          </a:xfrm>
          <a:prstGeom prst="rect">
            <a:avLst/>
          </a:prstGeom>
          <a:noFill/>
        </p:spPr>
        <p:txBody>
          <a:bodyPr wrap="square" rtlCol="0">
            <a:spAutoFit/>
          </a:bodyPr>
          <a:lstStyle/>
          <a:p>
            <a:r>
              <a:rPr lang="cs-CZ" dirty="0"/>
              <a:t>Při větších rychlostech proudící kapaliny dochází k promíchávání vrstev kapaliny, ke tvoření vírů a zobrazení pomoci proudnic ztrácí význam. Vzniká </a:t>
            </a:r>
            <a:r>
              <a:rPr lang="cs-CZ" b="1" dirty="0"/>
              <a:t>proudění turbulentní.</a:t>
            </a:r>
          </a:p>
          <a:p>
            <a:endParaRPr lang="cs-CZ" b="1" dirty="0"/>
          </a:p>
          <a:p>
            <a:r>
              <a:rPr lang="cs-CZ" dirty="0"/>
              <a:t>K turbulentnímu proudění může docházet při proudění krve v cévách, zvláště při úbytku červených krvinek v organismu. Zvuků doprovázejících turbulentní proudění krve se využívá při měření krevního tlaku.</a:t>
            </a:r>
          </a:p>
        </p:txBody>
      </p:sp>
      <p:pic>
        <p:nvPicPr>
          <p:cNvPr id="5" name="Obrázek 4">
            <a:extLst>
              <a:ext uri="{FF2B5EF4-FFF2-40B4-BE49-F238E27FC236}">
                <a16:creationId xmlns:a16="http://schemas.microsoft.com/office/drawing/2014/main" id="{0070E237-BDF6-AFB4-F6F4-B050221A3CE5}"/>
              </a:ext>
            </a:extLst>
          </p:cNvPr>
          <p:cNvPicPr>
            <a:picLocks noChangeAspect="1"/>
          </p:cNvPicPr>
          <p:nvPr/>
        </p:nvPicPr>
        <p:blipFill rotWithShape="1">
          <a:blip r:embed="rId2">
            <a:extLst>
              <a:ext uri="{28A0092B-C50C-407E-A947-70E740481C1C}">
                <a14:useLocalDpi xmlns:a14="http://schemas.microsoft.com/office/drawing/2010/main" val="0"/>
              </a:ext>
            </a:extLst>
          </a:blip>
          <a:srcRect b="22117"/>
          <a:stretch/>
        </p:blipFill>
        <p:spPr>
          <a:xfrm>
            <a:off x="3158788" y="2771228"/>
            <a:ext cx="5874425" cy="2253996"/>
          </a:xfrm>
          <a:prstGeom prst="rect">
            <a:avLst/>
          </a:prstGeom>
        </p:spPr>
      </p:pic>
      <p:sp>
        <p:nvSpPr>
          <p:cNvPr id="6" name="TextovéPole 5">
            <a:extLst>
              <a:ext uri="{FF2B5EF4-FFF2-40B4-BE49-F238E27FC236}">
                <a16:creationId xmlns:a16="http://schemas.microsoft.com/office/drawing/2014/main" id="{1337D10F-13A1-12EB-6471-E29D49A03BE5}"/>
              </a:ext>
            </a:extLst>
          </p:cNvPr>
          <p:cNvSpPr txBox="1"/>
          <p:nvPr/>
        </p:nvSpPr>
        <p:spPr>
          <a:xfrm>
            <a:off x="3926983" y="5287617"/>
            <a:ext cx="4338034" cy="369332"/>
          </a:xfrm>
          <a:prstGeom prst="rect">
            <a:avLst/>
          </a:prstGeom>
          <a:noFill/>
        </p:spPr>
        <p:txBody>
          <a:bodyPr wrap="square" rtlCol="0">
            <a:spAutoFit/>
          </a:bodyPr>
          <a:lstStyle/>
          <a:p>
            <a:r>
              <a:rPr lang="cs-CZ" dirty="0"/>
              <a:t>Proudění tekutiny za tělesem je turbulentní </a:t>
            </a:r>
          </a:p>
        </p:txBody>
      </p:sp>
    </p:spTree>
    <p:extLst>
      <p:ext uri="{BB962C8B-B14F-4D97-AF65-F5344CB8AC3E}">
        <p14:creationId xmlns:p14="http://schemas.microsoft.com/office/powerpoint/2010/main" val="14299882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8354471E-4E34-2A3C-BA1C-7B48BB8A7177}"/>
              </a:ext>
            </a:extLst>
          </p:cNvPr>
          <p:cNvSpPr txBox="1"/>
          <p:nvPr/>
        </p:nvSpPr>
        <p:spPr>
          <a:xfrm>
            <a:off x="302149" y="389614"/>
            <a:ext cx="5367131" cy="369332"/>
          </a:xfrm>
          <a:prstGeom prst="rect">
            <a:avLst/>
          </a:prstGeom>
          <a:noFill/>
        </p:spPr>
        <p:txBody>
          <a:bodyPr wrap="square" rtlCol="0">
            <a:spAutoFit/>
          </a:bodyPr>
          <a:lstStyle/>
          <a:p>
            <a:r>
              <a:rPr lang="cs-CZ" b="1" dirty="0"/>
              <a:t>Obtékání těles reálnou kapalinou – odpor prostředí</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D0AF78D5-7BB1-5699-3F87-43BC07E80B95}"/>
                  </a:ext>
                </a:extLst>
              </p:cNvPr>
              <p:cNvSpPr txBox="1"/>
              <p:nvPr/>
            </p:nvSpPr>
            <p:spPr>
              <a:xfrm>
                <a:off x="302149" y="858741"/>
                <a:ext cx="11338560" cy="923330"/>
              </a:xfrm>
              <a:prstGeom prst="rect">
                <a:avLst/>
              </a:prstGeom>
              <a:noFill/>
            </p:spPr>
            <p:txBody>
              <a:bodyPr wrap="square" rtlCol="0">
                <a:spAutoFit/>
              </a:bodyPr>
              <a:lstStyle/>
              <a:p>
                <a:r>
                  <a:rPr lang="cs-CZ" dirty="0"/>
                  <a:t>K obtékání těles tekutinou dochází tehdy, je-li </a:t>
                </a:r>
              </a:p>
              <a:p>
                <a:pPr marL="342900" indent="-342900">
                  <a:buFont typeface="+mj-lt"/>
                  <a:buAutoNum type="alphaLcParenR"/>
                </a:pPr>
                <a:r>
                  <a:rPr lang="cs-CZ" dirty="0"/>
                  <a:t>Tekutina v klidu a těleso do tekutiny ponořené se pohybuje rychlostí </a:t>
                </a:r>
                <a14:m>
                  <m:oMath xmlns:m="http://schemas.openxmlformats.org/officeDocument/2006/math">
                    <m:r>
                      <a:rPr lang="cs-CZ" i="1" dirty="0" smtClean="0">
                        <a:latin typeface="Cambria Math" panose="02040503050406030204" pitchFamily="18" charset="0"/>
                      </a:rPr>
                      <m:t>𝑣</m:t>
                    </m:r>
                  </m:oMath>
                </a14:m>
                <a:r>
                  <a:rPr lang="cs-CZ" dirty="0"/>
                  <a:t>.</a:t>
                </a:r>
              </a:p>
              <a:p>
                <a:pPr marL="342900" indent="-342900">
                  <a:buFont typeface="+mj-lt"/>
                  <a:buAutoNum type="alphaLcParenR"/>
                </a:pPr>
                <a:r>
                  <a:rPr lang="cs-CZ" dirty="0"/>
                  <a:t>Těleso ponořené do kapaliny je v klidu a proudící tekutina těleso obtéká rychlosti </a:t>
                </a:r>
                <a14:m>
                  <m:oMath xmlns:m="http://schemas.openxmlformats.org/officeDocument/2006/math">
                    <m:r>
                      <a:rPr lang="cs-CZ" i="1" dirty="0" smtClean="0">
                        <a:latin typeface="Cambria Math" panose="02040503050406030204" pitchFamily="18" charset="0"/>
                      </a:rPr>
                      <m:t>𝑣</m:t>
                    </m:r>
                  </m:oMath>
                </a14:m>
                <a:r>
                  <a:rPr lang="cs-CZ" dirty="0"/>
                  <a:t>.</a:t>
                </a:r>
              </a:p>
            </p:txBody>
          </p:sp>
        </mc:Choice>
        <mc:Fallback xmlns="">
          <p:sp>
            <p:nvSpPr>
              <p:cNvPr id="3" name="TextovéPole 2">
                <a:extLst>
                  <a:ext uri="{FF2B5EF4-FFF2-40B4-BE49-F238E27FC236}">
                    <a16:creationId xmlns:a16="http://schemas.microsoft.com/office/drawing/2014/main" id="{D0AF78D5-7BB1-5699-3F87-43BC07E80B95}"/>
                  </a:ext>
                </a:extLst>
              </p:cNvPr>
              <p:cNvSpPr txBox="1">
                <a:spLocks noRot="1" noChangeAspect="1" noMove="1" noResize="1" noEditPoints="1" noAdjustHandles="1" noChangeArrowheads="1" noChangeShapeType="1" noTextEdit="1"/>
              </p:cNvSpPr>
              <p:nvPr/>
            </p:nvSpPr>
            <p:spPr>
              <a:xfrm>
                <a:off x="302149" y="858741"/>
                <a:ext cx="11338560" cy="923330"/>
              </a:xfrm>
              <a:prstGeom prst="rect">
                <a:avLst/>
              </a:prstGeom>
              <a:blipFill>
                <a:blip r:embed="rId2"/>
                <a:stretch>
                  <a:fillRect l="-484" t="-3974" b="-9934"/>
                </a:stretch>
              </a:blipFill>
            </p:spPr>
            <p:txBody>
              <a:bodyPr/>
              <a:lstStyle/>
              <a:p>
                <a:r>
                  <a:rPr lang="cs-CZ">
                    <a:noFill/>
                  </a:rPr>
                  <a:t> </a:t>
                </a:r>
              </a:p>
            </p:txBody>
          </p:sp>
        </mc:Fallback>
      </mc:AlternateContent>
      <p:sp>
        <p:nvSpPr>
          <p:cNvPr id="4" name="TextovéPole 3">
            <a:extLst>
              <a:ext uri="{FF2B5EF4-FFF2-40B4-BE49-F238E27FC236}">
                <a16:creationId xmlns:a16="http://schemas.microsoft.com/office/drawing/2014/main" id="{565B13A9-ED38-E9AD-00F3-78A8A9CED5BF}"/>
              </a:ext>
            </a:extLst>
          </p:cNvPr>
          <p:cNvSpPr txBox="1"/>
          <p:nvPr/>
        </p:nvSpPr>
        <p:spPr>
          <a:xfrm>
            <a:off x="413468" y="1881866"/>
            <a:ext cx="11338560" cy="923330"/>
          </a:xfrm>
          <a:prstGeom prst="rect">
            <a:avLst/>
          </a:prstGeom>
          <a:noFill/>
        </p:spPr>
        <p:txBody>
          <a:bodyPr wrap="square" rtlCol="0">
            <a:spAutoFit/>
          </a:bodyPr>
          <a:lstStyle/>
          <a:p>
            <a:r>
              <a:rPr lang="cs-CZ" dirty="0"/>
              <a:t>U reálných kapalin vznikají v důsledku vnitřního tření </a:t>
            </a:r>
            <a:r>
              <a:rPr lang="cs-CZ" b="1" dirty="0"/>
              <a:t>odporové síly</a:t>
            </a:r>
            <a:r>
              <a:rPr lang="cs-CZ" dirty="0"/>
              <a:t> působící proti směru pohybu tělesa v tekutině.</a:t>
            </a:r>
          </a:p>
          <a:p>
            <a:r>
              <a:rPr lang="cs-CZ" dirty="0"/>
              <a:t>U kapalin mluvíme o </a:t>
            </a:r>
            <a:r>
              <a:rPr lang="cs-CZ" b="1" dirty="0"/>
              <a:t>hydrodynamické odporové síle</a:t>
            </a:r>
            <a:r>
              <a:rPr lang="cs-CZ" dirty="0"/>
              <a:t>, u plynů o </a:t>
            </a:r>
            <a:r>
              <a:rPr lang="cs-CZ" b="1" dirty="0"/>
              <a:t>aerodynamické odporové síle</a:t>
            </a:r>
            <a:r>
              <a:rPr lang="cs-CZ" dirty="0"/>
              <a:t>. Fyzikální jev vzniku odporových sil nazýváme </a:t>
            </a:r>
            <a:r>
              <a:rPr lang="cs-CZ" b="1" dirty="0"/>
              <a:t>odpor prostředí</a:t>
            </a:r>
            <a:r>
              <a:rPr lang="cs-CZ" dirty="0"/>
              <a:t>.</a:t>
            </a:r>
          </a:p>
        </p:txBody>
      </p:sp>
      <p:sp>
        <p:nvSpPr>
          <p:cNvPr id="5" name="TextovéPole 4">
            <a:extLst>
              <a:ext uri="{FF2B5EF4-FFF2-40B4-BE49-F238E27FC236}">
                <a16:creationId xmlns:a16="http://schemas.microsoft.com/office/drawing/2014/main" id="{BDD56BF9-7A96-6EB0-A5F1-C54E788D9FD2}"/>
              </a:ext>
            </a:extLst>
          </p:cNvPr>
          <p:cNvSpPr txBox="1"/>
          <p:nvPr/>
        </p:nvSpPr>
        <p:spPr>
          <a:xfrm>
            <a:off x="500932" y="3053301"/>
            <a:ext cx="11251096" cy="646331"/>
          </a:xfrm>
          <a:prstGeom prst="rect">
            <a:avLst/>
          </a:prstGeom>
          <a:noFill/>
        </p:spPr>
        <p:txBody>
          <a:bodyPr wrap="square" rtlCol="0">
            <a:spAutoFit/>
          </a:bodyPr>
          <a:lstStyle/>
          <a:p>
            <a:r>
              <a:rPr lang="cs-CZ" dirty="0"/>
              <a:t>Při obtékání tělesa tvaru koule při malých rychlostech tělesa vzhledem k tekutině je proudění tekutiny kolem tělesa laminární – viz obrázek.</a:t>
            </a:r>
          </a:p>
        </p:txBody>
      </p:sp>
      <p:pic>
        <p:nvPicPr>
          <p:cNvPr id="7" name="Obrázek 6">
            <a:extLst>
              <a:ext uri="{FF2B5EF4-FFF2-40B4-BE49-F238E27FC236}">
                <a16:creationId xmlns:a16="http://schemas.microsoft.com/office/drawing/2014/main" id="{59D09B88-D072-4411-8E20-5E6072DDBD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149" y="3824179"/>
            <a:ext cx="4087044" cy="2175079"/>
          </a:xfrm>
          <a:prstGeom prst="rect">
            <a:avLst/>
          </a:prstGeom>
        </p:spPr>
      </p:pic>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05A06BF5-9696-4408-1D86-D88CE0880496}"/>
                  </a:ext>
                </a:extLst>
              </p:cNvPr>
              <p:cNvSpPr txBox="1"/>
              <p:nvPr/>
            </p:nvSpPr>
            <p:spPr>
              <a:xfrm>
                <a:off x="4484537" y="3699632"/>
                <a:ext cx="7156172" cy="2277547"/>
              </a:xfrm>
              <a:prstGeom prst="rect">
                <a:avLst/>
              </a:prstGeom>
              <a:noFill/>
            </p:spPr>
            <p:txBody>
              <a:bodyPr wrap="square" rtlCol="0">
                <a:spAutoFit/>
              </a:bodyPr>
              <a:lstStyle/>
              <a:p>
                <a:r>
                  <a:rPr lang="cs-CZ" dirty="0"/>
                  <a:t>Odporová síla </a:t>
                </a:r>
                <a14:m>
                  <m:oMath xmlns:m="http://schemas.openxmlformats.org/officeDocument/2006/math">
                    <m:r>
                      <a:rPr lang="cs-CZ" b="1" i="1" dirty="0" smtClean="0">
                        <a:latin typeface="Cambria Math" panose="02040503050406030204" pitchFamily="18" charset="0"/>
                      </a:rPr>
                      <m:t>𝑭</m:t>
                    </m:r>
                  </m:oMath>
                </a14:m>
                <a:r>
                  <a:rPr lang="cs-CZ" dirty="0"/>
                  <a:t> je poměrně malá, její velikost </a:t>
                </a:r>
                <a14:m>
                  <m:oMath xmlns:m="http://schemas.openxmlformats.org/officeDocument/2006/math">
                    <m:r>
                      <a:rPr lang="cs-CZ" i="1" dirty="0" smtClean="0">
                        <a:latin typeface="Cambria Math" panose="02040503050406030204" pitchFamily="18" charset="0"/>
                      </a:rPr>
                      <m:t>𝐹</m:t>
                    </m:r>
                  </m:oMath>
                </a14:m>
                <a:r>
                  <a:rPr lang="cs-CZ" dirty="0"/>
                  <a:t> je přímo úměrná relativní rychlosti </a:t>
                </a:r>
                <a14:m>
                  <m:oMath xmlns:m="http://schemas.openxmlformats.org/officeDocument/2006/math">
                    <m:r>
                      <a:rPr lang="cs-CZ" i="1" dirty="0" smtClean="0">
                        <a:latin typeface="Cambria Math" panose="02040503050406030204" pitchFamily="18" charset="0"/>
                      </a:rPr>
                      <m:t>𝑣</m:t>
                    </m:r>
                  </m:oMath>
                </a14:m>
                <a:r>
                  <a:rPr lang="cs-CZ" dirty="0"/>
                  <a:t>.</a:t>
                </a:r>
              </a:p>
              <a:p>
                <a:r>
                  <a:rPr lang="cs-CZ" dirty="0"/>
                  <a:t>Odporová síla pro kouli o poloměru </a:t>
                </a:r>
                <a14:m>
                  <m:oMath xmlns:m="http://schemas.openxmlformats.org/officeDocument/2006/math">
                    <m:r>
                      <a:rPr lang="cs-CZ" i="1" dirty="0" smtClean="0">
                        <a:latin typeface="Cambria Math" panose="02040503050406030204" pitchFamily="18" charset="0"/>
                      </a:rPr>
                      <m:t>𝑟</m:t>
                    </m:r>
                  </m:oMath>
                </a14:m>
                <a:r>
                  <a:rPr lang="cs-CZ" dirty="0"/>
                  <a:t> pohybující se relativní rychlostí </a:t>
                </a:r>
                <a14:m>
                  <m:oMath xmlns:m="http://schemas.openxmlformats.org/officeDocument/2006/math">
                    <m:r>
                      <a:rPr lang="cs-CZ" i="1" dirty="0" smtClean="0">
                        <a:latin typeface="Cambria Math" panose="02040503050406030204" pitchFamily="18" charset="0"/>
                      </a:rPr>
                      <m:t>𝑣</m:t>
                    </m:r>
                  </m:oMath>
                </a14:m>
                <a:r>
                  <a:rPr lang="cs-CZ" dirty="0"/>
                  <a:t> je </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=6 </m:t>
                      </m:r>
                      <m:r>
                        <a:rPr lang="cs-CZ" b="0" i="1" smtClean="0">
                          <a:latin typeface="Cambria Math" panose="02040503050406030204" pitchFamily="18" charset="0"/>
                          <a:ea typeface="Cambria Math" panose="02040503050406030204" pitchFamily="18" charset="0"/>
                        </a:rPr>
                        <m:t>𝜋</m:t>
                      </m:r>
                      <m:r>
                        <a:rPr lang="cs-CZ" b="0" i="1" smtClean="0">
                          <a:latin typeface="Cambria Math" panose="02040503050406030204" pitchFamily="18" charset="0"/>
                          <a:ea typeface="Cambria Math" panose="02040503050406030204" pitchFamily="18" charset="0"/>
                        </a:rPr>
                        <m:t> </m:t>
                      </m:r>
                      <m:r>
                        <m:rPr>
                          <m:sty m:val="p"/>
                        </m:rPr>
                        <a:rPr lang="el-GR" b="0" i="1" smtClean="0">
                          <a:latin typeface="Cambria Math" panose="02040503050406030204" pitchFamily="18" charset="0"/>
                          <a:ea typeface="Cambria Math" panose="02040503050406030204" pitchFamily="18" charset="0"/>
                        </a:rPr>
                        <m:t>η</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𝑟</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𝑣</m:t>
                      </m:r>
                    </m:oMath>
                  </m:oMathPara>
                </a14:m>
                <a:endParaRPr lang="cs-CZ" dirty="0"/>
              </a:p>
              <a:p>
                <a:endParaRPr lang="cs-CZ" sz="800" dirty="0"/>
              </a:p>
              <a:p>
                <a:r>
                  <a:rPr lang="cs-CZ" dirty="0"/>
                  <a:t>Kde </a:t>
                </a:r>
                <a14:m>
                  <m:oMath xmlns:m="http://schemas.openxmlformats.org/officeDocument/2006/math">
                    <m:r>
                      <m:rPr>
                        <m:sty m:val="p"/>
                      </m:rPr>
                      <a:rPr lang="el-GR" b="0" i="1" smtClean="0">
                        <a:latin typeface="Cambria Math" panose="02040503050406030204" pitchFamily="18" charset="0"/>
                        <a:ea typeface="Cambria Math" panose="02040503050406030204" pitchFamily="18" charset="0"/>
                      </a:rPr>
                      <m:t>η</m:t>
                    </m:r>
                  </m:oMath>
                </a14:m>
                <a:r>
                  <a:rPr lang="cs-CZ" dirty="0"/>
                  <a:t> je tzv. dynamická viskozita.</a:t>
                </a:r>
              </a:p>
              <a:p>
                <a:endParaRPr lang="cs-CZ" sz="800" dirty="0"/>
              </a:p>
              <a:p>
                <a:r>
                  <a:rPr lang="cs-CZ" dirty="0"/>
                  <a:t>Dynamická viskozita je materiálová konstanta, která charakterizuje tekutinu s vnitřním třením. Jednotkou této veličiny je </a:t>
                </a:r>
                <a:r>
                  <a:rPr lang="cs-CZ" dirty="0" err="1"/>
                  <a:t>pascalsekunda</a:t>
                </a:r>
                <a:r>
                  <a:rPr lang="cs-CZ" dirty="0"/>
                  <a:t> (Pa . S)</a:t>
                </a:r>
              </a:p>
            </p:txBody>
          </p:sp>
        </mc:Choice>
        <mc:Fallback xmlns="">
          <p:sp>
            <p:nvSpPr>
              <p:cNvPr id="8" name="TextovéPole 7">
                <a:extLst>
                  <a:ext uri="{FF2B5EF4-FFF2-40B4-BE49-F238E27FC236}">
                    <a16:creationId xmlns:a16="http://schemas.microsoft.com/office/drawing/2014/main" id="{05A06BF5-9696-4408-1D86-D88CE0880496}"/>
                  </a:ext>
                </a:extLst>
              </p:cNvPr>
              <p:cNvSpPr txBox="1">
                <a:spLocks noRot="1" noChangeAspect="1" noMove="1" noResize="1" noEditPoints="1" noAdjustHandles="1" noChangeArrowheads="1" noChangeShapeType="1" noTextEdit="1"/>
              </p:cNvSpPr>
              <p:nvPr/>
            </p:nvSpPr>
            <p:spPr>
              <a:xfrm>
                <a:off x="4484537" y="3699632"/>
                <a:ext cx="7156172" cy="2277547"/>
              </a:xfrm>
              <a:prstGeom prst="rect">
                <a:avLst/>
              </a:prstGeom>
              <a:blipFill>
                <a:blip r:embed="rId4"/>
                <a:stretch>
                  <a:fillRect l="-767" t="-1604" r="-1193" b="-3209"/>
                </a:stretch>
              </a:blipFill>
            </p:spPr>
            <p:txBody>
              <a:bodyPr/>
              <a:lstStyle/>
              <a:p>
                <a:r>
                  <a:rPr lang="cs-CZ">
                    <a:noFill/>
                  </a:rPr>
                  <a:t> </a:t>
                </a:r>
              </a:p>
            </p:txBody>
          </p:sp>
        </mc:Fallback>
      </mc:AlternateContent>
    </p:spTree>
    <p:extLst>
      <p:ext uri="{BB962C8B-B14F-4D97-AF65-F5344CB8AC3E}">
        <p14:creationId xmlns:p14="http://schemas.microsoft.com/office/powerpoint/2010/main" val="207868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ovéPole 1">
                <a:extLst>
                  <a:ext uri="{FF2B5EF4-FFF2-40B4-BE49-F238E27FC236}">
                    <a16:creationId xmlns:a16="http://schemas.microsoft.com/office/drawing/2014/main" id="{E3F5EAFC-1007-6F06-3216-4DC5E51A1FBA}"/>
                  </a:ext>
                </a:extLst>
              </p:cNvPr>
              <p:cNvSpPr txBox="1"/>
              <p:nvPr/>
            </p:nvSpPr>
            <p:spPr>
              <a:xfrm>
                <a:off x="326003" y="429370"/>
                <a:ext cx="11473733" cy="923330"/>
              </a:xfrm>
              <a:prstGeom prst="rect">
                <a:avLst/>
              </a:prstGeom>
              <a:noFill/>
            </p:spPr>
            <p:txBody>
              <a:bodyPr wrap="square" rtlCol="0">
                <a:spAutoFit/>
              </a:bodyPr>
              <a:lstStyle/>
              <a:p>
                <a:r>
                  <a:rPr lang="cs-CZ" dirty="0"/>
                  <a:t>Při větších rychlostech tělesa vzhledem k tekutině vzniká proudění turbulentní, za tělesem se tvoří víry, které způsobují značné zvětšení odporové síly </a:t>
                </a:r>
                <a14:m>
                  <m:oMath xmlns:m="http://schemas.openxmlformats.org/officeDocument/2006/math">
                    <m:r>
                      <a:rPr lang="cs-CZ" b="1" i="1" dirty="0" smtClean="0">
                        <a:latin typeface="Cambria Math" panose="02040503050406030204" pitchFamily="18" charset="0"/>
                      </a:rPr>
                      <m:t>𝑭</m:t>
                    </m:r>
                  </m:oMath>
                </a14:m>
                <a:r>
                  <a:rPr lang="cs-CZ" dirty="0"/>
                  <a:t>.</a:t>
                </a:r>
              </a:p>
              <a:p>
                <a:r>
                  <a:rPr lang="cs-CZ" dirty="0"/>
                  <a:t>Měření se zjistilo, že velikost odporové síly </a:t>
                </a:r>
                <a:r>
                  <a:rPr lang="cs-CZ" b="1" i="1" dirty="0">
                    <a:latin typeface="Cambria Math" panose="02040503050406030204" pitchFamily="18" charset="0"/>
                  </a:rPr>
                  <a:t>F</a:t>
                </a:r>
                <a:r>
                  <a:rPr lang="cs-CZ" dirty="0"/>
                  <a:t> se zvětšuje s druhou mocninou relativní rychlosti </a:t>
                </a:r>
                <a14:m>
                  <m:oMath xmlns:m="http://schemas.openxmlformats.org/officeDocument/2006/math">
                    <m:r>
                      <a:rPr lang="cs-CZ" i="1" dirty="0" smtClean="0">
                        <a:latin typeface="Cambria Math" panose="02040503050406030204" pitchFamily="18" charset="0"/>
                      </a:rPr>
                      <m:t>𝑣</m:t>
                    </m:r>
                  </m:oMath>
                </a14:m>
                <a:r>
                  <a:rPr lang="cs-CZ" dirty="0"/>
                  <a:t>.</a:t>
                </a:r>
              </a:p>
            </p:txBody>
          </p:sp>
        </mc:Choice>
        <mc:Fallback xmlns="">
          <p:sp>
            <p:nvSpPr>
              <p:cNvPr id="2" name="TextovéPole 1">
                <a:extLst>
                  <a:ext uri="{FF2B5EF4-FFF2-40B4-BE49-F238E27FC236}">
                    <a16:creationId xmlns:a16="http://schemas.microsoft.com/office/drawing/2014/main" id="{E3F5EAFC-1007-6F06-3216-4DC5E51A1FBA}"/>
                  </a:ext>
                </a:extLst>
              </p:cNvPr>
              <p:cNvSpPr txBox="1">
                <a:spLocks noRot="1" noChangeAspect="1" noMove="1" noResize="1" noEditPoints="1" noAdjustHandles="1" noChangeArrowheads="1" noChangeShapeType="1" noTextEdit="1"/>
              </p:cNvSpPr>
              <p:nvPr/>
            </p:nvSpPr>
            <p:spPr>
              <a:xfrm>
                <a:off x="326003" y="429370"/>
                <a:ext cx="11473733" cy="923330"/>
              </a:xfrm>
              <a:prstGeom prst="rect">
                <a:avLst/>
              </a:prstGeom>
              <a:blipFill>
                <a:blip r:embed="rId2"/>
                <a:stretch>
                  <a:fillRect l="-425" t="-3289" b="-9211"/>
                </a:stretch>
              </a:blipFill>
            </p:spPr>
            <p:txBody>
              <a:bodyPr/>
              <a:lstStyle/>
              <a:p>
                <a:r>
                  <a:rPr lang="cs-CZ">
                    <a:noFill/>
                  </a:rPr>
                  <a:t> </a:t>
                </a:r>
              </a:p>
            </p:txBody>
          </p:sp>
        </mc:Fallback>
      </mc:AlternateContent>
      <p:pic>
        <p:nvPicPr>
          <p:cNvPr id="4" name="Obrázek 3">
            <a:extLst>
              <a:ext uri="{FF2B5EF4-FFF2-40B4-BE49-F238E27FC236}">
                <a16:creationId xmlns:a16="http://schemas.microsoft.com/office/drawing/2014/main" id="{AD9313AE-ACD1-236F-0C37-25E0DF6565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9825" y="1483117"/>
            <a:ext cx="5172350" cy="2548194"/>
          </a:xfrm>
          <a:prstGeom prst="rect">
            <a:avLst/>
          </a:prstGeom>
        </p:spPr>
      </p:pic>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5169941C-F091-EFE1-0846-EFAE5AD31BEB}"/>
                  </a:ext>
                </a:extLst>
              </p:cNvPr>
              <p:cNvSpPr txBox="1"/>
              <p:nvPr/>
            </p:nvSpPr>
            <p:spPr>
              <a:xfrm>
                <a:off x="392264" y="4169679"/>
                <a:ext cx="11330609" cy="1754326"/>
              </a:xfrm>
              <a:prstGeom prst="rect">
                <a:avLst/>
              </a:prstGeom>
              <a:noFill/>
            </p:spPr>
            <p:txBody>
              <a:bodyPr wrap="square" rtlCol="0">
                <a:spAutoFit/>
              </a:bodyPr>
              <a:lstStyle/>
              <a:p>
                <a:r>
                  <a:rPr lang="cs-CZ" dirty="0"/>
                  <a:t>Závažné důsledky má tato závislost pro jízdu automobilem. Zvětší-li se při větších rychlostech rychlost dvakrát, zvětší se síla odporu čtyřikrát. Ještě výrazněji rostou požadavky na výkon motoru, který je potřebný k překonání aerodynamické odporové síly. Tento výkon </a:t>
                </a:r>
                <a14:m>
                  <m:oMath xmlns:m="http://schemas.openxmlformats.org/officeDocument/2006/math">
                    <m:r>
                      <a:rPr lang="cs-CZ" i="1" dirty="0" smtClean="0">
                        <a:latin typeface="Cambria Math" panose="02040503050406030204" pitchFamily="18" charset="0"/>
                      </a:rPr>
                      <m:t>𝑃</m:t>
                    </m:r>
                  </m:oMath>
                </a14:m>
                <a:r>
                  <a:rPr lang="cs-CZ" dirty="0"/>
                  <a:t> roste se třetí mocninou velikosti rychlosti. </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𝑃</m:t>
                      </m:r>
                      <m:r>
                        <a:rPr lang="cs-CZ" b="0" i="1" smtClean="0">
                          <a:latin typeface="Cambria Math" panose="02040503050406030204" pitchFamily="18" charset="0"/>
                        </a:rPr>
                        <m:t>=</m:t>
                      </m:r>
                      <m:r>
                        <a:rPr lang="cs-CZ" b="0" i="1" smtClean="0">
                          <a:latin typeface="Cambria Math" panose="02040503050406030204" pitchFamily="18" charset="0"/>
                        </a:rPr>
                        <m:t>𝐹</m:t>
                      </m:r>
                      <m:r>
                        <a:rPr lang="cs-CZ" b="0" i="1" smtClean="0">
                          <a:latin typeface="Cambria Math" panose="02040503050406030204" pitchFamily="18" charset="0"/>
                        </a:rPr>
                        <m:t> . </m:t>
                      </m:r>
                      <m:r>
                        <a:rPr lang="cs-CZ" b="0" i="1" smtClean="0">
                          <a:latin typeface="Cambria Math" panose="02040503050406030204" pitchFamily="18" charset="0"/>
                        </a:rPr>
                        <m:t>𝑣</m:t>
                      </m:r>
                      <m:r>
                        <a:rPr lang="cs-CZ" b="0" i="1" smtClean="0">
                          <a:latin typeface="Cambria Math" panose="02040503050406030204" pitchFamily="18" charset="0"/>
                        </a:rPr>
                        <m:t>=</m:t>
                      </m:r>
                      <m:r>
                        <a:rPr lang="cs-CZ" b="0" i="1" smtClean="0">
                          <a:latin typeface="Cambria Math" panose="02040503050406030204" pitchFamily="18" charset="0"/>
                        </a:rPr>
                        <m:t>𝐾</m:t>
                      </m:r>
                      <m:r>
                        <a:rPr lang="cs-CZ" b="0" i="1" smtClean="0">
                          <a:latin typeface="Cambria Math" panose="02040503050406030204" pitchFamily="18" charset="0"/>
                        </a:rPr>
                        <m:t>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𝑣</m:t>
                          </m:r>
                        </m:e>
                        <m:sup>
                          <m:r>
                            <a:rPr lang="cs-CZ" b="0" i="1" smtClean="0">
                              <a:latin typeface="Cambria Math" panose="02040503050406030204" pitchFamily="18" charset="0"/>
                            </a:rPr>
                            <m:t>3</m:t>
                          </m:r>
                        </m:sup>
                      </m:sSup>
                    </m:oMath>
                  </m:oMathPara>
                </a14:m>
                <a:endParaRPr lang="cs-CZ" dirty="0"/>
              </a:p>
              <a:p>
                <a:r>
                  <a:rPr lang="cs-CZ" dirty="0"/>
                  <a:t>kde </a:t>
                </a:r>
                <a14:m>
                  <m:oMath xmlns:m="http://schemas.openxmlformats.org/officeDocument/2006/math">
                    <m:r>
                      <a:rPr lang="cs-CZ" i="1" dirty="0" smtClean="0">
                        <a:latin typeface="Cambria Math" panose="02040503050406030204" pitchFamily="18" charset="0"/>
                      </a:rPr>
                      <m:t>𝐾</m:t>
                    </m:r>
                  </m:oMath>
                </a14:m>
                <a:r>
                  <a:rPr lang="cs-CZ" dirty="0"/>
                  <a:t> je součinitel závislý na vlastnostech tekutiny a na tvaru a velikosti tělesa. Má-li se velikost rychlosti automobilu při větších rychlostech zvětšit dvakrát, musí se zvýšit výkon motoru </a:t>
                </a:r>
                <a:r>
                  <a:rPr lang="cs-CZ" b="1" dirty="0"/>
                  <a:t>osmkrát</a:t>
                </a:r>
                <a:r>
                  <a:rPr lang="cs-CZ" dirty="0"/>
                  <a:t>.</a:t>
                </a:r>
              </a:p>
            </p:txBody>
          </p:sp>
        </mc:Choice>
        <mc:Fallback xmlns="">
          <p:sp>
            <p:nvSpPr>
              <p:cNvPr id="5" name="TextovéPole 4">
                <a:extLst>
                  <a:ext uri="{FF2B5EF4-FFF2-40B4-BE49-F238E27FC236}">
                    <a16:creationId xmlns:a16="http://schemas.microsoft.com/office/drawing/2014/main" id="{5169941C-F091-EFE1-0846-EFAE5AD31BEB}"/>
                  </a:ext>
                </a:extLst>
              </p:cNvPr>
              <p:cNvSpPr txBox="1">
                <a:spLocks noRot="1" noChangeAspect="1" noMove="1" noResize="1" noEditPoints="1" noAdjustHandles="1" noChangeArrowheads="1" noChangeShapeType="1" noTextEdit="1"/>
              </p:cNvSpPr>
              <p:nvPr/>
            </p:nvSpPr>
            <p:spPr>
              <a:xfrm>
                <a:off x="392264" y="4169679"/>
                <a:ext cx="11330609" cy="1754326"/>
              </a:xfrm>
              <a:prstGeom prst="rect">
                <a:avLst/>
              </a:prstGeom>
              <a:blipFill>
                <a:blip r:embed="rId4"/>
                <a:stretch>
                  <a:fillRect l="-430" t="-1736" r="-377" b="-4514"/>
                </a:stretch>
              </a:blipFill>
            </p:spPr>
            <p:txBody>
              <a:bodyPr/>
              <a:lstStyle/>
              <a:p>
                <a:r>
                  <a:rPr lang="cs-CZ">
                    <a:noFill/>
                  </a:rPr>
                  <a:t> </a:t>
                </a:r>
              </a:p>
            </p:txBody>
          </p:sp>
        </mc:Fallback>
      </mc:AlternateContent>
    </p:spTree>
    <p:extLst>
      <p:ext uri="{BB962C8B-B14F-4D97-AF65-F5344CB8AC3E}">
        <p14:creationId xmlns:p14="http://schemas.microsoft.com/office/powerpoint/2010/main" val="34486293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2612B3F-8BF5-E6DA-24EA-F5B12CB83F93}"/>
              </a:ext>
            </a:extLst>
          </p:cNvPr>
          <p:cNvSpPr txBox="1"/>
          <p:nvPr/>
        </p:nvSpPr>
        <p:spPr>
          <a:xfrm>
            <a:off x="326003" y="333955"/>
            <a:ext cx="8635117" cy="369332"/>
          </a:xfrm>
          <a:prstGeom prst="rect">
            <a:avLst/>
          </a:prstGeom>
          <a:noFill/>
        </p:spPr>
        <p:txBody>
          <a:bodyPr wrap="square" rtlCol="0">
            <a:spAutoFit/>
          </a:bodyPr>
          <a:lstStyle/>
          <a:p>
            <a:r>
              <a:rPr lang="cs-CZ" b="1" dirty="0"/>
              <a:t>Velikost aerodynamické odporové síly pro středně velké rychlosti.</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D3225D2E-AFE0-3573-D57E-AB6D9245515B}"/>
                  </a:ext>
                </a:extLst>
              </p:cNvPr>
              <p:cNvSpPr txBox="1"/>
              <p:nvPr/>
            </p:nvSpPr>
            <p:spPr>
              <a:xfrm>
                <a:off x="429370" y="795130"/>
                <a:ext cx="11402171" cy="2519151"/>
              </a:xfrm>
              <a:prstGeom prst="rect">
                <a:avLst/>
              </a:prstGeom>
              <a:noFill/>
            </p:spPr>
            <p:txBody>
              <a:bodyPr wrap="square" rtlCol="0">
                <a:spAutoFit/>
              </a:bodyPr>
              <a:lstStyle/>
              <a:p>
                <a:r>
                  <a:rPr lang="cs-CZ" dirty="0"/>
                  <a:t>Pro velikost </a:t>
                </a:r>
                <a:r>
                  <a:rPr lang="cs-CZ" b="1" dirty="0"/>
                  <a:t>aerodynamické odporové síly </a:t>
                </a:r>
                <a:r>
                  <a:rPr lang="cs-CZ" dirty="0"/>
                  <a:t>působící na tělesa </a:t>
                </a:r>
                <a:r>
                  <a:rPr lang="cs-CZ" b="1" dirty="0"/>
                  <a:t>libovolného tvaru</a:t>
                </a:r>
                <a:r>
                  <a:rPr lang="cs-CZ" dirty="0"/>
                  <a:t> odvodil Issac Newton vztah:</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 </m:t>
                      </m:r>
                      <m:r>
                        <a:rPr lang="cs-CZ" b="0" i="1" smtClean="0">
                          <a:latin typeface="Cambria Math" panose="02040503050406030204" pitchFamily="18" charset="0"/>
                        </a:rPr>
                        <m:t>𝐶</m:t>
                      </m:r>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𝑆</m:t>
                      </m:r>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𝑣</m:t>
                          </m:r>
                        </m:e>
                        <m:sup>
                          <m:r>
                            <a:rPr lang="cs-CZ" b="0" i="1" smtClean="0">
                              <a:latin typeface="Cambria Math" panose="02040503050406030204" pitchFamily="18" charset="0"/>
                              <a:ea typeface="Cambria Math" panose="02040503050406030204" pitchFamily="18" charset="0"/>
                            </a:rPr>
                            <m:t>2</m:t>
                          </m:r>
                        </m:sup>
                      </m:sSup>
                    </m:oMath>
                  </m:oMathPara>
                </a14:m>
                <a:endParaRPr lang="cs-CZ" dirty="0"/>
              </a:p>
              <a:p>
                <a:endParaRPr lang="cs-CZ" sz="800" dirty="0"/>
              </a:p>
              <a:p>
                <a:r>
                  <a:rPr lang="cs-CZ" dirty="0"/>
                  <a:t>Kde </a:t>
                </a:r>
                <a14:m>
                  <m:oMath xmlns:m="http://schemas.openxmlformats.org/officeDocument/2006/math">
                    <m:r>
                      <a:rPr lang="cs-CZ" i="1" dirty="0" smtClean="0">
                        <a:latin typeface="Cambria Math" panose="02040503050406030204" pitchFamily="18" charset="0"/>
                      </a:rPr>
                      <m:t>𝐶</m:t>
                    </m:r>
                  </m:oMath>
                </a14:m>
                <a:r>
                  <a:rPr lang="cs-CZ" dirty="0"/>
                  <a:t> je součinitel odporu, </a:t>
                </a:r>
                <a14:m>
                  <m:oMath xmlns:m="http://schemas.openxmlformats.org/officeDocument/2006/math">
                    <m:r>
                      <a:rPr lang="cs-CZ" i="1" smtClean="0">
                        <a:latin typeface="Cambria Math" panose="02040503050406030204" pitchFamily="18" charset="0"/>
                        <a:ea typeface="Cambria Math" panose="02040503050406030204" pitchFamily="18" charset="0"/>
                      </a:rPr>
                      <m:t>𝜌</m:t>
                    </m:r>
                  </m:oMath>
                </a14:m>
                <a:r>
                  <a:rPr lang="cs-CZ" dirty="0"/>
                  <a:t> je hustota vzduchu, </a:t>
                </a:r>
                <a14:m>
                  <m:oMath xmlns:m="http://schemas.openxmlformats.org/officeDocument/2006/math">
                    <m:r>
                      <a:rPr lang="cs-CZ" i="1" dirty="0" smtClean="0">
                        <a:latin typeface="Cambria Math" panose="02040503050406030204" pitchFamily="18" charset="0"/>
                      </a:rPr>
                      <m:t>𝑆</m:t>
                    </m:r>
                  </m:oMath>
                </a14:m>
                <a:r>
                  <a:rPr lang="cs-CZ" dirty="0"/>
                  <a:t> je obsah průřezu tělesa kolmého ke směru pohybu a </a:t>
                </a:r>
                <a14:m>
                  <m:oMath xmlns:m="http://schemas.openxmlformats.org/officeDocument/2006/math">
                    <m:r>
                      <a:rPr lang="cs-CZ" i="1" dirty="0" smtClean="0">
                        <a:latin typeface="Cambria Math" panose="02040503050406030204" pitchFamily="18" charset="0"/>
                      </a:rPr>
                      <m:t>𝑣</m:t>
                    </m:r>
                  </m:oMath>
                </a14:m>
                <a:r>
                  <a:rPr lang="cs-CZ" dirty="0"/>
                  <a:t> je velikost relativní rychlosti. Tento vztah pro velikost odporové síly platí jen pro středně velké rychlosti.</a:t>
                </a:r>
              </a:p>
              <a:p>
                <a:r>
                  <a:rPr lang="cs-CZ" dirty="0"/>
                  <a:t>Pro rychlosti větší než je rychlost šíření zvuku v daném prostředí, je velikost odporové síly přímo úměrná třetí mocnině rychlosti </a:t>
                </a:r>
                <a14:m>
                  <m:oMath xmlns:m="http://schemas.openxmlformats.org/officeDocument/2006/math">
                    <m:r>
                      <a:rPr lang="cs-CZ" i="1" dirty="0" smtClean="0">
                        <a:latin typeface="Cambria Math" panose="02040503050406030204" pitchFamily="18" charset="0"/>
                      </a:rPr>
                      <m:t>𝑣</m:t>
                    </m:r>
                  </m:oMath>
                </a14:m>
                <a:r>
                  <a:rPr lang="cs-CZ" dirty="0"/>
                  <a:t>. V tomto případě vytváří těleso v prostředí tzv. </a:t>
                </a:r>
                <a:r>
                  <a:rPr lang="cs-CZ" b="1" dirty="0"/>
                  <a:t>rázovou vlnu</a:t>
                </a:r>
                <a:r>
                  <a:rPr lang="cs-CZ" dirty="0"/>
                  <a:t>, která například způsobuje při přeletu nadzvukových letadel silné zvukové třesky.</a:t>
                </a:r>
              </a:p>
            </p:txBody>
          </p:sp>
        </mc:Choice>
        <mc:Fallback xmlns="">
          <p:sp>
            <p:nvSpPr>
              <p:cNvPr id="3" name="TextovéPole 2">
                <a:extLst>
                  <a:ext uri="{FF2B5EF4-FFF2-40B4-BE49-F238E27FC236}">
                    <a16:creationId xmlns:a16="http://schemas.microsoft.com/office/drawing/2014/main" id="{D3225D2E-AFE0-3573-D57E-AB6D9245515B}"/>
                  </a:ext>
                </a:extLst>
              </p:cNvPr>
              <p:cNvSpPr txBox="1">
                <a:spLocks noRot="1" noChangeAspect="1" noMove="1" noResize="1" noEditPoints="1" noAdjustHandles="1" noChangeArrowheads="1" noChangeShapeType="1" noTextEdit="1"/>
              </p:cNvSpPr>
              <p:nvPr/>
            </p:nvSpPr>
            <p:spPr>
              <a:xfrm>
                <a:off x="429370" y="795130"/>
                <a:ext cx="11402171" cy="2519151"/>
              </a:xfrm>
              <a:prstGeom prst="rect">
                <a:avLst/>
              </a:prstGeom>
              <a:blipFill>
                <a:blip r:embed="rId2"/>
                <a:stretch>
                  <a:fillRect l="-428" t="-1208" b="-2657"/>
                </a:stretch>
              </a:blipFill>
            </p:spPr>
            <p:txBody>
              <a:bodyPr/>
              <a:lstStyle/>
              <a:p>
                <a:r>
                  <a:rPr lang="cs-CZ">
                    <a:noFill/>
                  </a:rPr>
                  <a:t> </a:t>
                </a:r>
              </a:p>
            </p:txBody>
          </p:sp>
        </mc:Fallback>
      </mc:AlternateContent>
      <p:sp>
        <p:nvSpPr>
          <p:cNvPr id="4" name="TextovéPole 3">
            <a:extLst>
              <a:ext uri="{FF2B5EF4-FFF2-40B4-BE49-F238E27FC236}">
                <a16:creationId xmlns:a16="http://schemas.microsoft.com/office/drawing/2014/main" id="{95CDAAFC-80AD-07E4-A37C-56D11F8DD494}"/>
              </a:ext>
            </a:extLst>
          </p:cNvPr>
          <p:cNvSpPr txBox="1"/>
          <p:nvPr/>
        </p:nvSpPr>
        <p:spPr>
          <a:xfrm>
            <a:off x="429370" y="3314281"/>
            <a:ext cx="11123875" cy="646331"/>
          </a:xfrm>
          <a:prstGeom prst="rect">
            <a:avLst/>
          </a:prstGeom>
          <a:noFill/>
        </p:spPr>
        <p:txBody>
          <a:bodyPr wrap="square" rtlCol="0">
            <a:spAutoFit/>
          </a:bodyPr>
          <a:lstStyle/>
          <a:p>
            <a:r>
              <a:rPr lang="cs-CZ" dirty="0"/>
              <a:t>Součinitel odporu C závisí na tvaru tělesa. Největší hodnotu součinitele C=1,33 má dutá koule, jejíž dutina je obrácena proti směru pohybu. Nejmenší hodnotu součinitele C=0,03 má těleso </a:t>
            </a:r>
            <a:r>
              <a:rPr lang="cs-CZ" b="1" dirty="0"/>
              <a:t>proudnicového </a:t>
            </a:r>
            <a:r>
              <a:rPr lang="cs-CZ" dirty="0"/>
              <a:t> neboli </a:t>
            </a:r>
            <a:r>
              <a:rPr lang="cs-CZ" b="1" dirty="0"/>
              <a:t>aerodynamického tvaru</a:t>
            </a:r>
            <a:r>
              <a:rPr lang="cs-CZ" dirty="0"/>
              <a:t>.</a:t>
            </a:r>
            <a:endParaRPr lang="cs-CZ" b="1" dirty="0"/>
          </a:p>
        </p:txBody>
      </p:sp>
      <p:pic>
        <p:nvPicPr>
          <p:cNvPr id="6" name="Obrázek 5">
            <a:extLst>
              <a:ext uri="{FF2B5EF4-FFF2-40B4-BE49-F238E27FC236}">
                <a16:creationId xmlns:a16="http://schemas.microsoft.com/office/drawing/2014/main" id="{95B6EDE2-67DE-1199-118C-D8840AE6C0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5900" y="3960612"/>
            <a:ext cx="6640200" cy="1942174"/>
          </a:xfrm>
          <a:prstGeom prst="rect">
            <a:avLst/>
          </a:prstGeom>
        </p:spPr>
      </p:pic>
    </p:spTree>
    <p:extLst>
      <p:ext uri="{BB962C8B-B14F-4D97-AF65-F5344CB8AC3E}">
        <p14:creationId xmlns:p14="http://schemas.microsoft.com/office/powerpoint/2010/main" val="3482433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4C5BD93-3134-AC2F-8E7F-A83DD72E493E}"/>
              </a:ext>
            </a:extLst>
          </p:cNvPr>
          <p:cNvSpPr txBox="1"/>
          <p:nvPr/>
        </p:nvSpPr>
        <p:spPr>
          <a:xfrm>
            <a:off x="445273" y="397565"/>
            <a:ext cx="3188473" cy="369332"/>
          </a:xfrm>
          <a:prstGeom prst="rect">
            <a:avLst/>
          </a:prstGeom>
          <a:noFill/>
        </p:spPr>
        <p:txBody>
          <a:bodyPr wrap="square" rtlCol="0">
            <a:spAutoFit/>
          </a:bodyPr>
          <a:lstStyle/>
          <a:p>
            <a:r>
              <a:rPr lang="cs-CZ" b="1" dirty="0"/>
              <a:t>Vztlaková aerodynamická síla</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EF032F26-8B9B-F045-A290-7F6ED0326ED4}"/>
                  </a:ext>
                </a:extLst>
              </p:cNvPr>
              <p:cNvSpPr txBox="1"/>
              <p:nvPr/>
            </p:nvSpPr>
            <p:spPr>
              <a:xfrm>
                <a:off x="445273" y="970059"/>
                <a:ext cx="11179534" cy="2201821"/>
              </a:xfrm>
              <a:prstGeom prst="rect">
                <a:avLst/>
              </a:prstGeom>
              <a:noFill/>
            </p:spPr>
            <p:txBody>
              <a:bodyPr wrap="square" rtlCol="0">
                <a:spAutoFit/>
              </a:bodyPr>
              <a:lstStyle/>
              <a:p>
                <a:r>
                  <a:rPr lang="cs-CZ" dirty="0"/>
                  <a:t>Nosné plochy křídel letadel  mají aerodynamický profil. Nesouměrný profil nosné plochy způsobuje, že vzduch obtéká její horní stěnu větší rychlostí než stěnu spodní. Podle Bernoulliovy rovnice je tlak na horní stěnu nosné plochy menší než na spodní stěnu  a na celou nosnou plochu působí </a:t>
                </a:r>
                <a:r>
                  <a:rPr lang="cs-CZ" b="1" dirty="0"/>
                  <a:t>vztlaková aerodynamická síla</a:t>
                </a:r>
                <a:r>
                  <a:rPr lang="cs-CZ" dirty="0"/>
                  <a:t>. </a:t>
                </a:r>
              </a:p>
              <a:p>
                <a:endParaRPr lang="cs-CZ" dirty="0"/>
              </a:p>
              <a:p>
                <a:r>
                  <a:rPr lang="cs-CZ" dirty="0"/>
                  <a:t>Na nosnou plochu letadla působí aerodynamická vztlaková síla </a:t>
                </a:r>
                <a14:m>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𝑦</m:t>
                        </m:r>
                      </m:sub>
                    </m:sSub>
                  </m:oMath>
                </a14:m>
                <a:r>
                  <a:rPr lang="cs-CZ" dirty="0"/>
                  <a:t>, která působí proti tíhové síle a udržuje letadlo ve vzduchu, a odporová síla </a:t>
                </a:r>
                <a14:m>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𝑥</m:t>
                        </m:r>
                      </m:sub>
                    </m:sSub>
                  </m:oMath>
                </a14:m>
                <a:r>
                  <a:rPr lang="cs-CZ" dirty="0"/>
                  <a:t>, kterou překonává tažná síla motorů. Výslednicí obou sil je </a:t>
                </a:r>
                <a:r>
                  <a:rPr lang="cs-CZ" b="1" dirty="0"/>
                  <a:t>výsledná aerodynamická síla</a:t>
                </a:r>
                <a:endParaRPr lang="cs-CZ" dirty="0"/>
              </a:p>
              <a:p>
                <a:endParaRPr lang="cs-CZ" sz="800" dirty="0"/>
              </a:p>
              <a:p>
                <a:pPr/>
                <a14:m>
                  <m:oMathPara xmlns:m="http://schemas.openxmlformats.org/officeDocument/2006/math">
                    <m:oMathParaPr>
                      <m:jc m:val="centerGroup"/>
                    </m:oMathParaPr>
                    <m:oMath xmlns:m="http://schemas.openxmlformats.org/officeDocument/2006/math">
                      <m:r>
                        <a:rPr lang="cs-CZ" b="1" i="1" smtClean="0">
                          <a:latin typeface="Cambria Math" panose="02040503050406030204" pitchFamily="18" charset="0"/>
                        </a:rPr>
                        <m:t>𝑭</m:t>
                      </m:r>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𝒙</m:t>
                          </m:r>
                        </m:sub>
                      </m:sSub>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𝒚</m:t>
                          </m:r>
                        </m:sub>
                      </m:sSub>
                    </m:oMath>
                  </m:oMathPara>
                </a14:m>
                <a:endParaRPr lang="cs-CZ" b="1" dirty="0"/>
              </a:p>
            </p:txBody>
          </p:sp>
        </mc:Choice>
        <mc:Fallback xmlns="">
          <p:sp>
            <p:nvSpPr>
              <p:cNvPr id="3" name="TextovéPole 2">
                <a:extLst>
                  <a:ext uri="{FF2B5EF4-FFF2-40B4-BE49-F238E27FC236}">
                    <a16:creationId xmlns:a16="http://schemas.microsoft.com/office/drawing/2014/main" id="{EF032F26-8B9B-F045-A290-7F6ED0326ED4}"/>
                  </a:ext>
                </a:extLst>
              </p:cNvPr>
              <p:cNvSpPr txBox="1">
                <a:spLocks noRot="1" noChangeAspect="1" noMove="1" noResize="1" noEditPoints="1" noAdjustHandles="1" noChangeArrowheads="1" noChangeShapeType="1" noTextEdit="1"/>
              </p:cNvSpPr>
              <p:nvPr/>
            </p:nvSpPr>
            <p:spPr>
              <a:xfrm>
                <a:off x="445273" y="970059"/>
                <a:ext cx="11179534" cy="2201821"/>
              </a:xfrm>
              <a:prstGeom prst="rect">
                <a:avLst/>
              </a:prstGeom>
              <a:blipFill>
                <a:blip r:embed="rId2"/>
                <a:stretch>
                  <a:fillRect l="-436" t="-1385"/>
                </a:stretch>
              </a:blipFill>
            </p:spPr>
            <p:txBody>
              <a:bodyPr/>
              <a:lstStyle/>
              <a:p>
                <a:r>
                  <a:rPr lang="cs-CZ">
                    <a:noFill/>
                  </a:rPr>
                  <a:t> </a:t>
                </a:r>
              </a:p>
            </p:txBody>
          </p:sp>
        </mc:Fallback>
      </mc:AlternateContent>
      <p:pic>
        <p:nvPicPr>
          <p:cNvPr id="5" name="Obrázek 4">
            <a:extLst>
              <a:ext uri="{FF2B5EF4-FFF2-40B4-BE49-F238E27FC236}">
                <a16:creationId xmlns:a16="http://schemas.microsoft.com/office/drawing/2014/main" id="{5DB924C8-5852-B4B7-2218-F6CB6AF6E2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7450" y="3474383"/>
            <a:ext cx="4697101" cy="3312058"/>
          </a:xfrm>
          <a:prstGeom prst="rect">
            <a:avLst/>
          </a:prstGeom>
        </p:spPr>
      </p:pic>
    </p:spTree>
    <p:extLst>
      <p:ext uri="{BB962C8B-B14F-4D97-AF65-F5344CB8AC3E}">
        <p14:creationId xmlns:p14="http://schemas.microsoft.com/office/powerpoint/2010/main" val="2337100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814295FC-C0FE-E5B4-8E48-72D368775858}"/>
              </a:ext>
            </a:extLst>
          </p:cNvPr>
          <p:cNvSpPr txBox="1"/>
          <p:nvPr/>
        </p:nvSpPr>
        <p:spPr>
          <a:xfrm>
            <a:off x="5368456" y="3075057"/>
            <a:ext cx="1455088" cy="707886"/>
          </a:xfrm>
          <a:prstGeom prst="rect">
            <a:avLst/>
          </a:prstGeom>
          <a:noFill/>
        </p:spPr>
        <p:txBody>
          <a:bodyPr wrap="square" rtlCol="0">
            <a:spAutoFit/>
          </a:bodyPr>
          <a:lstStyle/>
          <a:p>
            <a:r>
              <a:rPr lang="cs-CZ" sz="4000" dirty="0"/>
              <a:t>Konec</a:t>
            </a:r>
          </a:p>
        </p:txBody>
      </p:sp>
    </p:spTree>
    <p:extLst>
      <p:ext uri="{BB962C8B-B14F-4D97-AF65-F5344CB8AC3E}">
        <p14:creationId xmlns:p14="http://schemas.microsoft.com/office/powerpoint/2010/main" val="1951474671"/>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TotalTime>
  <Words>815</Words>
  <Application>Microsoft Office PowerPoint</Application>
  <PresentationFormat>Širokoúhlá obrazovka</PresentationFormat>
  <Paragraphs>49</Paragraphs>
  <Slides>8</Slides>
  <Notes>0</Notes>
  <HiddenSlides>0</HiddenSlides>
  <MMClips>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8</vt:i4>
      </vt:variant>
    </vt:vector>
  </HeadingPairs>
  <TitlesOfParts>
    <vt:vector size="13" baseType="lpstr">
      <vt:lpstr>Arial</vt:lpstr>
      <vt:lpstr>Calibri</vt:lpstr>
      <vt:lpstr>Calibri Light</vt:lpstr>
      <vt:lpstr>Cambria Math</vt:lpstr>
      <vt:lpstr>Motiv Office</vt:lpstr>
      <vt:lpstr>Mechanika tekutin (Fyz75)</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Mechanika tekutin (Lyc - 75)</dc:title>
  <dc:creator>Karel Sixl</dc:creator>
  <cp:lastModifiedBy>Karel Sixl</cp:lastModifiedBy>
  <cp:revision>16</cp:revision>
  <dcterms:created xsi:type="dcterms:W3CDTF">2024-08-08T12:42:53Z</dcterms:created>
  <dcterms:modified xsi:type="dcterms:W3CDTF">2025-07-17T10:11:07Z</dcterms:modified>
</cp:coreProperties>
</file>