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Aplikace léku do </a:t>
            </a:r>
            <a:r>
              <a:rPr lang="cs-CZ" dirty="0" smtClean="0"/>
              <a:t>oka, ucha, nosu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Mgr. Silvie </a:t>
            </a:r>
            <a:r>
              <a:rPr lang="cs-CZ" dirty="0" smtClean="0"/>
              <a:t>Novotná </a:t>
            </a:r>
            <a:r>
              <a:rPr lang="cs-CZ" dirty="0"/>
              <a:t>Šmuclerová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670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možnosti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>
                <a:latin typeface="Arial" panose="020B0604020202020204" pitchFamily="34" charset="0"/>
              </a:rPr>
              <a:t>Do oka aplikujeme léky:</a:t>
            </a:r>
          </a:p>
          <a:p>
            <a:pPr>
              <a:buFont typeface="Wingdings 2" panose="05020102010507070707" pitchFamily="18" charset="2"/>
              <a:buNone/>
            </a:pPr>
            <a:endParaRPr lang="cs-CZ" altLang="cs-CZ" dirty="0">
              <a:latin typeface="Arial" panose="020B0604020202020204" pitchFamily="34" charset="0"/>
            </a:endParaRPr>
          </a:p>
          <a:p>
            <a:pPr lvl="1"/>
            <a:r>
              <a:rPr lang="cs-CZ" altLang="cs-CZ" dirty="0">
                <a:latin typeface="Arial" panose="020B0604020202020204" pitchFamily="34" charset="0"/>
              </a:rPr>
              <a:t>Tekuté léky</a:t>
            </a:r>
          </a:p>
          <a:p>
            <a:pPr lvl="1"/>
            <a:r>
              <a:rPr lang="cs-CZ" altLang="cs-CZ" dirty="0">
                <a:latin typeface="Arial" panose="020B0604020202020204" pitchFamily="34" charset="0"/>
              </a:rPr>
              <a:t>Masti</a:t>
            </a:r>
          </a:p>
          <a:p>
            <a:pPr lvl="1">
              <a:buFont typeface="Wingdings 2" panose="05020102010507070707" pitchFamily="18" charset="2"/>
              <a:buNone/>
            </a:pPr>
            <a:endParaRPr lang="cs-CZ" altLang="cs-CZ" dirty="0">
              <a:latin typeface="Arial" panose="020B0604020202020204" pitchFamily="34" charset="0"/>
            </a:endParaRPr>
          </a:p>
          <a:p>
            <a:pPr lvl="1"/>
            <a:r>
              <a:rPr lang="cs-CZ" altLang="cs-CZ" dirty="0">
                <a:latin typeface="Arial" panose="020B0604020202020204" pitchFamily="34" charset="0"/>
              </a:rPr>
              <a:t>Vkapáním  (instilací)</a:t>
            </a:r>
          </a:p>
          <a:p>
            <a:pPr lvl="1"/>
            <a:r>
              <a:rPr lang="cs-CZ" altLang="cs-CZ" dirty="0">
                <a:latin typeface="Arial" panose="020B0604020202020204" pitchFamily="34" charset="0"/>
              </a:rPr>
              <a:t>Výplachem spojivkového vaku (irigací)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58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5" descr="180px-Foreign_body_in_ey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2107" y="945262"/>
            <a:ext cx="4582551" cy="4046825"/>
          </a:xfrm>
        </p:spPr>
      </p:pic>
      <p:pic>
        <p:nvPicPr>
          <p:cNvPr id="5" name="Picture 8" descr="spojivk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54420" y="1023986"/>
            <a:ext cx="4889780" cy="388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1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4975412"/>
            <a:ext cx="8534400" cy="1018987"/>
          </a:xfrm>
        </p:spPr>
        <p:txBody>
          <a:bodyPr/>
          <a:lstStyle/>
          <a:p>
            <a:r>
              <a:rPr lang="cs-CZ" dirty="0" smtClean="0"/>
              <a:t>Pokyny pro aplikaci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518212"/>
          </a:xfrm>
        </p:spPr>
        <p:txBody>
          <a:bodyPr/>
          <a:lstStyle/>
          <a:p>
            <a:pPr lvl="1"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Všechny aplikované léky musejí být čerstvé</a:t>
            </a:r>
          </a:p>
          <a:p>
            <a:pPr lvl="1"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Dodržovat přesně určený druh léku a koncentraci</a:t>
            </a:r>
          </a:p>
          <a:p>
            <a:pPr lvl="1"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P. při aplikaci sedí, leží a mírně hlavu zakloní</a:t>
            </a:r>
          </a:p>
          <a:p>
            <a:pPr lvl="1"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Je-li ve spojivkovém vaku hlen nebo hnis, je nutné jej předem odstranit výplachem</a:t>
            </a:r>
          </a:p>
          <a:p>
            <a:pPr lvl="1"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Kapací část lahvičky nebo kapátko se nesmí dotknout ani oka ani řas</a:t>
            </a:r>
          </a:p>
          <a:p>
            <a:pPr lvl="1"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Kapací část lahvičky musí být po použití ihned zakryta</a:t>
            </a:r>
          </a:p>
          <a:p>
            <a:pPr lvl="1">
              <a:lnSpc>
                <a:spcPct val="9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Před výkonem je nutné si umýt ruce, pracovat asepticky a soustředěně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788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4800600"/>
            <a:ext cx="8534400" cy="1193799"/>
          </a:xfrm>
        </p:spPr>
        <p:txBody>
          <a:bodyPr/>
          <a:lstStyle/>
          <a:p>
            <a:r>
              <a:rPr lang="cs-CZ" dirty="0" smtClean="0"/>
              <a:t>Výplach spojivkového vaku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370294"/>
          </a:xfrm>
        </p:spPr>
        <p:txBody>
          <a:bodyPr>
            <a:normAutofit/>
          </a:bodyPr>
          <a:lstStyle/>
          <a:p>
            <a:r>
              <a:rPr lang="cs-CZ" altLang="cs-CZ" dirty="0">
                <a:latin typeface="Arial" panose="020B0604020202020204" pitchFamily="34" charset="0"/>
              </a:rPr>
              <a:t>Provádí se při zánětech spojivek, při první pomoci pro odplavení cizího tělesa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Nutno p. poučit, </a:t>
            </a:r>
            <a:r>
              <a:rPr lang="cs-CZ" altLang="cs-CZ" dirty="0" err="1">
                <a:latin typeface="Arial" panose="020B0604020202020204" pitchFamily="34" charset="0"/>
              </a:rPr>
              <a:t>popř.výkon</a:t>
            </a:r>
            <a:r>
              <a:rPr lang="cs-CZ" altLang="cs-CZ" dirty="0">
                <a:latin typeface="Arial" panose="020B0604020202020204" pitchFamily="34" charset="0"/>
              </a:rPr>
              <a:t> náznakem předvést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Do poloviny vaničky se nalije přípravek k výplachu (</a:t>
            </a:r>
            <a:r>
              <a:rPr lang="cs-CZ" altLang="cs-CZ" dirty="0" err="1">
                <a:latin typeface="Arial" panose="020B0604020202020204" pitchFamily="34" charset="0"/>
              </a:rPr>
              <a:t>Opthal</a:t>
            </a:r>
            <a:r>
              <a:rPr lang="cs-CZ" altLang="cs-CZ" dirty="0">
                <a:latin typeface="Arial" panose="020B0604020202020204" pitchFamily="34" charset="0"/>
              </a:rPr>
              <a:t>)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P.se předkloní, vaničku pevně přitiskne k okraji očnice a mírně zakloní hlavu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Oko nechá otevřené a bulbem pohybuje nahoru a dolů, zleva doprava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Znova se předkloní a použitý přípravek vylije do emitní misky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Tvář a víčka otřít čtvercem buničiny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58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Vkapání léku do spojivkového vaku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504765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Pečlivě si umýt ruce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P. sedí, hlavu mírně zakloní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Ukazovákem a palcem bez násilí otevřeme víčko, pod palcem držíme čtverec buničiny (pro každé oko použít jiný !!!!!)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Opatrně, abychom se nedotkli oka ani řas, vkápneme do vnitřního koutku 1 až 2 kapky určeného léku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P. sevře víčka a otáčí bulbem nahoru a dolu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Vytékající lék se odsaje buničinou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000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5917474"/>
            <a:ext cx="8534400" cy="76925"/>
          </a:xfrm>
        </p:spPr>
        <p:txBody>
          <a:bodyPr>
            <a:normAutofit fontScale="90000"/>
          </a:bodyPr>
          <a:lstStyle/>
          <a:p>
            <a:r>
              <a:rPr lang="cs-CZ" altLang="cs-CZ" dirty="0">
                <a:latin typeface="Arial" panose="020B0604020202020204" pitchFamily="34" charset="0"/>
              </a:rPr>
              <a:t>Vkládání masti nebo gelu do spojivkového vaku</a:t>
            </a:r>
            <a:br>
              <a:rPr lang="cs-CZ" altLang="cs-CZ" dirty="0">
                <a:latin typeface="Arial" panose="020B0604020202020204" pitchFamily="34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477871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P. posadíme, vysvětlíme výkon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Pod okem podržíme čtverec buničiny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Oddalujeme jím dolní víčko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Požádáme p. aby se díval nahoru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Mast aplikujeme přímo z tuby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Vytlačíme asi 1 cm proužek a otřeme ho do buničiny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Dále úzký proužek vkládáme do oka od vnitřního koutku</a:t>
            </a:r>
          </a:p>
          <a:p>
            <a:pPr lvl="1"/>
            <a:r>
              <a:rPr lang="cs-CZ" altLang="cs-CZ" sz="2400" dirty="0" err="1">
                <a:latin typeface="Arial" panose="020B0604020202020204" pitchFamily="34" charset="0"/>
              </a:rPr>
              <a:t>Konicky</a:t>
            </a:r>
            <a:r>
              <a:rPr lang="cs-CZ" altLang="cs-CZ" sz="2400" dirty="0">
                <a:latin typeface="Arial" panose="020B0604020202020204" pitchFamily="34" charset="0"/>
              </a:rPr>
              <a:t> tvarovaným koncem tuby se nesmíme dotknout oka ani řas 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Masti i kapky by měly být na odd. individuální</a:t>
            </a:r>
          </a:p>
          <a:p>
            <a:pPr lvl="1"/>
            <a:r>
              <a:rPr lang="cs-CZ" altLang="cs-CZ" sz="2400" dirty="0">
                <a:latin typeface="Arial" panose="020B0604020202020204" pitchFamily="34" charset="0"/>
              </a:rPr>
              <a:t>P. oko zavře a pomalu jím otáčí, mast se rozpustí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986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Aplikace do oka dětem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>
                <a:latin typeface="Arial" panose="020B0604020202020204" pitchFamily="34" charset="0"/>
              </a:rPr>
              <a:t>Kojenec leží v postýlce na zádech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Jedna sestra mu přidržuje nožky zabalené do pleny a hlavičku za čelo, druhá sestra lék kape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Dítě se nesmí </a:t>
            </a:r>
            <a:r>
              <a:rPr lang="cs-CZ" altLang="cs-CZ" dirty="0" err="1">
                <a:latin typeface="Arial" panose="020B0604020202020204" pitchFamily="34" charset="0"/>
              </a:rPr>
              <a:t>pohnout,aby</a:t>
            </a:r>
            <a:r>
              <a:rPr lang="cs-CZ" altLang="cs-CZ" dirty="0">
                <a:latin typeface="Arial" panose="020B0604020202020204" pitchFamily="34" charset="0"/>
              </a:rPr>
              <a:t> nedošlo k poškození</a:t>
            </a:r>
          </a:p>
          <a:p>
            <a:r>
              <a:rPr lang="cs-CZ" altLang="cs-CZ" dirty="0">
                <a:latin typeface="Arial" panose="020B0604020202020204" pitchFamily="34" charset="0"/>
              </a:rPr>
              <a:t>Jako alternativu lze u dítěte kápnout do úst kapku glukózy a provést výkon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05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5351929"/>
            <a:ext cx="8534400" cy="642470"/>
          </a:xfrm>
        </p:spPr>
        <p:txBody>
          <a:bodyPr/>
          <a:lstStyle/>
          <a:p>
            <a:r>
              <a:rPr lang="cs-CZ" dirty="0" smtClean="0"/>
              <a:t>Aplikace do ucha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88128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85000"/>
              </a:lnSpc>
            </a:pPr>
            <a:r>
              <a:rPr lang="cs-CZ" altLang="cs-CZ" sz="2800" dirty="0">
                <a:latin typeface="Arial" panose="020B0604020202020204" pitchFamily="34" charset="0"/>
              </a:rPr>
              <a:t>Do ucha se aplikují tekuté léky a masti</a:t>
            </a:r>
          </a:p>
          <a:p>
            <a:pPr>
              <a:lnSpc>
                <a:spcPct val="85000"/>
              </a:lnSpc>
            </a:pPr>
            <a:r>
              <a:rPr lang="cs-CZ" altLang="cs-CZ" sz="2800" dirty="0">
                <a:latin typeface="Arial" panose="020B0604020202020204" pitchFamily="34" charset="0"/>
              </a:rPr>
              <a:t>Před aplikací vysvětlíme p. výkon</a:t>
            </a:r>
          </a:p>
          <a:p>
            <a:pPr>
              <a:lnSpc>
                <a:spcPct val="85000"/>
              </a:lnSpc>
            </a:pPr>
            <a:r>
              <a:rPr lang="cs-CZ" altLang="cs-CZ" sz="2800" dirty="0">
                <a:latin typeface="Arial" panose="020B0604020202020204" pitchFamily="34" charset="0"/>
              </a:rPr>
              <a:t>Kapání léku: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Nemocný sedí na židli bokem k opěradlu, zdravé ucho skloní k rameni nebo leží na boku na zdravém uchu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Pod uchem podržíme čtvereček buničiny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Vyčistíme zevní zvukovod, maz a nečistoty se musí odstranit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Vkápneme do ucha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Odtékající tekutinu odsajeme buničinou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Ponecháme p. ještě asi 2 minuty v dané poloze</a:t>
            </a:r>
          </a:p>
          <a:p>
            <a:pPr>
              <a:lnSpc>
                <a:spcPct val="85000"/>
              </a:lnSpc>
            </a:pPr>
            <a:r>
              <a:rPr lang="cs-CZ" altLang="cs-CZ" sz="2800" dirty="0">
                <a:latin typeface="Arial" panose="020B0604020202020204" pitchFamily="34" charset="0"/>
              </a:rPr>
              <a:t>Aplikace masti: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Naneseme do zevního zvukovodu štětičkou</a:t>
            </a:r>
          </a:p>
          <a:p>
            <a:pPr lvl="1">
              <a:lnSpc>
                <a:spcPct val="85000"/>
              </a:lnSpc>
            </a:pPr>
            <a:r>
              <a:rPr lang="cs-CZ" altLang="cs-CZ" sz="2400" dirty="0">
                <a:latin typeface="Arial" panose="020B0604020202020204" pitchFamily="34" charset="0"/>
              </a:rPr>
              <a:t>Hlavu přidržujeme v krajině spánkové, abychom zabránili v neočekávaném pohybu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342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5230906"/>
            <a:ext cx="8534400" cy="763493"/>
          </a:xfrm>
        </p:spPr>
        <p:txBody>
          <a:bodyPr/>
          <a:lstStyle/>
          <a:p>
            <a:r>
              <a:rPr lang="cs-CZ" dirty="0" smtClean="0"/>
              <a:t>Aplikace do nosu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935071"/>
          </a:xfrm>
        </p:spPr>
        <p:txBody>
          <a:bodyPr>
            <a:normAutofit/>
          </a:bodyPr>
          <a:lstStyle/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Do nosu se vpravuje lék, který se má vstřebat sliznicí do krevního oběhu (účinkuje po 1-2 minutách)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Lék, který lečí zanícenou zduřelou sliznici nosní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Aplikuje se ve formě spreje nebo kapek, lze také aplikovat mast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Před podáním léku je nutné přečíst příbalový leták a jím se řídit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Mast se aplikuje do vyčištěné nosní dírky štětičkou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Při kapání do nosu zakloní p. hlavu na opačnou stranu než je nosní dírka, do níž se lék aplikuje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Před aplikací doporučíme p. se vysmrkat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Aplikujeme předepsané množství kapek, po nakapání stiskneme nosní dírky a vyzveme p. k polknutí</a:t>
            </a:r>
          </a:p>
          <a:p>
            <a:pPr>
              <a:lnSpc>
                <a:spcPct val="85000"/>
              </a:lnSpc>
            </a:pPr>
            <a:r>
              <a:rPr lang="cs-CZ" altLang="cs-CZ" dirty="0">
                <a:latin typeface="Arial" panose="020B0604020202020204" pitchFamily="34" charset="0"/>
              </a:rPr>
              <a:t>Kojencům do nosu nekapeme, ale pouze nos vytíráme</a:t>
            </a:r>
          </a:p>
          <a:p>
            <a:pPr>
              <a:lnSpc>
                <a:spcPct val="85000"/>
              </a:lnSpc>
            </a:pPr>
            <a:endParaRPr lang="cs-CZ" altLang="cs-CZ" dirty="0">
              <a:latin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817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Řez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76</TotalTime>
  <Words>583</Words>
  <Application>Microsoft Office PowerPoint</Application>
  <PresentationFormat>Širokoúhlá obrazovka</PresentationFormat>
  <Paragraphs>72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Wingdings 2</vt:lpstr>
      <vt:lpstr>Wingdings 3</vt:lpstr>
      <vt:lpstr>Řez</vt:lpstr>
      <vt:lpstr> Aplikace léku do oka, ucha, nosu</vt:lpstr>
      <vt:lpstr>možnosti</vt:lpstr>
      <vt:lpstr>Prezentace aplikace PowerPoint</vt:lpstr>
      <vt:lpstr>Pokyny pro aplikaci </vt:lpstr>
      <vt:lpstr>Výplach spojivkového vaku</vt:lpstr>
      <vt:lpstr>Vkapání léku do spojivkového vaku</vt:lpstr>
      <vt:lpstr>Vkládání masti nebo gelu do spojivkového vaku </vt:lpstr>
      <vt:lpstr>Aplikace do oka dětem</vt:lpstr>
      <vt:lpstr>Aplikace do ucha</vt:lpstr>
      <vt:lpstr>Aplikace do nosu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Aplikace léku do oka</dc:title>
  <dc:creator>SYLVIE NOVOTNA SMUCLEROVA</dc:creator>
  <cp:lastModifiedBy>DAGMAR CERNANSKA</cp:lastModifiedBy>
  <cp:revision>4</cp:revision>
  <dcterms:created xsi:type="dcterms:W3CDTF">2025-01-06T12:24:16Z</dcterms:created>
  <dcterms:modified xsi:type="dcterms:W3CDTF">2025-01-13T10:08:08Z</dcterms:modified>
</cp:coreProperties>
</file>