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8" r:id="rId3"/>
    <p:sldId id="291" r:id="rId4"/>
    <p:sldId id="292" r:id="rId5"/>
    <p:sldId id="298" r:id="rId6"/>
    <p:sldId id="260" r:id="rId7"/>
    <p:sldId id="295" r:id="rId8"/>
    <p:sldId id="285" r:id="rId9"/>
    <p:sldId id="300" r:id="rId10"/>
    <p:sldId id="294" r:id="rId11"/>
    <p:sldId id="282" r:id="rId12"/>
    <p:sldId id="283" r:id="rId13"/>
    <p:sldId id="296" r:id="rId14"/>
    <p:sldId id="297" r:id="rId15"/>
    <p:sldId id="288" r:id="rId16"/>
    <p:sldId id="289" r:id="rId17"/>
    <p:sldId id="280" r:id="rId18"/>
    <p:sldId id="299" r:id="rId19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4826FC-45CE-45D1-8AF3-8E805D5A3B7D}" type="datetimeFigureOut">
              <a:rPr lang="cs-CZ" smtClean="0"/>
              <a:t>29.01.2026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DA15B7-6CED-4F3E-B2CB-8B7A6F036C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39409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DA15B7-6CED-4F3E-B2CB-8B7A6F036C19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96418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DA15B7-6CED-4F3E-B2CB-8B7A6F036C19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84884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F24F639-03F2-D216-438A-F68EE2D8BB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B1A6740D-35F7-2E8A-577F-35F6BECD20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98CE3F6-00A6-C99A-EF17-3C658E209F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5B6D7-71DB-4F31-8227-4CE9B5A2A2AF}" type="datetimeFigureOut">
              <a:rPr lang="cs-CZ" smtClean="0"/>
              <a:t>29.01.2026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87EF678-EC08-FA39-ECEF-1490DD33C7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F8F3E6D-4229-99D3-22D6-5D659FC357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14E15-4052-4E15-93D7-94E09BA3C19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54658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5FEF2AC-F40F-4572-BC06-EEB1A5C28C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5E1BB27-2C4E-5563-8199-230836D658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B52BD5F-E703-85B2-BB69-9F30103F5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5B6D7-71DB-4F31-8227-4CE9B5A2A2AF}" type="datetimeFigureOut">
              <a:rPr lang="cs-CZ" smtClean="0"/>
              <a:t>29.01.2026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6E9F6D8-B6B7-5C5B-EF02-F683136CC6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CD3C731-BA22-2B38-F6EA-CBDD613E2E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14E15-4052-4E15-93D7-94E09BA3C19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57682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5D2D1AF-A3CB-EA79-B77C-B4D750CFE5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0D576918-D0DE-CF1D-5907-44DEB0B3E5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CA8EF0E-7C3B-81E6-076F-0E82A31563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5B6D7-71DB-4F31-8227-4CE9B5A2A2AF}" type="datetimeFigureOut">
              <a:rPr lang="cs-CZ" smtClean="0"/>
              <a:t>29.01.2026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A798F80-CCF1-DE36-CF92-A1764E77B8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708D444-22F4-CCCB-1CE7-96303BB6B0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14E15-4052-4E15-93D7-94E09BA3C19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25443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C7DF857-AF57-5B56-B1EA-F6328F742A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299C525-EC5C-2BAE-8D5F-E5C24BDAE7F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4FBE1FBE-FF0C-A52E-E806-263F25649E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5F51D62-908F-FD09-98A3-5BDF744CA0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5B6D7-71DB-4F31-8227-4CE9B5A2A2AF}" type="datetimeFigureOut">
              <a:rPr lang="cs-CZ" smtClean="0"/>
              <a:t>29.01.2026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583DA4A7-3DF6-9B43-3860-F13443E1F6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73E265C5-D162-6E7B-1A53-3E1F65F494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14E15-4052-4E15-93D7-94E09BA3C19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18065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B75325B-EEB2-18D6-FFF9-A5C497E9F8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AA8D693-7111-0227-875E-13372C2345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82BAAE0F-486F-C97D-203F-95F5C192EC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55A39600-BF94-17D0-28E6-7C1CD8241B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82384C26-3074-0A90-BCF5-512F4C1AE52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005EB097-A929-B06C-374F-91ED2F569B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5B6D7-71DB-4F31-8227-4CE9B5A2A2AF}" type="datetimeFigureOut">
              <a:rPr lang="cs-CZ" smtClean="0"/>
              <a:t>29.01.2026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F1C735CF-4023-7B37-D883-268922918C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9922C1DE-9919-7A0F-119F-E53EC5952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14E15-4052-4E15-93D7-94E09BA3C19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81669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F817CC-7150-81A1-44BF-91F459C057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21E69C83-CBAF-1BE1-3E4D-7FEF9B33A5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5B6D7-71DB-4F31-8227-4CE9B5A2A2AF}" type="datetimeFigureOut">
              <a:rPr lang="cs-CZ" smtClean="0"/>
              <a:t>29.01.2026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5F69238F-128A-DE35-AB07-88523A0441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0154DBB5-CE14-3750-705D-F2DC658BA2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14E15-4052-4E15-93D7-94E09BA3C19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55638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16D54118-6B83-3018-D790-D7CFD0DA19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5B6D7-71DB-4F31-8227-4CE9B5A2A2AF}" type="datetimeFigureOut">
              <a:rPr lang="cs-CZ" smtClean="0"/>
              <a:t>29.01.2026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434F0C9C-88B4-C732-BD04-B29FF11D68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15DB5DA9-9BEA-1EE8-CADF-B1D5424DF7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14E15-4052-4E15-93D7-94E09BA3C19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7272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E5A4908-A418-EE3C-D8C0-1BE4E66E9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6DD5E08-2CDB-69AC-F3B4-F1D3436144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8E93585-6618-8452-E15B-D848EBDFC6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32386ED-0BFB-7301-8F74-158D8FF45E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5B6D7-71DB-4F31-8227-4CE9B5A2A2AF}" type="datetimeFigureOut">
              <a:rPr lang="cs-CZ" smtClean="0"/>
              <a:t>29.01.2026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B9358166-C125-30E1-EF4E-65D3DF44A0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D2C87264-4CDC-12CD-0DC7-B67473A7FA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14E15-4052-4E15-93D7-94E09BA3C19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90887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68F1E77-20E8-8E9F-3E1D-05BD6678B7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CBDF369A-239F-8BED-CE5B-0173FA51E27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7F8B3F98-0128-C147-21EC-6C54E6E5B1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AD02D079-B868-2442-3CF1-F020FD6853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5B6D7-71DB-4F31-8227-4CE9B5A2A2AF}" type="datetimeFigureOut">
              <a:rPr lang="cs-CZ" smtClean="0"/>
              <a:t>29.01.2026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22649CB-B595-3412-E92E-C476330CD1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1B6DD25C-6E7B-CEA6-0232-7E347AD76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14E15-4052-4E15-93D7-94E09BA3C19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37958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88269A2-E107-8183-84D8-88F17663AF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48D8B6FB-A05C-B266-4A13-2F09DF5446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D830AF0-FCC4-BF9E-46FA-D15E4AEBD6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5B6D7-71DB-4F31-8227-4CE9B5A2A2AF}" type="datetimeFigureOut">
              <a:rPr lang="cs-CZ" smtClean="0"/>
              <a:t>29.01.2026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45392F5-E0C0-EE8B-B5A4-E066655FA6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D96A3C7-5DDD-C6A6-EE01-5B843515A9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14E15-4052-4E15-93D7-94E09BA3C19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3819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69ED30B9-E42F-1251-DF8D-DA0504D9178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827F7587-0166-446C-B3E0-24A7A90D4C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18A8607-C288-783D-1428-F79D6FF79F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5B6D7-71DB-4F31-8227-4CE9B5A2A2AF}" type="datetimeFigureOut">
              <a:rPr lang="cs-CZ" smtClean="0"/>
              <a:t>29.01.2026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4CD9E54-807D-A45B-5136-9217D701A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96B3307-06A3-50DF-2DC2-58F7ED42EC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14E15-4052-4E15-93D7-94E09BA3C19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09223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8AF42442-C95F-AF1D-D4E4-C6C30F5DD9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5C5BDD50-4A7F-236D-CE94-A2C3F438DD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DBC39D1-2557-F780-725C-F7917BD2D0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75B6D7-71DB-4F31-8227-4CE9B5A2A2AF}" type="datetimeFigureOut">
              <a:rPr lang="cs-CZ" smtClean="0"/>
              <a:t>29.01.2026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211B11E-8426-3CF4-CBE7-5759EBD30D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41BA468-283B-1814-992B-62C9535E91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214E15-4052-4E15-93D7-94E09BA3C19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68272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edu.ceskatelevize.cz/video/3530-gravitace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" Target="slide15.xml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slide" Target="slide16.xml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7" Type="http://schemas.openxmlformats.org/officeDocument/2006/relationships/hyperlink" Target="https://edu.ceskatelevize.cz/video/259-newtonuv-gravitacni-zakon" TargetMode="External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png"/><Relationship Id="rId5" Type="http://schemas.openxmlformats.org/officeDocument/2006/relationships/image" Target="../media/image10.png"/><Relationship Id="rId4" Type="http://schemas.openxmlformats.org/officeDocument/2006/relationships/image" Target="../media/image9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bing.com/videos/riverview/relatedvideo?&amp;q=cavendish&amp;&amp;mid=15DDBCE054F80ADA41E115DDBCE054F80ADA41E1&amp;&amp;FORM=VRDGAR" TargetMode="Externa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6.png"/><Relationship Id="rId18" Type="http://schemas.openxmlformats.org/officeDocument/2006/relationships/image" Target="../media/image3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12" Type="http://schemas.openxmlformats.org/officeDocument/2006/relationships/image" Target="../media/image25.png"/><Relationship Id="rId17" Type="http://schemas.openxmlformats.org/officeDocument/2006/relationships/image" Target="../media/image30.png"/><Relationship Id="rId2" Type="http://schemas.openxmlformats.org/officeDocument/2006/relationships/image" Target="../media/image15.png"/><Relationship Id="rId16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5" Type="http://schemas.openxmlformats.org/officeDocument/2006/relationships/image" Target="../media/image28.pn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Relationship Id="rId1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0.png"/><Relationship Id="rId5" Type="http://schemas.openxmlformats.org/officeDocument/2006/relationships/image" Target="../media/image280.png"/><Relationship Id="rId4" Type="http://schemas.openxmlformats.org/officeDocument/2006/relationships/image" Target="../media/image27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1.png"/><Relationship Id="rId2" Type="http://schemas.openxmlformats.org/officeDocument/2006/relationships/image" Target="../media/image30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0.png"/><Relationship Id="rId5" Type="http://schemas.openxmlformats.org/officeDocument/2006/relationships/image" Target="../media/image230.png"/><Relationship Id="rId4" Type="http://schemas.openxmlformats.org/officeDocument/2006/relationships/image" Target="../media/image2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0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cs.wikipedia.org/wiki/Praha" TargetMode="External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cs.wikipedia.org/wiki/Juli%C3%A1nsk%C3%BD_kalend%C3%A1%C5%99" TargetMode="External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3.xml"/><Relationship Id="rId4" Type="http://schemas.openxmlformats.org/officeDocument/2006/relationships/hyperlink" Target="https://cs.wikipedia.org/wiki/1727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edu.techmania.cz/cs/encyklopedie/fyzika/gravitace/gravitace" TargetMode="Externa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1B8748-67AF-EC28-D7F3-972A1A01E58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88323" y="1537580"/>
            <a:ext cx="5615354" cy="1236689"/>
          </a:xfrm>
        </p:spPr>
        <p:txBody>
          <a:bodyPr>
            <a:normAutofit/>
          </a:bodyPr>
          <a:lstStyle/>
          <a:p>
            <a:r>
              <a:rPr lang="cs-CZ" sz="4000" dirty="0"/>
              <a:t>Gravitační pole</a:t>
            </a:r>
            <a:br>
              <a:rPr lang="cs-CZ" sz="4000" dirty="0"/>
            </a:br>
            <a:r>
              <a:rPr lang="cs-CZ" sz="4000"/>
              <a:t>(Fyz50)</a:t>
            </a:r>
            <a:endParaRPr lang="cs-CZ" sz="4000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54DD06FE-1706-EC36-20DC-C5EB0E5F04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487614" y="3691304"/>
            <a:ext cx="5416062" cy="2077793"/>
          </a:xfrm>
        </p:spPr>
        <p:txBody>
          <a:bodyPr>
            <a:normAutofit/>
          </a:bodyPr>
          <a:lstStyle/>
          <a:p>
            <a:r>
              <a:rPr lang="cs-CZ" sz="2600" dirty="0"/>
              <a:t>Známé přírodní síly</a:t>
            </a:r>
          </a:p>
          <a:p>
            <a:r>
              <a:rPr lang="cs-CZ" sz="2600" dirty="0"/>
              <a:t>Keplerovy zákony</a:t>
            </a:r>
          </a:p>
          <a:p>
            <a:r>
              <a:rPr lang="cs-CZ" sz="2600" dirty="0"/>
              <a:t>Newtonův gravitační zákon</a:t>
            </a:r>
          </a:p>
          <a:p>
            <a:r>
              <a:rPr lang="cs-CZ" sz="2600" dirty="0"/>
              <a:t>Gravitační zrychlení</a:t>
            </a:r>
            <a:endParaRPr lang="cs-CZ" sz="3300" dirty="0"/>
          </a:p>
          <a:p>
            <a:endParaRPr lang="cs-CZ" sz="3300" dirty="0"/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5250791" y="2967335"/>
            <a:ext cx="188970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>
                <a:hlinkClick r:id="rId2"/>
              </a:rPr>
              <a:t>Úvodní video</a:t>
            </a:r>
            <a:endParaRPr lang="cs-CZ" sz="2400" dirty="0"/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0BB99722-8472-A2B4-04EA-32A5E62680B4}"/>
              </a:ext>
            </a:extLst>
          </p:cNvPr>
          <p:cNvSpPr txBox="1"/>
          <p:nvPr/>
        </p:nvSpPr>
        <p:spPr>
          <a:xfrm>
            <a:off x="7896001" y="6160658"/>
            <a:ext cx="38886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Prezentace obsahuje animace a odkazy</a:t>
            </a:r>
          </a:p>
        </p:txBody>
      </p:sp>
      <p:sp>
        <p:nvSpPr>
          <p:cNvPr id="5" name="TextovéPole 6">
            <a:extLst>
              <a:ext uri="{FF2B5EF4-FFF2-40B4-BE49-F238E27FC236}">
                <a16:creationId xmlns:a16="http://schemas.microsoft.com/office/drawing/2014/main" id="{7357C78A-CC9C-A061-3D1A-FBC0D3683CFF}"/>
              </a:ext>
            </a:extLst>
          </p:cNvPr>
          <p:cNvSpPr txBox="1"/>
          <p:nvPr/>
        </p:nvSpPr>
        <p:spPr>
          <a:xfrm>
            <a:off x="713930" y="6160658"/>
            <a:ext cx="12555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17. 7. 2025</a:t>
            </a:r>
          </a:p>
        </p:txBody>
      </p:sp>
      <p:grpSp>
        <p:nvGrpSpPr>
          <p:cNvPr id="6" name="Skupina 5">
            <a:extLst>
              <a:ext uri="{FF2B5EF4-FFF2-40B4-BE49-F238E27FC236}">
                <a16:creationId xmlns:a16="http://schemas.microsoft.com/office/drawing/2014/main" id="{5EEB4E40-72A4-234E-D7C3-E7EB7E3AF520}"/>
              </a:ext>
            </a:extLst>
          </p:cNvPr>
          <p:cNvGrpSpPr/>
          <p:nvPr/>
        </p:nvGrpSpPr>
        <p:grpSpPr>
          <a:xfrm>
            <a:off x="4296000" y="481989"/>
            <a:ext cx="3600001" cy="900000"/>
            <a:chOff x="5375920" y="674864"/>
            <a:chExt cx="4750522" cy="1130585"/>
          </a:xfrm>
        </p:grpSpPr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AD0AE4ED-9F59-A3EC-6CC6-BDC912B8963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5920" y="674864"/>
              <a:ext cx="1188777" cy="1130585"/>
            </a:xfrm>
            <a:prstGeom prst="rect">
              <a:avLst/>
            </a:prstGeom>
          </p:spPr>
        </p:pic>
        <p:pic>
          <p:nvPicPr>
            <p:cNvPr id="10" name="Obrázek 9">
              <a:extLst>
                <a:ext uri="{FF2B5EF4-FFF2-40B4-BE49-F238E27FC236}">
                  <a16:creationId xmlns:a16="http://schemas.microsoft.com/office/drawing/2014/main" id="{28F4E119-6706-4E81-5141-BD6AD7D56B7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0728" y="674864"/>
              <a:ext cx="3535714" cy="110006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525546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69278" y="492369"/>
            <a:ext cx="1820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Přírodní síly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298939" y="1477107"/>
            <a:ext cx="692833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cs-CZ" dirty="0"/>
              <a:t>Dosud známé základní přírodní sily jsou síly, které nejsou odvozeny od sil jiných „základních“ náležejících k Vesmíru. Základní síly neboli interakce jsou čtyři:</a:t>
            </a:r>
          </a:p>
          <a:p>
            <a:pPr fontAlgn="base"/>
            <a:r>
              <a:rPr lang="cs-CZ" dirty="0"/>
              <a:t> 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cs-CZ" dirty="0"/>
              <a:t>Gravitační síla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cs-CZ" dirty="0"/>
              <a:t>Elektromagnetická síla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cs-CZ" dirty="0"/>
              <a:t>Silná jaderná síla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cs-CZ" dirty="0"/>
              <a:t>Slabá jaderná síla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endParaRPr lang="cs-CZ" dirty="0"/>
          </a:p>
          <a:p>
            <a:r>
              <a:rPr lang="cs-CZ" dirty="0"/>
              <a:t>Gravitace je zdaleka nejslabší interakce, ale má největší dosah. Termín „největší dosah“ odkazuje nejen na to, že klesá s kvadrátem vzdálenosti, ale i že její účinek není vyrušen účinky opačně „nabitých“ těles jako je tomu u elektromagnetické síly. Na rozdíl od ostatních interakcí, gravitace působí univerzálně na všechny látky. Vzhledem k jejímu dosahu a tomu, že je úměrná jen hmotnosti objektu a ne například znaménku náboje, je rozhodující silou interakce velmi vzdálených objektů.</a:t>
            </a:r>
          </a:p>
        </p:txBody>
      </p:sp>
      <p:pic>
        <p:nvPicPr>
          <p:cNvPr id="5" name="Picture 2" descr="Základní-Síly-Přírody-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4359" y="677035"/>
            <a:ext cx="4305787" cy="3229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7414359" y="4272677"/>
            <a:ext cx="431702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 V r. 1916 Albert Einstein zveřejnil obecnou teorii relativity, která popisuje gravitaci pomocí zakřivení časoprostoru.</a:t>
            </a:r>
          </a:p>
          <a:p>
            <a:r>
              <a:rPr lang="cs-CZ" dirty="0"/>
              <a:t>V současnosti se vědci snaží o spojení teorie obecné relativity a kvantové mechaniky do teorie kvantové gravitace.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971793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570E7F3D-A34D-C573-A23E-A8E4DA963790}"/>
              </a:ext>
            </a:extLst>
          </p:cNvPr>
          <p:cNvSpPr txBox="1"/>
          <p:nvPr/>
        </p:nvSpPr>
        <p:spPr>
          <a:xfrm>
            <a:off x="198783" y="318052"/>
            <a:ext cx="2186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Keplerovy zákony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52FE5AD6-8DC4-A19D-9F8B-4CE7898DAF2F}"/>
              </a:ext>
            </a:extLst>
          </p:cNvPr>
          <p:cNvSpPr txBox="1"/>
          <p:nvPr/>
        </p:nvSpPr>
        <p:spPr>
          <a:xfrm>
            <a:off x="198783" y="687384"/>
            <a:ext cx="11664132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Newtonův předchůdce 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hlinkClick r:id="rId3" action="ppaction://hlinksldjump"/>
              </a:rPr>
              <a:t>Johannes Kepler 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shrnul velké množství dosavadních astronomických pozorování a vysledoval z nich obecné zákonitosti, kterými se řídí pohyb planet ve sluneční soustavě. Tyto empirické Keplerovy zákony posloužily Newtonovi jako východisko ke stanovení zákona o přitažlivosti hmotných těles nazývaného </a:t>
            </a:r>
            <a:r>
              <a:rPr lang="cs-CZ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hlinkClick r:id="rId4" action="ppaction://hlinksldjump"/>
              </a:rPr>
              <a:t>Newtonův gravitační zákon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.</a:t>
            </a:r>
          </a:p>
          <a:p>
            <a:endParaRPr lang="cs-CZ" sz="8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2050" name="Picture 2" descr="undefined">
            <a:extLst>
              <a:ext uri="{FF2B5EF4-FFF2-40B4-BE49-F238E27FC236}">
                <a16:creationId xmlns:a16="http://schemas.microsoft.com/office/drawing/2014/main" id="{5EC4DB32-785E-BD6A-B099-B022613A01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3136" y="1860027"/>
            <a:ext cx="2006925" cy="1434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B9C8AC3F-5D43-F8C0-762B-A576E7D97800}"/>
                  </a:ext>
                </a:extLst>
              </p:cNvPr>
              <p:cNvSpPr txBox="1"/>
              <p:nvPr/>
            </p:nvSpPr>
            <p:spPr>
              <a:xfrm>
                <a:off x="280946" y="1733824"/>
                <a:ext cx="5604949" cy="455509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cs-CZ" b="1" dirty="0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Keplerovy zákony :</a:t>
                </a:r>
              </a:p>
              <a:p>
                <a:endParaRPr lang="cs-CZ" sz="800" dirty="0">
                  <a:solidFill>
                    <a:srgbClr val="000000"/>
                  </a:solidFill>
                  <a:latin typeface="Times New Roman" panose="02020603050405020304" pitchFamily="18" charset="0"/>
                </a:endParaRPr>
              </a:p>
              <a:p>
                <a:r>
                  <a:rPr lang="cs-CZ" dirty="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První Keplerův zákon:</a:t>
                </a:r>
              </a:p>
              <a:p>
                <a:r>
                  <a:rPr lang="cs-CZ" dirty="0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Planety obíhají kolem slunce po eliptických drahách s malou výstředností, v jejichž společném ohnisku je Slunce.</a:t>
                </a:r>
              </a:p>
              <a:p>
                <a:endParaRPr lang="cs-CZ" sz="800" dirty="0">
                  <a:solidFill>
                    <a:srgbClr val="000000"/>
                  </a:solidFill>
                  <a:latin typeface="Times New Roman" panose="02020603050405020304" pitchFamily="18" charset="0"/>
                </a:endParaRPr>
              </a:p>
              <a:p>
                <a:endParaRPr lang="cs-CZ" sz="800" dirty="0">
                  <a:solidFill>
                    <a:srgbClr val="000000"/>
                  </a:solidFill>
                  <a:latin typeface="Times New Roman" panose="02020603050405020304" pitchFamily="18" charset="0"/>
                </a:endParaRPr>
              </a:p>
              <a:p>
                <a:endParaRPr lang="cs-CZ" sz="800" dirty="0">
                  <a:solidFill>
                    <a:srgbClr val="000000"/>
                  </a:solidFill>
                  <a:latin typeface="Times New Roman" panose="02020603050405020304" pitchFamily="18" charset="0"/>
                </a:endParaRPr>
              </a:p>
              <a:p>
                <a:endParaRPr lang="cs-CZ" sz="800" dirty="0">
                  <a:solidFill>
                    <a:srgbClr val="000000"/>
                  </a:solidFill>
                  <a:latin typeface="Times New Roman" panose="02020603050405020304" pitchFamily="18" charset="0"/>
                </a:endParaRPr>
              </a:p>
              <a:p>
                <a:endParaRPr lang="cs-CZ" sz="800" dirty="0">
                  <a:solidFill>
                    <a:srgbClr val="000000"/>
                  </a:solidFill>
                  <a:latin typeface="Times New Roman" panose="02020603050405020304" pitchFamily="18" charset="0"/>
                </a:endParaRPr>
              </a:p>
              <a:p>
                <a:r>
                  <a:rPr lang="cs-CZ" dirty="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Druhý Keplerův zákon:</a:t>
                </a:r>
              </a:p>
              <a:p>
                <a:r>
                  <a:rPr lang="cs-CZ" dirty="0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Plochy opsané průvodičem planety za stejný čas jsou stejné.</a:t>
                </a:r>
              </a:p>
              <a:p>
                <a:r>
                  <a:rPr lang="cs-CZ" dirty="0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Průvodič je spojnice středu planeta se středem Slunce.</a:t>
                </a:r>
              </a:p>
              <a:p>
                <a:endParaRPr lang="cs-CZ" sz="800" dirty="0">
                  <a:solidFill>
                    <a:srgbClr val="000000"/>
                  </a:solidFill>
                  <a:latin typeface="Times New Roman" panose="02020603050405020304" pitchFamily="18" charset="0"/>
                </a:endParaRPr>
              </a:p>
              <a:p>
                <a:endParaRPr lang="cs-CZ" dirty="0">
                  <a:solidFill>
                    <a:srgbClr val="FF0000"/>
                  </a:solidFill>
                  <a:latin typeface="Times New Roman" panose="02020603050405020304" pitchFamily="18" charset="0"/>
                </a:endParaRPr>
              </a:p>
              <a:p>
                <a:endParaRPr lang="cs-CZ" dirty="0">
                  <a:solidFill>
                    <a:srgbClr val="FF0000"/>
                  </a:solidFill>
                  <a:latin typeface="Times New Roman" panose="02020603050405020304" pitchFamily="18" charset="0"/>
                </a:endParaRPr>
              </a:p>
              <a:p>
                <a:r>
                  <a:rPr lang="cs-CZ" dirty="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Třetí Keplerův zákon:</a:t>
                </a:r>
              </a:p>
              <a:p>
                <a:r>
                  <a:rPr lang="cs-CZ" dirty="0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Třetí mocniny velkých poloos 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𝒂</m:t>
                    </m:r>
                  </m:oMath>
                </a14:m>
                <a:r>
                  <a:rPr lang="cs-CZ" dirty="0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 jsou přímo úměrné druhým mocninám oběžných dob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𝑻</m:t>
                    </m:r>
                  </m:oMath>
                </a14:m>
                <a:r>
                  <a:rPr lang="cs-CZ" dirty="0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 planet kolem Slunce.</a:t>
                </a:r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B9C8AC3F-5D43-F8C0-762B-A576E7D9780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0946" y="1733824"/>
                <a:ext cx="5604949" cy="4555093"/>
              </a:xfrm>
              <a:prstGeom prst="rect">
                <a:avLst/>
              </a:prstGeom>
              <a:blipFill>
                <a:blip r:embed="rId6"/>
                <a:stretch>
                  <a:fillRect l="-870" t="-668" r="-870" b="-93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2" name="Picture 4" descr="undefined">
            <a:extLst>
              <a:ext uri="{FF2B5EF4-FFF2-40B4-BE49-F238E27FC236}">
                <a16:creationId xmlns:a16="http://schemas.microsoft.com/office/drawing/2014/main" id="{9B7CE57E-E909-C504-870B-B52B54B355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9340" y="3433395"/>
            <a:ext cx="2504423" cy="1239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CBF0CF72-4405-8C23-435B-6FF1C48D9E6E}"/>
                  </a:ext>
                </a:extLst>
              </p:cNvPr>
              <p:cNvSpPr txBox="1"/>
              <p:nvPr/>
            </p:nvSpPr>
            <p:spPr>
              <a:xfrm>
                <a:off x="6267636" y="4812317"/>
                <a:ext cx="5379982" cy="65601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𝑇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    </m:t>
                    </m:r>
                    <m:f>
                      <m:f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num>
                      <m:den>
                        <m:sSubSup>
                          <m:sSubSup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p>
                        </m:sSubSup>
                      </m:num>
                      <m:den>
                        <m:sSubSup>
                          <m:sSubSup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p>
                        </m:sSubSup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 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     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ad>
                      <m:rad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>
                        <m:r>
                          <m:rPr>
                            <m:brk m:alnAt="7"/>
                          </m:r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deg>
                      <m:e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sSubSup>
                              <m:sSubSupPr>
                                <m:ctrlPr>
                                  <a:rPr lang="cs-CZ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2</m:t>
                                </m:r>
                              </m:sub>
                              <m:sup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bSup>
                          </m:num>
                          <m:den>
                            <m:sSubSup>
                              <m:sSubSupPr>
                                <m:ctrlPr>
                                  <a:rPr lang="cs-CZ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  <m:sup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bSup>
                          </m:den>
                        </m:f>
                      </m:e>
                    </m:rad>
                  </m:oMath>
                </a14:m>
                <a:r>
                  <a:rPr lang="cs-CZ" dirty="0"/>
                  <a:t>   </a:t>
                </a:r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CBF0CF72-4405-8C23-435B-6FF1C48D9E6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67636" y="4812317"/>
                <a:ext cx="5379982" cy="656013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vál 3"/>
          <p:cNvSpPr/>
          <p:nvPr/>
        </p:nvSpPr>
        <p:spPr>
          <a:xfrm>
            <a:off x="7841489" y="5672832"/>
            <a:ext cx="1660124" cy="985421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8" name="Přímá spojnice 7"/>
          <p:cNvCxnSpPr>
            <a:stCxn id="4" idx="2"/>
            <a:endCxn id="4" idx="6"/>
          </p:cNvCxnSpPr>
          <p:nvPr/>
        </p:nvCxnSpPr>
        <p:spPr>
          <a:xfrm>
            <a:off x="7841489" y="6165543"/>
            <a:ext cx="166012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Přímá spojnice 11"/>
          <p:cNvCxnSpPr>
            <a:stCxn id="4" idx="0"/>
            <a:endCxn id="4" idx="4"/>
          </p:cNvCxnSpPr>
          <p:nvPr/>
        </p:nvCxnSpPr>
        <p:spPr>
          <a:xfrm>
            <a:off x="8671551" y="5672832"/>
            <a:ext cx="0" cy="98542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8101161" y="5817492"/>
                <a:ext cx="31071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𝑎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01161" y="5817492"/>
                <a:ext cx="310718" cy="369332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8646909" y="5721206"/>
                <a:ext cx="31071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𝑏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46909" y="5721206"/>
                <a:ext cx="310718" cy="369332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ovéPole 13"/>
          <p:cNvSpPr txBox="1"/>
          <p:nvPr/>
        </p:nvSpPr>
        <p:spPr>
          <a:xfrm>
            <a:off x="7903635" y="6156664"/>
            <a:ext cx="83006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/>
              <a:t>Velká poloosa</a:t>
            </a:r>
          </a:p>
        </p:txBody>
      </p:sp>
    </p:spTree>
    <p:extLst>
      <p:ext uri="{BB962C8B-B14F-4D97-AF65-F5344CB8AC3E}">
        <p14:creationId xmlns:p14="http://schemas.microsoft.com/office/powerpoint/2010/main" val="19986058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1D9303F0-6E41-8735-CCA9-78A291C19315}"/>
                  </a:ext>
                </a:extLst>
              </p:cNvPr>
              <p:cNvSpPr txBox="1"/>
              <p:nvPr/>
            </p:nvSpPr>
            <p:spPr>
              <a:xfrm>
                <a:off x="433754" y="644769"/>
                <a:ext cx="11312769" cy="15760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Newton došel k závěru, že gravitační síla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</m:sub>
                    </m:sSub>
                  </m:oMath>
                </a14:m>
                <a:r>
                  <a:rPr lang="cs-CZ" dirty="0"/>
                  <a:t> působící mezi hmotnými tělesy je přímo úměrná součinu jejich hmotností a nepřímo úměrná druhé mocnině jejich vzdálenosti: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𝑔</m:t>
                          </m:r>
                        </m:sub>
                      </m:sSub>
                      <m:r>
                        <a:rPr lang="cs-CZ" sz="2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~</m:t>
                      </m:r>
                      <m:f>
                        <m:fPr>
                          <m:ctrlPr>
                            <a:rPr lang="cs-CZ" sz="24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∙ </m:t>
                          </m:r>
                          <m:sSub>
                            <m:sSubPr>
                              <m:ctrlPr>
                                <a:rPr lang="cs-CZ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p>
                            <m:sSupPr>
                              <m:ctrlPr>
                                <a:rPr lang="cs-CZ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cs-CZ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1D9303F0-6E41-8735-CCA9-78A291C1931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3754" y="644769"/>
                <a:ext cx="11312769" cy="1576009"/>
              </a:xfrm>
              <a:prstGeom prst="rect">
                <a:avLst/>
              </a:prstGeom>
              <a:blipFill>
                <a:blip r:embed="rId2"/>
                <a:stretch>
                  <a:fillRect l="-431" t="-193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8" name="Skupina 7">
            <a:extLst>
              <a:ext uri="{FF2B5EF4-FFF2-40B4-BE49-F238E27FC236}">
                <a16:creationId xmlns:a16="http://schemas.microsoft.com/office/drawing/2014/main" id="{5BC0CC5F-DB25-2DF1-ACCB-75B198E766E8}"/>
              </a:ext>
            </a:extLst>
          </p:cNvPr>
          <p:cNvGrpSpPr/>
          <p:nvPr/>
        </p:nvGrpSpPr>
        <p:grpSpPr>
          <a:xfrm>
            <a:off x="3042138" y="2295770"/>
            <a:ext cx="6096000" cy="2641600"/>
            <a:chOff x="3042138" y="2366108"/>
            <a:chExt cx="6096000" cy="2641600"/>
          </a:xfrm>
        </p:grpSpPr>
        <p:pic>
          <p:nvPicPr>
            <p:cNvPr id="4" name="Obrázek 3">
              <a:extLst>
                <a:ext uri="{FF2B5EF4-FFF2-40B4-BE49-F238E27FC236}">
                  <a16:creationId xmlns:a16="http://schemas.microsoft.com/office/drawing/2014/main" id="{491667AF-895A-91A5-A522-45B672208C6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42138" y="2366108"/>
              <a:ext cx="6096000" cy="2641600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" name="TextovéPole 4">
                  <a:extLst>
                    <a:ext uri="{FF2B5EF4-FFF2-40B4-BE49-F238E27FC236}">
                      <a16:creationId xmlns:a16="http://schemas.microsoft.com/office/drawing/2014/main" id="{21F48C5E-8830-46BF-ADBF-1FA63B7E953F}"/>
                    </a:ext>
                  </a:extLst>
                </p:cNvPr>
                <p:cNvSpPr txBox="1"/>
                <p:nvPr/>
              </p:nvSpPr>
              <p:spPr>
                <a:xfrm>
                  <a:off x="5105400" y="3502242"/>
                  <a:ext cx="732693" cy="39562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b="1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 smtClean="0">
                                <a:latin typeface="Cambria Math" panose="02040503050406030204" pitchFamily="18" charset="0"/>
                              </a:rPr>
                              <m:t>𝑭</m:t>
                            </m:r>
                          </m:e>
                          <m:sub>
                            <m:r>
                              <a:rPr lang="cs-CZ" b="1" i="1" smtClean="0">
                                <a:latin typeface="Cambria Math" panose="02040503050406030204" pitchFamily="18" charset="0"/>
                              </a:rPr>
                              <m:t>𝒈</m:t>
                            </m:r>
                          </m:sub>
                        </m:sSub>
                      </m:oMath>
                    </m:oMathPara>
                  </a14:m>
                  <a:endParaRPr lang="cs-CZ" b="1" dirty="0"/>
                </a:p>
              </p:txBody>
            </p:sp>
          </mc:Choice>
          <mc:Fallback xmlns="">
            <p:sp>
              <p:nvSpPr>
                <p:cNvPr id="5" name="TextovéPole 4">
                  <a:extLst>
                    <a:ext uri="{FF2B5EF4-FFF2-40B4-BE49-F238E27FC236}">
                      <a16:creationId xmlns:a16="http://schemas.microsoft.com/office/drawing/2014/main" id="{21F48C5E-8830-46BF-ADBF-1FA63B7E953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105400" y="3502242"/>
                  <a:ext cx="732693" cy="395621"/>
                </a:xfrm>
                <a:prstGeom prst="rect">
                  <a:avLst/>
                </a:prstGeom>
                <a:blipFill>
                  <a:blip r:embed="rId4"/>
                  <a:stretch>
                    <a:fillRect b="-4615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" name="TextovéPole 5">
                  <a:extLst>
                    <a:ext uri="{FF2B5EF4-FFF2-40B4-BE49-F238E27FC236}">
                      <a16:creationId xmlns:a16="http://schemas.microsoft.com/office/drawing/2014/main" id="{ADA02F5C-8F49-233D-3F50-37CA27963A8E}"/>
                    </a:ext>
                  </a:extLst>
                </p:cNvPr>
                <p:cNvSpPr txBox="1"/>
                <p:nvPr/>
              </p:nvSpPr>
              <p:spPr>
                <a:xfrm>
                  <a:off x="6922477" y="3502242"/>
                  <a:ext cx="732693" cy="39562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b="1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 smtClean="0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cs-CZ" b="1" i="1" smtClean="0">
                                <a:latin typeface="Cambria Math" panose="02040503050406030204" pitchFamily="18" charset="0"/>
                              </a:rPr>
                              <m:t>𝑭</m:t>
                            </m:r>
                          </m:e>
                          <m:sub>
                            <m:r>
                              <a:rPr lang="cs-CZ" b="1" i="1" smtClean="0">
                                <a:latin typeface="Cambria Math" panose="02040503050406030204" pitchFamily="18" charset="0"/>
                              </a:rPr>
                              <m:t>𝒈</m:t>
                            </m:r>
                          </m:sub>
                        </m:sSub>
                      </m:oMath>
                    </m:oMathPara>
                  </a14:m>
                  <a:endParaRPr lang="cs-CZ" b="1" dirty="0"/>
                </a:p>
              </p:txBody>
            </p:sp>
          </mc:Choice>
          <mc:Fallback xmlns="">
            <p:sp>
              <p:nvSpPr>
                <p:cNvPr id="6" name="TextovéPole 5">
                  <a:extLst>
                    <a:ext uri="{FF2B5EF4-FFF2-40B4-BE49-F238E27FC236}">
                      <a16:creationId xmlns:a16="http://schemas.microsoft.com/office/drawing/2014/main" id="{ADA02F5C-8F49-233D-3F50-37CA27963A8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922477" y="3502242"/>
                  <a:ext cx="732693" cy="395621"/>
                </a:xfrm>
                <a:prstGeom prst="rect">
                  <a:avLst/>
                </a:prstGeom>
                <a:blipFill>
                  <a:blip r:embed="rId5"/>
                  <a:stretch>
                    <a:fillRect b="-4615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AD6BA03A-B1CA-3DB4-C36C-81278878C71C}"/>
                  </a:ext>
                </a:extLst>
              </p:cNvPr>
              <p:cNvSpPr txBox="1"/>
              <p:nvPr/>
            </p:nvSpPr>
            <p:spPr>
              <a:xfrm>
                <a:off x="433754" y="5005756"/>
                <a:ext cx="11312769" cy="101547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Abychom ve vztahu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8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800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sz="1800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</m:sub>
                    </m:sSub>
                    <m:r>
                      <a:rPr lang="cs-CZ" sz="1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~</m:t>
                    </m:r>
                    <m:f>
                      <m:fPr>
                        <m:ctrlPr>
                          <a:rPr lang="cs-CZ" sz="18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sz="180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8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cs-CZ" sz="18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cs-CZ" sz="1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∙ </m:t>
                        </m:r>
                        <m:sSub>
                          <m:sSubPr>
                            <m:ctrlPr>
                              <a:rPr lang="cs-CZ" sz="18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8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cs-CZ" sz="18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p>
                          <m:sSupPr>
                            <m:ctrlPr>
                              <a:rPr lang="cs-CZ" sz="180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sz="18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𝑟</m:t>
                            </m:r>
                          </m:e>
                          <m:sup>
                            <m:r>
                              <a:rPr lang="cs-CZ" sz="18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cs-CZ" dirty="0"/>
                  <a:t> mohli nahradit znaménko úměrnosti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~</m:t>
                    </m:r>
                  </m:oMath>
                </a14:m>
                <a:r>
                  <a:rPr lang="cs-CZ" dirty="0"/>
                  <a:t> znaménkem rovnosti =, musíme přesným měřením stanovit konstantu úměrnosti – </a:t>
                </a:r>
                <a:r>
                  <a:rPr lang="cs-CZ" b="1" dirty="0"/>
                  <a:t>gravitační konstantu</a:t>
                </a:r>
                <a:r>
                  <a:rPr lang="cs-CZ" dirty="0"/>
                  <a:t>. </a:t>
                </a:r>
              </a:p>
              <a:p>
                <a:r>
                  <a:rPr lang="cs-CZ" dirty="0"/>
                  <a:t>První praktické měření gravitační konstanty provedl Henry Cavendish v roce 1798.</a:t>
                </a:r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AD6BA03A-B1CA-3DB4-C36C-81278878C71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3754" y="5005756"/>
                <a:ext cx="11312769" cy="1015471"/>
              </a:xfrm>
              <a:prstGeom prst="rect">
                <a:avLst/>
              </a:prstGeom>
              <a:blipFill>
                <a:blip r:embed="rId6"/>
                <a:stretch>
                  <a:fillRect l="-431" b="-838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ovéPole 2">
            <a:extLst>
              <a:ext uri="{FF2B5EF4-FFF2-40B4-BE49-F238E27FC236}">
                <a16:creationId xmlns:a16="http://schemas.microsoft.com/office/drawing/2014/main" id="{8C1C4365-EECE-6763-FFC8-FEE83AFC81B3}"/>
              </a:ext>
            </a:extLst>
          </p:cNvPr>
          <p:cNvSpPr txBox="1"/>
          <p:nvPr/>
        </p:nvSpPr>
        <p:spPr>
          <a:xfrm>
            <a:off x="545657" y="253078"/>
            <a:ext cx="74808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>
                <a:hlinkClick r:id="rId7"/>
              </a:rPr>
              <a:t>Video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15718969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447EDD-956D-E96A-5FBD-5AC6DCDEB6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08707039-597F-FE30-F79E-6466E132B25B}"/>
              </a:ext>
            </a:extLst>
          </p:cNvPr>
          <p:cNvSpPr txBox="1"/>
          <p:nvPr/>
        </p:nvSpPr>
        <p:spPr>
          <a:xfrm>
            <a:off x="621323" y="304800"/>
            <a:ext cx="11007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Přístroj, kterým Cavendish měřil gravitační sílu a stanovil tak hodnotu konstanty úměrnosti – gravitační konstantu.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DDBE0A08-EE89-FC8A-B159-9363EBB94F41}"/>
                  </a:ext>
                </a:extLst>
              </p:cNvPr>
              <p:cNvSpPr txBox="1"/>
              <p:nvPr/>
            </p:nvSpPr>
            <p:spPr>
              <a:xfrm>
                <a:off x="5828717" y="5432822"/>
                <a:ext cx="5021613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200" dirty="0"/>
                  <a:t>Gravitační konstanta se dle úmluvy značí řeckým písmenem </a:t>
                </a:r>
                <a:r>
                  <a:rPr lang="cs-CZ" sz="1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 a má hodnotu:</a:t>
                </a:r>
              </a:p>
              <a:p>
                <a:endParaRPr lang="cs-CZ" sz="1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:r>
                  <a:rPr lang="cs-CZ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sz="24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G</m:t>
                    </m:r>
                    <m:r>
                      <a:rPr lang="cs-CZ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=6,67 ∙ </m:t>
                    </m:r>
                    <m:sSup>
                      <m:sSupPr>
                        <m:ctrlPr>
                          <a:rPr lang="cs-CZ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10</m:t>
                        </m:r>
                      </m:e>
                      <m:sup>
                        <m:r>
                          <a:rPr lang="cs-CZ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−11</m:t>
                        </m:r>
                      </m:sup>
                    </m:sSup>
                    <m:r>
                      <a:rPr lang="cs-CZ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N</m:t>
                    </m:r>
                    <m:r>
                      <a:rPr lang="cs-CZ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∙ </m:t>
                    </m:r>
                    <m:sSup>
                      <m:sSupPr>
                        <m:ctrlPr>
                          <a:rPr lang="cs-CZ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𝑚</m:t>
                        </m:r>
                      </m:e>
                      <m:sup>
                        <m:r>
                          <a:rPr lang="cs-CZ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cs-CZ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∙</m:t>
                    </m:r>
                    <m:sSup>
                      <m:sSupPr>
                        <m:ctrlPr>
                          <a:rPr lang="cs-CZ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sz="2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kg</m:t>
                        </m:r>
                      </m:e>
                      <m:sup>
                        <m:r>
                          <a:rPr lang="cs-CZ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−2</m:t>
                        </m:r>
                      </m:sup>
                    </m:sSup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DDBE0A08-EE89-FC8A-B159-9363EBB94F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28717" y="5432822"/>
                <a:ext cx="5021613" cy="830997"/>
              </a:xfrm>
              <a:prstGeom prst="rect">
                <a:avLst/>
              </a:prstGeom>
              <a:blipFill>
                <a:blip r:embed="rId2"/>
                <a:stretch>
                  <a:fillRect b="-875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60" name="Skupina 59">
            <a:extLst>
              <a:ext uri="{FF2B5EF4-FFF2-40B4-BE49-F238E27FC236}">
                <a16:creationId xmlns:a16="http://schemas.microsoft.com/office/drawing/2014/main" id="{97649A7D-0514-B417-231F-690B863F1475}"/>
              </a:ext>
            </a:extLst>
          </p:cNvPr>
          <p:cNvGrpSpPr/>
          <p:nvPr/>
        </p:nvGrpSpPr>
        <p:grpSpPr>
          <a:xfrm rot="21003644">
            <a:off x="4825530" y="3313249"/>
            <a:ext cx="978010" cy="386279"/>
            <a:chOff x="4993179" y="3873888"/>
            <a:chExt cx="978010" cy="386279"/>
          </a:xfrm>
        </p:grpSpPr>
        <p:sp>
          <p:nvSpPr>
            <p:cNvPr id="31" name="Krychle 30">
              <a:extLst>
                <a:ext uri="{FF2B5EF4-FFF2-40B4-BE49-F238E27FC236}">
                  <a16:creationId xmlns:a16="http://schemas.microsoft.com/office/drawing/2014/main" id="{E7483542-6A75-ADDC-87BB-B5187354CB4A}"/>
                </a:ext>
              </a:extLst>
            </p:cNvPr>
            <p:cNvSpPr/>
            <p:nvPr/>
          </p:nvSpPr>
          <p:spPr>
            <a:xfrm rot="675346">
              <a:off x="4993179" y="3873888"/>
              <a:ext cx="978010" cy="369332"/>
            </a:xfrm>
            <a:prstGeom prst="cube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0" name="TextovéPole 29">
              <a:extLst>
                <a:ext uri="{FF2B5EF4-FFF2-40B4-BE49-F238E27FC236}">
                  <a16:creationId xmlns:a16="http://schemas.microsoft.com/office/drawing/2014/main" id="{40A3D7FF-9EB8-E5C1-4E81-1DA4AD88D4A3}"/>
                </a:ext>
              </a:extLst>
            </p:cNvPr>
            <p:cNvSpPr txBox="1"/>
            <p:nvPr/>
          </p:nvSpPr>
          <p:spPr>
            <a:xfrm rot="657749">
              <a:off x="5125451" y="3890835"/>
              <a:ext cx="74513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>
                  <a:solidFill>
                    <a:schemeClr val="bg2"/>
                  </a:solidFill>
                </a:rPr>
                <a:t>Laser</a:t>
              </a:r>
            </a:p>
          </p:txBody>
        </p:sp>
      </p:grpSp>
      <p:sp>
        <p:nvSpPr>
          <p:cNvPr id="33" name="TextovéPole 32">
            <a:extLst>
              <a:ext uri="{FF2B5EF4-FFF2-40B4-BE49-F238E27FC236}">
                <a16:creationId xmlns:a16="http://schemas.microsoft.com/office/drawing/2014/main" id="{C46B8C4F-A11A-1B13-1D07-D6D6F5485690}"/>
              </a:ext>
            </a:extLst>
          </p:cNvPr>
          <p:cNvSpPr txBox="1"/>
          <p:nvPr/>
        </p:nvSpPr>
        <p:spPr>
          <a:xfrm>
            <a:off x="4797426" y="3981301"/>
            <a:ext cx="10312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Stupnice</a:t>
            </a:r>
          </a:p>
        </p:txBody>
      </p:sp>
      <p:grpSp>
        <p:nvGrpSpPr>
          <p:cNvPr id="65" name="Skupina 64">
            <a:extLst>
              <a:ext uri="{FF2B5EF4-FFF2-40B4-BE49-F238E27FC236}">
                <a16:creationId xmlns:a16="http://schemas.microsoft.com/office/drawing/2014/main" id="{24FE0732-1903-C08E-FA8E-CCDCCBD27C80}"/>
              </a:ext>
            </a:extLst>
          </p:cNvPr>
          <p:cNvGrpSpPr/>
          <p:nvPr/>
        </p:nvGrpSpPr>
        <p:grpSpPr>
          <a:xfrm rot="180627">
            <a:off x="594389" y="1428568"/>
            <a:ext cx="3793970" cy="4218202"/>
            <a:chOff x="594389" y="1428568"/>
            <a:chExt cx="3793970" cy="4218202"/>
          </a:xfrm>
        </p:grpSpPr>
        <p:sp>
          <p:nvSpPr>
            <p:cNvPr id="2" name="Ovál 1">
              <a:extLst>
                <a:ext uri="{FF2B5EF4-FFF2-40B4-BE49-F238E27FC236}">
                  <a16:creationId xmlns:a16="http://schemas.microsoft.com/office/drawing/2014/main" id="{4679368F-2CD3-41F3-2FDE-9E5FE2C449AD}"/>
                </a:ext>
              </a:extLst>
            </p:cNvPr>
            <p:cNvSpPr/>
            <p:nvPr/>
          </p:nvSpPr>
          <p:spPr>
            <a:xfrm rot="701445">
              <a:off x="594389" y="4899348"/>
              <a:ext cx="747422" cy="747422"/>
            </a:xfrm>
            <a:prstGeom prst="ellipse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" name="Ovál 2">
              <a:extLst>
                <a:ext uri="{FF2B5EF4-FFF2-40B4-BE49-F238E27FC236}">
                  <a16:creationId xmlns:a16="http://schemas.microsoft.com/office/drawing/2014/main" id="{49B89706-4782-EEAA-43B7-BDD725E8E1AE}"/>
                </a:ext>
              </a:extLst>
            </p:cNvPr>
            <p:cNvSpPr/>
            <p:nvPr/>
          </p:nvSpPr>
          <p:spPr>
            <a:xfrm rot="701445">
              <a:off x="3640937" y="1428568"/>
              <a:ext cx="747422" cy="747422"/>
            </a:xfrm>
            <a:prstGeom prst="ellipse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46" name="Přímá spojnice 45">
              <a:extLst>
                <a:ext uri="{FF2B5EF4-FFF2-40B4-BE49-F238E27FC236}">
                  <a16:creationId xmlns:a16="http://schemas.microsoft.com/office/drawing/2014/main" id="{17A3E1B1-7E74-75E3-33B2-697BC45013C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96413" y="2093693"/>
              <a:ext cx="2579708" cy="288000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6" name="Přímá spojnice se šipkou 55">
            <a:extLst>
              <a:ext uri="{FF2B5EF4-FFF2-40B4-BE49-F238E27FC236}">
                <a16:creationId xmlns:a16="http://schemas.microsoft.com/office/drawing/2014/main" id="{D7A6C38B-F2CE-A115-6A14-01A68B1410B2}"/>
              </a:ext>
            </a:extLst>
          </p:cNvPr>
          <p:cNvCxnSpPr>
            <a:cxnSpLocks/>
          </p:cNvCxnSpPr>
          <p:nvPr/>
        </p:nvCxnSpPr>
        <p:spPr>
          <a:xfrm>
            <a:off x="3084793" y="1701158"/>
            <a:ext cx="3600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nice se šipkou 56">
            <a:extLst>
              <a:ext uri="{FF2B5EF4-FFF2-40B4-BE49-F238E27FC236}">
                <a16:creationId xmlns:a16="http://schemas.microsoft.com/office/drawing/2014/main" id="{D2AEA951-68E1-57EE-EE49-BE62D38A2A5F}"/>
              </a:ext>
            </a:extLst>
          </p:cNvPr>
          <p:cNvCxnSpPr>
            <a:cxnSpLocks/>
          </p:cNvCxnSpPr>
          <p:nvPr/>
        </p:nvCxnSpPr>
        <p:spPr>
          <a:xfrm flipH="1" flipV="1">
            <a:off x="1435368" y="5273059"/>
            <a:ext cx="3600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Přímá spojnice 71">
            <a:extLst>
              <a:ext uri="{FF2B5EF4-FFF2-40B4-BE49-F238E27FC236}">
                <a16:creationId xmlns:a16="http://schemas.microsoft.com/office/drawing/2014/main" id="{08351A30-7039-49EC-9DF1-BD0212196310}"/>
              </a:ext>
            </a:extLst>
          </p:cNvPr>
          <p:cNvCxnSpPr>
            <a:cxnSpLocks/>
          </p:cNvCxnSpPr>
          <p:nvPr/>
        </p:nvCxnSpPr>
        <p:spPr>
          <a:xfrm flipH="1" flipV="1">
            <a:off x="613372" y="3500559"/>
            <a:ext cx="4201812" cy="0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4" name="Skupina 63">
            <a:extLst>
              <a:ext uri="{FF2B5EF4-FFF2-40B4-BE49-F238E27FC236}">
                <a16:creationId xmlns:a16="http://schemas.microsoft.com/office/drawing/2014/main" id="{1D63FA7A-D321-C5A4-9AF3-92E02A94C880}"/>
              </a:ext>
            </a:extLst>
          </p:cNvPr>
          <p:cNvGrpSpPr/>
          <p:nvPr/>
        </p:nvGrpSpPr>
        <p:grpSpPr>
          <a:xfrm>
            <a:off x="2340194" y="1545378"/>
            <a:ext cx="336180" cy="3894340"/>
            <a:chOff x="2340194" y="1545378"/>
            <a:chExt cx="336180" cy="3894340"/>
          </a:xfrm>
        </p:grpSpPr>
        <p:sp>
          <p:nvSpPr>
            <p:cNvPr id="10" name="Ovál 9">
              <a:extLst>
                <a:ext uri="{FF2B5EF4-FFF2-40B4-BE49-F238E27FC236}">
                  <a16:creationId xmlns:a16="http://schemas.microsoft.com/office/drawing/2014/main" id="{E0A686E9-72CA-1BCC-CE45-20562C5872B7}"/>
                </a:ext>
              </a:extLst>
            </p:cNvPr>
            <p:cNvSpPr/>
            <p:nvPr/>
          </p:nvSpPr>
          <p:spPr>
            <a:xfrm>
              <a:off x="2340194" y="1545378"/>
              <a:ext cx="326395" cy="326395"/>
            </a:xfrm>
            <a:prstGeom prst="ellipse">
              <a:avLst/>
            </a:prstGeom>
          </p:spPr>
          <p:style>
            <a:lnRef idx="2">
              <a:schemeClr val="accent2">
                <a:shade val="15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" name="Ovál 10">
              <a:extLst>
                <a:ext uri="{FF2B5EF4-FFF2-40B4-BE49-F238E27FC236}">
                  <a16:creationId xmlns:a16="http://schemas.microsoft.com/office/drawing/2014/main" id="{211404A2-9797-13D3-1506-21FDD3B9BE64}"/>
                </a:ext>
              </a:extLst>
            </p:cNvPr>
            <p:cNvSpPr/>
            <p:nvPr/>
          </p:nvSpPr>
          <p:spPr>
            <a:xfrm>
              <a:off x="2349979" y="5113323"/>
              <a:ext cx="326395" cy="326395"/>
            </a:xfrm>
            <a:prstGeom prst="ellipse">
              <a:avLst/>
            </a:prstGeom>
          </p:spPr>
          <p:style>
            <a:lnRef idx="2">
              <a:schemeClr val="accent2">
                <a:shade val="15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3" name="Přímá spojnice 12">
              <a:extLst>
                <a:ext uri="{FF2B5EF4-FFF2-40B4-BE49-F238E27FC236}">
                  <a16:creationId xmlns:a16="http://schemas.microsoft.com/office/drawing/2014/main" id="{9A9D41F0-9DA4-6F07-4159-454A250E471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505013" y="1873323"/>
              <a:ext cx="0" cy="3240000"/>
            </a:xfrm>
            <a:prstGeom prst="line">
              <a:avLst/>
            </a:prstGeom>
            <a:ln w="3810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14" name="Obdélník 13">
              <a:extLst>
                <a:ext uri="{FF2B5EF4-FFF2-40B4-BE49-F238E27FC236}">
                  <a16:creationId xmlns:a16="http://schemas.microsoft.com/office/drawing/2014/main" id="{D1024E65-D553-A848-B929-A76F9F982653}"/>
                </a:ext>
              </a:extLst>
            </p:cNvPr>
            <p:cNvSpPr/>
            <p:nvPr/>
          </p:nvSpPr>
          <p:spPr>
            <a:xfrm rot="16200000">
              <a:off x="2189381" y="3472527"/>
              <a:ext cx="639216" cy="67724"/>
            </a:xfrm>
            <a:prstGeom prst="rect">
              <a:avLst/>
            </a:prstGeom>
            <a:solidFill>
              <a:schemeClr val="bg2"/>
            </a:solidFill>
          </p:spPr>
          <p:style>
            <a:lnRef idx="2">
              <a:schemeClr val="accent2">
                <a:shade val="15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74" name="Přímá spojnice se šipkou 73">
            <a:extLst>
              <a:ext uri="{FF2B5EF4-FFF2-40B4-BE49-F238E27FC236}">
                <a16:creationId xmlns:a16="http://schemas.microsoft.com/office/drawing/2014/main" id="{E0E7EF4A-6965-8C12-43EC-59E16F238BB7}"/>
              </a:ext>
            </a:extLst>
          </p:cNvPr>
          <p:cNvCxnSpPr>
            <a:cxnSpLocks/>
            <a:stCxn id="14" idx="2"/>
          </p:cNvCxnSpPr>
          <p:nvPr/>
        </p:nvCxnSpPr>
        <p:spPr>
          <a:xfrm>
            <a:off x="2542851" y="3506389"/>
            <a:ext cx="1536327" cy="386508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Oblouk 75">
            <a:extLst>
              <a:ext uri="{FF2B5EF4-FFF2-40B4-BE49-F238E27FC236}">
                <a16:creationId xmlns:a16="http://schemas.microsoft.com/office/drawing/2014/main" id="{52D7A2B7-A04A-584A-827D-1B1DBDE5E844}"/>
              </a:ext>
            </a:extLst>
          </p:cNvPr>
          <p:cNvSpPr/>
          <p:nvPr/>
        </p:nvSpPr>
        <p:spPr>
          <a:xfrm rot="2718829">
            <a:off x="2120993" y="2466782"/>
            <a:ext cx="2052000" cy="2052000"/>
          </a:xfrm>
          <a:prstGeom prst="arc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80" name="Přímá spojnice se šipkou 79">
            <a:extLst>
              <a:ext uri="{FF2B5EF4-FFF2-40B4-BE49-F238E27FC236}">
                <a16:creationId xmlns:a16="http://schemas.microsoft.com/office/drawing/2014/main" id="{B984F463-9409-263A-9207-3B3461D61831}"/>
              </a:ext>
            </a:extLst>
          </p:cNvPr>
          <p:cNvCxnSpPr>
            <a:cxnSpLocks/>
            <a:stCxn id="14" idx="2"/>
          </p:cNvCxnSpPr>
          <p:nvPr/>
        </p:nvCxnSpPr>
        <p:spPr>
          <a:xfrm flipV="1">
            <a:off x="2542851" y="3115209"/>
            <a:ext cx="1571870" cy="39118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Přímá spojnice se šipkou 83">
            <a:extLst>
              <a:ext uri="{FF2B5EF4-FFF2-40B4-BE49-F238E27FC236}">
                <a16:creationId xmlns:a16="http://schemas.microsoft.com/office/drawing/2014/main" id="{4A4698C9-525D-0910-B1CD-B73125A15E7C}"/>
              </a:ext>
            </a:extLst>
          </p:cNvPr>
          <p:cNvCxnSpPr>
            <a:cxnSpLocks/>
          </p:cNvCxnSpPr>
          <p:nvPr/>
        </p:nvCxnSpPr>
        <p:spPr>
          <a:xfrm>
            <a:off x="3101934" y="5273059"/>
            <a:ext cx="3600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Přímá spojnice se šipkou 84">
            <a:extLst>
              <a:ext uri="{FF2B5EF4-FFF2-40B4-BE49-F238E27FC236}">
                <a16:creationId xmlns:a16="http://schemas.microsoft.com/office/drawing/2014/main" id="{EAB02EB0-0157-0346-C57E-EE934F6926AD}"/>
              </a:ext>
            </a:extLst>
          </p:cNvPr>
          <p:cNvCxnSpPr>
            <a:cxnSpLocks/>
          </p:cNvCxnSpPr>
          <p:nvPr/>
        </p:nvCxnSpPr>
        <p:spPr>
          <a:xfrm flipH="1" flipV="1">
            <a:off x="1446218" y="1708575"/>
            <a:ext cx="3600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Přímá spojnice se šipkou 86">
            <a:extLst>
              <a:ext uri="{FF2B5EF4-FFF2-40B4-BE49-F238E27FC236}">
                <a16:creationId xmlns:a16="http://schemas.microsoft.com/office/drawing/2014/main" id="{E94D6202-719F-C6E2-64DE-2506BDBF35CA}"/>
              </a:ext>
            </a:extLst>
          </p:cNvPr>
          <p:cNvCxnSpPr>
            <a:stCxn id="33" idx="1"/>
          </p:cNvCxnSpPr>
          <p:nvPr/>
        </p:nvCxnSpPr>
        <p:spPr>
          <a:xfrm flipH="1" flipV="1">
            <a:off x="4014648" y="4086970"/>
            <a:ext cx="782778" cy="7899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0" name="TextovéPole 89">
                <a:extLst>
                  <a:ext uri="{FF2B5EF4-FFF2-40B4-BE49-F238E27FC236}">
                    <a16:creationId xmlns:a16="http://schemas.microsoft.com/office/drawing/2014/main" id="{5387876B-60EE-D27E-F862-231BA2259DDF}"/>
                  </a:ext>
                </a:extLst>
              </p:cNvPr>
              <p:cNvSpPr txBox="1"/>
              <p:nvPr/>
            </p:nvSpPr>
            <p:spPr>
              <a:xfrm>
                <a:off x="2945057" y="3169601"/>
                <a:ext cx="51473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𝛼</m:t>
                      </m:r>
                    </m:oMath>
                  </m:oMathPara>
                </a14:m>
                <a:endParaRPr lang="cs-CZ" sz="3200" dirty="0"/>
              </a:p>
            </p:txBody>
          </p:sp>
        </mc:Choice>
        <mc:Fallback xmlns="">
          <p:sp>
            <p:nvSpPr>
              <p:cNvPr id="90" name="TextovéPole 89">
                <a:extLst>
                  <a:ext uri="{FF2B5EF4-FFF2-40B4-BE49-F238E27FC236}">
                    <a16:creationId xmlns:a16="http://schemas.microsoft.com/office/drawing/2014/main" id="{5387876B-60EE-D27E-F862-231BA2259DD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45057" y="3169601"/>
                <a:ext cx="514734" cy="58477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5" name="Google Shape;141;p17">
            <a:extLst>
              <a:ext uri="{FF2B5EF4-FFF2-40B4-BE49-F238E27FC236}">
                <a16:creationId xmlns:a16="http://schemas.microsoft.com/office/drawing/2014/main" id="{D59BAFBE-DF88-4BD5-089C-B2DA74FB81AD}"/>
              </a:ext>
            </a:extLst>
          </p:cNvPr>
          <p:cNvCxnSpPr/>
          <p:nvPr/>
        </p:nvCxnSpPr>
        <p:spPr>
          <a:xfrm rot="10800000">
            <a:off x="8297037" y="4311936"/>
            <a:ext cx="3130816" cy="0"/>
          </a:xfrm>
          <a:prstGeom prst="straightConnector1">
            <a:avLst/>
          </a:prstGeom>
          <a:noFill/>
          <a:ln w="38100" cap="flat" cmpd="sng">
            <a:solidFill>
              <a:schemeClr val="accent2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96" name="Google Shape;142;p17">
            <a:extLst>
              <a:ext uri="{FF2B5EF4-FFF2-40B4-BE49-F238E27FC236}">
                <a16:creationId xmlns:a16="http://schemas.microsoft.com/office/drawing/2014/main" id="{276B94B2-1230-CFD3-0C88-A5445E936DC4}"/>
              </a:ext>
            </a:extLst>
          </p:cNvPr>
          <p:cNvSpPr/>
          <p:nvPr/>
        </p:nvSpPr>
        <p:spPr>
          <a:xfrm>
            <a:off x="7962691" y="4153142"/>
            <a:ext cx="326395" cy="326395"/>
          </a:xfrm>
          <a:prstGeom prst="ellipse">
            <a:avLst/>
          </a:prstGeom>
          <a:solidFill>
            <a:schemeClr val="accent2"/>
          </a:solidFill>
          <a:ln w="12700" cap="flat" cmpd="sng">
            <a:solidFill>
              <a:srgbClr val="643414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" name="Google Shape;143;p17">
            <a:extLst>
              <a:ext uri="{FF2B5EF4-FFF2-40B4-BE49-F238E27FC236}">
                <a16:creationId xmlns:a16="http://schemas.microsoft.com/office/drawing/2014/main" id="{D79234B5-6FFD-3056-BCC1-FC7FDA2FE207}"/>
              </a:ext>
            </a:extLst>
          </p:cNvPr>
          <p:cNvSpPr/>
          <p:nvPr/>
        </p:nvSpPr>
        <p:spPr>
          <a:xfrm>
            <a:off x="11427853" y="4148738"/>
            <a:ext cx="326395" cy="326395"/>
          </a:xfrm>
          <a:prstGeom prst="ellipse">
            <a:avLst/>
          </a:prstGeom>
          <a:solidFill>
            <a:schemeClr val="accent2"/>
          </a:solidFill>
          <a:ln w="12700" cap="flat" cmpd="sng">
            <a:solidFill>
              <a:srgbClr val="643414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98" name="Google Shape;144;p17">
            <a:extLst>
              <a:ext uri="{FF2B5EF4-FFF2-40B4-BE49-F238E27FC236}">
                <a16:creationId xmlns:a16="http://schemas.microsoft.com/office/drawing/2014/main" id="{244EB78A-0A8A-879E-74C8-04BC1D29FF63}"/>
              </a:ext>
            </a:extLst>
          </p:cNvPr>
          <p:cNvCxnSpPr/>
          <p:nvPr/>
        </p:nvCxnSpPr>
        <p:spPr>
          <a:xfrm>
            <a:off x="9525665" y="1814595"/>
            <a:ext cx="564543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99" name="Google Shape;145;p17">
            <a:extLst>
              <a:ext uri="{FF2B5EF4-FFF2-40B4-BE49-F238E27FC236}">
                <a16:creationId xmlns:a16="http://schemas.microsoft.com/office/drawing/2014/main" id="{A306778F-D727-57DF-B67E-5A74601420CA}"/>
              </a:ext>
            </a:extLst>
          </p:cNvPr>
          <p:cNvCxnSpPr/>
          <p:nvPr/>
        </p:nvCxnSpPr>
        <p:spPr>
          <a:xfrm flipH="1">
            <a:off x="9509754" y="1598214"/>
            <a:ext cx="71562" cy="20843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00" name="Google Shape;146;p17">
            <a:extLst>
              <a:ext uri="{FF2B5EF4-FFF2-40B4-BE49-F238E27FC236}">
                <a16:creationId xmlns:a16="http://schemas.microsoft.com/office/drawing/2014/main" id="{1A477540-D35F-FB97-935F-562388E2D62D}"/>
              </a:ext>
            </a:extLst>
          </p:cNvPr>
          <p:cNvCxnSpPr/>
          <p:nvPr/>
        </p:nvCxnSpPr>
        <p:spPr>
          <a:xfrm flipH="1">
            <a:off x="9625055" y="1606165"/>
            <a:ext cx="71562" cy="20843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01" name="Google Shape;147;p17">
            <a:extLst>
              <a:ext uri="{FF2B5EF4-FFF2-40B4-BE49-F238E27FC236}">
                <a16:creationId xmlns:a16="http://schemas.microsoft.com/office/drawing/2014/main" id="{1D54CB9F-15FC-B548-976C-90B5E4946CD3}"/>
              </a:ext>
            </a:extLst>
          </p:cNvPr>
          <p:cNvCxnSpPr/>
          <p:nvPr/>
        </p:nvCxnSpPr>
        <p:spPr>
          <a:xfrm flipH="1">
            <a:off x="9772155" y="1583549"/>
            <a:ext cx="71562" cy="20843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02" name="Google Shape;148;p17">
            <a:extLst>
              <a:ext uri="{FF2B5EF4-FFF2-40B4-BE49-F238E27FC236}">
                <a16:creationId xmlns:a16="http://schemas.microsoft.com/office/drawing/2014/main" id="{FA5B22CF-8A65-5E9F-9B5C-7C2D203A5E40}"/>
              </a:ext>
            </a:extLst>
          </p:cNvPr>
          <p:cNvCxnSpPr/>
          <p:nvPr/>
        </p:nvCxnSpPr>
        <p:spPr>
          <a:xfrm flipH="1">
            <a:off x="9926050" y="1606165"/>
            <a:ext cx="71562" cy="20843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03" name="Google Shape;149;p17">
            <a:extLst>
              <a:ext uri="{FF2B5EF4-FFF2-40B4-BE49-F238E27FC236}">
                <a16:creationId xmlns:a16="http://schemas.microsoft.com/office/drawing/2014/main" id="{60EAE738-4585-6746-2128-DC924D4E3874}"/>
              </a:ext>
            </a:extLst>
          </p:cNvPr>
          <p:cNvCxnSpPr/>
          <p:nvPr/>
        </p:nvCxnSpPr>
        <p:spPr>
          <a:xfrm flipH="1">
            <a:off x="10090208" y="1598214"/>
            <a:ext cx="71562" cy="20843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04" name="Google Shape;176;p17">
            <a:extLst>
              <a:ext uri="{FF2B5EF4-FFF2-40B4-BE49-F238E27FC236}">
                <a16:creationId xmlns:a16="http://schemas.microsoft.com/office/drawing/2014/main" id="{43FEF96A-1DFE-D2DA-38A0-BFA54C6B7D4C}"/>
              </a:ext>
            </a:extLst>
          </p:cNvPr>
          <p:cNvSpPr txBox="1"/>
          <p:nvPr/>
        </p:nvSpPr>
        <p:spPr>
          <a:xfrm>
            <a:off x="4885155" y="1393607"/>
            <a:ext cx="3826800" cy="1200300"/>
          </a:xfrm>
          <a:prstGeom prst="rect">
            <a:avLst/>
          </a:prstGeom>
          <a:blipFill rotWithShape="1">
            <a:blip r:embed="rId4">
              <a:alphaModFix/>
            </a:blip>
            <a:stretch>
              <a:fillRect l="-1434" t="-3045" b="-7104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05" name="Google Shape;177;p17">
            <a:extLst>
              <a:ext uri="{FF2B5EF4-FFF2-40B4-BE49-F238E27FC236}">
                <a16:creationId xmlns:a16="http://schemas.microsoft.com/office/drawing/2014/main" id="{16735320-0703-860F-BB1A-11513CA93B1A}"/>
              </a:ext>
            </a:extLst>
          </p:cNvPr>
          <p:cNvSpPr/>
          <p:nvPr/>
        </p:nvSpPr>
        <p:spPr>
          <a:xfrm>
            <a:off x="9551081" y="3063265"/>
            <a:ext cx="449788" cy="556368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solidFill>
            <a:schemeClr val="accent1"/>
          </a:solidFill>
          <a:ln w="12700" cap="flat" cmpd="sng">
            <a:solidFill>
              <a:srgbClr val="1C305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06" name="Google Shape;178;p17">
            <a:extLst>
              <a:ext uri="{FF2B5EF4-FFF2-40B4-BE49-F238E27FC236}">
                <a16:creationId xmlns:a16="http://schemas.microsoft.com/office/drawing/2014/main" id="{7A660D9B-D7F4-6DE8-1EA5-D58B1BBECBC9}"/>
              </a:ext>
            </a:extLst>
          </p:cNvPr>
          <p:cNvCxnSpPr/>
          <p:nvPr/>
        </p:nvCxnSpPr>
        <p:spPr>
          <a:xfrm rot="10800000" flipH="1">
            <a:off x="9772155" y="1814595"/>
            <a:ext cx="23851" cy="1598309"/>
          </a:xfrm>
          <a:prstGeom prst="straightConnector1">
            <a:avLst/>
          </a:prstGeom>
          <a:noFill/>
          <a:ln w="38100" cap="flat" cmpd="sng">
            <a:solidFill>
              <a:schemeClr val="accent2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07" name="Google Shape;179;p17">
            <a:extLst>
              <a:ext uri="{FF2B5EF4-FFF2-40B4-BE49-F238E27FC236}">
                <a16:creationId xmlns:a16="http://schemas.microsoft.com/office/drawing/2014/main" id="{E8F7541E-E7CB-DCA4-51C5-27B5CFBBB52F}"/>
              </a:ext>
            </a:extLst>
          </p:cNvPr>
          <p:cNvSpPr/>
          <p:nvPr/>
        </p:nvSpPr>
        <p:spPr>
          <a:xfrm>
            <a:off x="9557467" y="2466217"/>
            <a:ext cx="477078" cy="326388"/>
          </a:xfrm>
          <a:prstGeom prst="rect">
            <a:avLst/>
          </a:prstGeom>
          <a:solidFill>
            <a:srgbClr val="D0CECE"/>
          </a:solidFill>
          <a:ln w="12700" cap="flat" cmpd="sng">
            <a:solidFill>
              <a:srgbClr val="1C305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08" name="Google Shape;180;p17">
            <a:extLst>
              <a:ext uri="{FF2B5EF4-FFF2-40B4-BE49-F238E27FC236}">
                <a16:creationId xmlns:a16="http://schemas.microsoft.com/office/drawing/2014/main" id="{29368194-078A-F09C-E835-028DED1BCC07}"/>
              </a:ext>
            </a:extLst>
          </p:cNvPr>
          <p:cNvCxnSpPr/>
          <p:nvPr/>
        </p:nvCxnSpPr>
        <p:spPr>
          <a:xfrm>
            <a:off x="9772155" y="3533086"/>
            <a:ext cx="0" cy="756000"/>
          </a:xfrm>
          <a:prstGeom prst="straightConnector1">
            <a:avLst/>
          </a:prstGeom>
          <a:noFill/>
          <a:ln w="38100" cap="flat" cmpd="sng">
            <a:solidFill>
              <a:schemeClr val="accent2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09" name="Google Shape;117;p16">
            <a:hlinkClick r:id="rId5"/>
            <a:extLst>
              <a:ext uri="{FF2B5EF4-FFF2-40B4-BE49-F238E27FC236}">
                <a16:creationId xmlns:a16="http://schemas.microsoft.com/office/drawing/2014/main" id="{F188A76E-99A2-DB2F-F4C3-B9FE9053BDE6}"/>
              </a:ext>
            </a:extLst>
          </p:cNvPr>
          <p:cNvSpPr/>
          <p:nvPr/>
        </p:nvSpPr>
        <p:spPr>
          <a:xfrm>
            <a:off x="11134816" y="5994464"/>
            <a:ext cx="619432" cy="619432"/>
          </a:xfrm>
          <a:prstGeom prst="ellipse">
            <a:avLst/>
          </a:prstGeom>
          <a:solidFill>
            <a:schemeClr val="accent1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760855" y="987215"/>
            <a:ext cx="1451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Pohled z hora</a:t>
            </a:r>
          </a:p>
        </p:txBody>
      </p:sp>
    </p:spTree>
    <p:extLst>
      <p:ext uri="{BB962C8B-B14F-4D97-AF65-F5344CB8AC3E}">
        <p14:creationId xmlns:p14="http://schemas.microsoft.com/office/powerpoint/2010/main" val="3533140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600000">
                                      <p:cBhvr>
                                        <p:cTn id="22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580000">
                                      <p:cBhvr>
                                        <p:cTn id="32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1200000">
                                      <p:cBhvr>
                                        <p:cTn id="56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0" grpId="0"/>
      <p:bldP spid="10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4A0B672D-37F4-4F8F-63F0-F2C735D3B72D}"/>
                  </a:ext>
                </a:extLst>
              </p:cNvPr>
              <p:cNvSpPr txBox="1"/>
              <p:nvPr/>
            </p:nvSpPr>
            <p:spPr>
              <a:xfrm>
                <a:off x="279880" y="4096814"/>
                <a:ext cx="11166231" cy="2498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Příklad</a:t>
                </a:r>
              </a:p>
              <a:p>
                <a:r>
                  <a:rPr lang="cs-CZ" dirty="0"/>
                  <a:t>Jak velkou silou se navzájem přitahují Země a Měsíc? Přibližná hodnota hmotnosti Země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𝑍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=6.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24 </m:t>
                        </m:r>
                      </m:sup>
                    </m:sSup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hmotnost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ě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s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í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ce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je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=7,4.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</m:oMath>
                </a14:m>
                <a:r>
                  <a:rPr lang="cs-CZ" dirty="0"/>
                  <a:t> a vzdálenost středů obou těles je 380 000 km.</a:t>
                </a:r>
              </a:p>
              <a:p>
                <a:endParaRPr lang="cs-CZ" sz="900" dirty="0"/>
              </a:p>
              <a:p>
                <a:r>
                  <a:rPr lang="cs-CZ" dirty="0"/>
                  <a:t>Řešení: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𝑍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=6.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24</m:t>
                        </m:r>
                      </m:sup>
                    </m:sSup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=7,4.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 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r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=380 000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km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=3,8.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8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 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=?</m:t>
                    </m:r>
                  </m:oMath>
                </a14:m>
                <a:endParaRPr lang="cs-CZ" b="0" i="1" dirty="0">
                  <a:latin typeface="Cambria Math" panose="02040503050406030204" pitchFamily="18" charset="0"/>
                </a:endParaRPr>
              </a:p>
              <a:p>
                <a:endParaRPr lang="cs-CZ" sz="800" b="0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𝒈</m:t>
                          </m:r>
                        </m:sub>
                      </m:sSub>
                      <m:r>
                        <a:rPr lang="cs-CZ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1" i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𝐆</m:t>
                      </m:r>
                      <m:r>
                        <a:rPr lang="el-GR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el-GR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l-GR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𝑴</m:t>
                              </m:r>
                            </m:e>
                            <m:sub>
                              <m:r>
                                <a:rPr lang="cs-CZ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𝒁</m:t>
                              </m:r>
                            </m:sub>
                          </m:sSub>
                          <m:r>
                            <a:rPr lang="el-GR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el-GR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𝑴</m:t>
                              </m:r>
                            </m:e>
                            <m:sub>
                              <m:r>
                                <a:rPr lang="cs-CZ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𝑴</m:t>
                              </m:r>
                            </m:sub>
                          </m:sSub>
                        </m:num>
                        <m:den>
                          <m:sSup>
                            <m:sSupPr>
                              <m:ctrlPr>
                                <a:rPr lang="el-GR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𝒓</m:t>
                              </m:r>
                            </m:e>
                            <m:sup>
                              <m:r>
                                <a:rPr lang="cs-CZ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</m:den>
                      </m:f>
                      <m:r>
                        <a:rPr lang="cs-CZ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𝟔</m:t>
                      </m:r>
                      <m:r>
                        <a:rPr lang="cs-CZ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</m:t>
                      </m:r>
                      <m:r>
                        <a:rPr lang="cs-CZ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𝟔𝟕</m:t>
                      </m:r>
                      <m:r>
                        <a:rPr lang="cs-CZ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𝟏𝟎</m:t>
                          </m:r>
                        </m:e>
                        <m:sup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𝟏𝟏</m:t>
                          </m:r>
                        </m:sup>
                      </m:sSup>
                      <m:r>
                        <a:rPr lang="cs-CZ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𝟔</m:t>
                          </m:r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.</m:t>
                          </m:r>
                          <m:sSup>
                            <m:sSupPr>
                              <m:ctrlPr>
                                <a:rPr lang="cs-CZ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𝟏𝟎</m:t>
                              </m:r>
                            </m:e>
                            <m:sup>
                              <m:r>
                                <a:rPr lang="cs-CZ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𝟐𝟒</m:t>
                              </m:r>
                            </m:sup>
                          </m:sSup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.</m:t>
                          </m:r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𝟕</m:t>
                          </m:r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.</m:t>
                          </m:r>
                          <m:sSup>
                            <m:sSupPr>
                              <m:ctrlPr>
                                <a:rPr lang="cs-CZ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𝟏𝟎</m:t>
                              </m:r>
                            </m:e>
                            <m:sup>
                              <m:r>
                                <a:rPr lang="cs-CZ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𝟐𝟐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cs-CZ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𝟑</m:t>
                                  </m:r>
                                  <m:r>
                                    <a:rPr lang="cs-CZ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,</m:t>
                                  </m:r>
                                  <m:r>
                                    <a:rPr lang="cs-CZ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𝟖</m:t>
                                  </m:r>
                                  <m:r>
                                    <a:rPr lang="cs-CZ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.</m:t>
                                  </m:r>
                                  <m:sSup>
                                    <m:sSupPr>
                                      <m:ctrlPr>
                                        <a:rPr lang="cs-CZ" b="1" i="1" smtClean="0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cs-CZ" b="1" i="1" smtClean="0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𝟏𝟎</m:t>
                                      </m:r>
                                    </m:e>
                                    <m:sup>
                                      <m:r>
                                        <a:rPr lang="cs-CZ" b="1" i="1" smtClean="0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𝟖</m:t>
                                      </m:r>
                                    </m:sup>
                                  </m:sSup>
                                </m:e>
                              </m:d>
                            </m:e>
                            <m:sup>
                              <m:r>
                                <a:rPr lang="cs-CZ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</m:den>
                      </m:f>
                      <m:r>
                        <a:rPr lang="cs-CZ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cs-CZ" b="1" i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𝐍</m:t>
                      </m:r>
                      <m:r>
                        <a:rPr lang="cs-CZ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≈</m:t>
                      </m:r>
                      <m:r>
                        <a:rPr lang="cs-CZ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𝟐</m:t>
                      </m:r>
                      <m:r>
                        <a:rPr lang="cs-CZ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𝟏𝟎</m:t>
                          </m:r>
                        </m:e>
                        <m:sup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𝟐𝟎</m:t>
                          </m:r>
                        </m:sup>
                      </m:sSup>
                      <m:r>
                        <a:rPr lang="cs-CZ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cs-CZ" b="1" i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𝐍</m:t>
                      </m:r>
                    </m:oMath>
                  </m:oMathPara>
                </a14:m>
                <a:endParaRPr lang="cs-CZ" dirty="0"/>
              </a:p>
              <a:p>
                <a:endParaRPr lang="cs-CZ" sz="800" b="1" dirty="0">
                  <a:solidFill>
                    <a:schemeClr val="tx1"/>
                  </a:solidFill>
                </a:endParaRPr>
              </a:p>
              <a:p>
                <a:r>
                  <a:rPr lang="cs-CZ" b="1" dirty="0">
                    <a:solidFill>
                      <a:schemeClr val="tx1"/>
                    </a:solidFill>
                  </a:rPr>
                  <a:t>Země a Měsíc se navzájem přitahují silou přibližně  </a:t>
                </a:r>
                <a14:m>
                  <m:oMath xmlns:m="http://schemas.openxmlformats.org/officeDocument/2006/math">
                    <m:r>
                      <a:rPr lang="cs-CZ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𝟐</m:t>
                    </m:r>
                    <m:r>
                      <a:rPr lang="cs-CZ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cs-CZ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𝟐𝟎</m:t>
                        </m:r>
                      </m:sup>
                    </m:sSup>
                    <m:r>
                      <a:rPr lang="cs-CZ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cs-CZ" b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𝐍</m:t>
                    </m:r>
                  </m:oMath>
                </a14:m>
                <a:endParaRPr lang="cs-CZ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4A0B672D-37F4-4F8F-63F0-F2C735D3B72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9880" y="4096814"/>
                <a:ext cx="11166231" cy="2498441"/>
              </a:xfrm>
              <a:prstGeom prst="rect">
                <a:avLst/>
              </a:prstGeom>
              <a:blipFill>
                <a:blip r:embed="rId2"/>
                <a:stretch>
                  <a:fillRect l="-491" t="-1220" b="-292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/>
          <p:cNvSpPr txBox="1"/>
          <p:nvPr/>
        </p:nvSpPr>
        <p:spPr>
          <a:xfrm>
            <a:off x="343491" y="469357"/>
            <a:ext cx="28399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Newtonův gravitační zákon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D82D49D9-47B8-5924-BA49-5642599D58CA}"/>
                  </a:ext>
                </a:extLst>
              </p:cNvPr>
              <p:cNvSpPr txBox="1"/>
              <p:nvPr/>
            </p:nvSpPr>
            <p:spPr>
              <a:xfrm>
                <a:off x="342352" y="870086"/>
                <a:ext cx="7170492" cy="3171125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Dvě hmotná tělesa se navzájem přitahují stejně velkými gravitačními silami opačného směru. Velikost gravitační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dirty="0"/>
                  <a:t>je pro dvě stejnorodá tělesa  tvaru koule přímo úměrná součinu hmotností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těles a nepřímo úměrná druhé mocnině jejich vzdálenosti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𝑟</m:t>
                    </m:r>
                  </m:oMath>
                </a14:m>
                <a:r>
                  <a:rPr lang="cs-CZ" dirty="0"/>
                  <a:t>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2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32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3200" b="0" i="1" smtClean="0">
                              <a:latin typeface="Cambria Math" panose="02040503050406030204" pitchFamily="18" charset="0"/>
                            </a:rPr>
                            <m:t>𝑔</m:t>
                          </m:r>
                        </m:sub>
                      </m:sSub>
                      <m:r>
                        <a:rPr lang="cs-CZ" sz="32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cs-CZ" sz="3200" b="0" i="0" smtClean="0">
                          <a:latin typeface="Cambria Math" panose="02040503050406030204" pitchFamily="18" charset="0"/>
                        </a:rPr>
                        <m:t>G</m:t>
                      </m:r>
                      <m:r>
                        <a:rPr lang="cs-CZ" sz="3200" b="0" i="1" smtClean="0">
                          <a:latin typeface="Cambria Math" panose="02040503050406030204" pitchFamily="18" charset="0"/>
                        </a:rPr>
                        <m:t> ∙</m:t>
                      </m:r>
                      <m:f>
                        <m:fPr>
                          <m:ctrlPr>
                            <a:rPr lang="cs-CZ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cs-CZ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∙ </m:t>
                          </m:r>
                          <m:sSub>
                            <m:sSubPr>
                              <m:ctrlPr>
                                <a:rPr lang="cs-CZ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p>
                            <m:sSupPr>
                              <m:ctrlPr>
                                <a:rPr lang="cs-CZ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cs-CZ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cs-CZ" sz="3200" dirty="0"/>
              </a:p>
              <a:p>
                <a:endParaRPr lang="cs-CZ" dirty="0"/>
              </a:p>
              <a:p>
                <a:r>
                  <a:rPr lang="cs-CZ" dirty="0"/>
                  <a:t>Konstanta úměrnosti </a:t>
                </a:r>
                <a:r>
                  <a:rPr lang="cs-CZ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κ se nazývá gravitační konstanta a její hodnota je </a:t>
                </a:r>
              </a:p>
              <a:p>
                <a:pPr algn="ctr"/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G</m:t>
                    </m:r>
                    <m:r>
                      <a:rPr lang="cs-CZ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=6,67 ∙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−11 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N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kg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−2</m:t>
                        </m:r>
                      </m:sup>
                    </m:sSup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D82D49D9-47B8-5924-BA49-5642599D58C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2352" y="870086"/>
                <a:ext cx="7170492" cy="3171125"/>
              </a:xfrm>
              <a:prstGeom prst="rect">
                <a:avLst/>
              </a:prstGeom>
              <a:blipFill>
                <a:blip r:embed="rId3"/>
                <a:stretch>
                  <a:fillRect l="-594" t="-956" r="-339" b="-1912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Obrázek 5">
            <a:extLst>
              <a:ext uri="{FF2B5EF4-FFF2-40B4-BE49-F238E27FC236}">
                <a16:creationId xmlns:a16="http://schemas.microsoft.com/office/drawing/2014/main" id="{F7907DD8-480D-A11A-080D-A6E813422DC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5847" y="1832602"/>
            <a:ext cx="4081417" cy="1665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54931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0B977AE-4E70-0216-7EE4-4BC6F9E2F7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971" y="748775"/>
            <a:ext cx="10114059" cy="5360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3024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F1C0DFFA-C9F7-0426-19C5-394388F3582F}"/>
              </a:ext>
            </a:extLst>
          </p:cNvPr>
          <p:cNvSpPr txBox="1"/>
          <p:nvPr/>
        </p:nvSpPr>
        <p:spPr>
          <a:xfrm>
            <a:off x="386862" y="433754"/>
            <a:ext cx="43140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Kdy lze použít Newtonův gravitační zákon?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F03B0958-0661-33B3-774D-D915B1EEDED3}"/>
              </a:ext>
            </a:extLst>
          </p:cNvPr>
          <p:cNvSpPr txBox="1"/>
          <p:nvPr/>
        </p:nvSpPr>
        <p:spPr>
          <a:xfrm>
            <a:off x="386862" y="996461"/>
            <a:ext cx="1137138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Newtonův gravitační zákon k výpočtu gravitační síly mezi tělesy můžeme použít:</a:t>
            </a:r>
          </a:p>
          <a:p>
            <a:endParaRPr lang="cs-CZ" dirty="0"/>
          </a:p>
          <a:p>
            <a:r>
              <a:rPr lang="cs-CZ" dirty="0"/>
              <a:t>Gravitační síla je vždy definována pro dvě hmotná tělesa, která </a:t>
            </a:r>
            <a:r>
              <a:rPr lang="cs-CZ" b="1" dirty="0"/>
              <a:t>splňují jednu z podmínek</a:t>
            </a:r>
            <a:r>
              <a:rPr lang="cs-CZ" dirty="0"/>
              <a:t>:</a:t>
            </a:r>
          </a:p>
          <a:p>
            <a:endParaRPr lang="cs-CZ" dirty="0"/>
          </a:p>
          <a:p>
            <a:pPr marL="342900" indent="-342900">
              <a:buAutoNum type="arabicPeriod"/>
            </a:pPr>
            <a:r>
              <a:rPr lang="cs-CZ" dirty="0"/>
              <a:t>Tělesa mohou být nahrazena hmotnými body</a:t>
            </a:r>
          </a:p>
          <a:p>
            <a:pPr marL="342900" indent="-342900">
              <a:buAutoNum type="arabicPeriod"/>
            </a:pPr>
            <a:endParaRPr lang="cs-CZ" dirty="0"/>
          </a:p>
          <a:p>
            <a:pPr marL="342900" indent="-342900">
              <a:buAutoNum type="arabicPeriod"/>
            </a:pPr>
            <a:endParaRPr lang="cs-CZ" dirty="0"/>
          </a:p>
          <a:p>
            <a:pPr marL="342900" indent="-342900">
              <a:buAutoNum type="arabicPeriod"/>
            </a:pPr>
            <a:r>
              <a:rPr lang="cs-CZ" dirty="0"/>
              <a:t>Tělesa jsou homogenní koule   (homogenní = stejnorodá)</a:t>
            </a:r>
          </a:p>
          <a:p>
            <a:pPr marL="342900" indent="-342900">
              <a:buAutoNum type="arabicPeriod"/>
            </a:pPr>
            <a:endParaRPr lang="cs-CZ" dirty="0"/>
          </a:p>
          <a:p>
            <a:pPr marL="342900" indent="-342900">
              <a:buAutoNum type="arabicPeriod"/>
            </a:pPr>
            <a:endParaRPr lang="cs-CZ" dirty="0"/>
          </a:p>
          <a:p>
            <a:pPr marL="342900" indent="-342900">
              <a:buAutoNum type="arabicPeriod"/>
            </a:pPr>
            <a:r>
              <a:rPr lang="cs-CZ" dirty="0"/>
              <a:t>Rozměry obou těles jsou několika násobně menší než jejich vzdálenost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07F9668E-323F-7B09-078C-62240826CB17}"/>
              </a:ext>
            </a:extLst>
          </p:cNvPr>
          <p:cNvSpPr txBox="1"/>
          <p:nvPr/>
        </p:nvSpPr>
        <p:spPr>
          <a:xfrm>
            <a:off x="386862" y="4489939"/>
            <a:ext cx="1137138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Lze použít Newtonův gravitační zákon pro výpočet síly, kterou na sebe působí Země a Měsíc?</a:t>
            </a:r>
          </a:p>
          <a:p>
            <a:endParaRPr lang="cs-CZ" b="1" dirty="0"/>
          </a:p>
          <a:p>
            <a:pPr marL="342900" indent="-342900">
              <a:buAutoNum type="arabicPeriod"/>
            </a:pPr>
            <a:r>
              <a:rPr lang="cs-CZ" dirty="0"/>
              <a:t>Země ani Měsíc nejsou homogenní – NE</a:t>
            </a:r>
          </a:p>
          <a:p>
            <a:pPr marL="342900" indent="-342900">
              <a:buAutoNum type="arabicPeriod"/>
            </a:pPr>
            <a:r>
              <a:rPr lang="cs-CZ" dirty="0"/>
              <a:t>Rozměry Země a Měsíce jsou mnohokrát menší než jejich vzdálenost – ANO</a:t>
            </a:r>
          </a:p>
          <a:p>
            <a:pPr marL="342900" indent="-342900">
              <a:buAutoNum type="arabicPeriod"/>
            </a:pPr>
            <a:endParaRPr lang="cs-CZ" sz="800" dirty="0"/>
          </a:p>
          <a:p>
            <a:r>
              <a:rPr lang="cs-CZ" dirty="0"/>
              <a:t>Pro výpočet síly lze použít Newtonův gravitační zákon.</a:t>
            </a:r>
          </a:p>
        </p:txBody>
      </p:sp>
    </p:spTree>
    <p:extLst>
      <p:ext uri="{BB962C8B-B14F-4D97-AF65-F5344CB8AC3E}">
        <p14:creationId xmlns:p14="http://schemas.microsoft.com/office/powerpoint/2010/main" val="18928196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E61C5B24-7783-BE8E-E8E9-BD82F46F5C94}"/>
              </a:ext>
            </a:extLst>
          </p:cNvPr>
          <p:cNvSpPr txBox="1"/>
          <p:nvPr/>
        </p:nvSpPr>
        <p:spPr>
          <a:xfrm>
            <a:off x="2259244" y="625023"/>
            <a:ext cx="53691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Vektorové vyjádření Newtonova gravitačního zákona.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D6A7BAF7-D88A-31D9-542B-83AB815CA976}"/>
                  </a:ext>
                </a:extLst>
              </p:cNvPr>
              <p:cNvSpPr txBox="1"/>
              <p:nvPr/>
            </p:nvSpPr>
            <p:spPr>
              <a:xfrm>
                <a:off x="504092" y="1356042"/>
                <a:ext cx="11113477" cy="6799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Nechť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dirty="0"/>
                  <a:t> je jednotkový vektor směřující od tělesa A k tělesu B. Gravitační síla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𝐴𝐵</m:t>
                        </m:r>
                      </m:sub>
                    </m:sSub>
                  </m:oMath>
                </a14:m>
                <a:r>
                  <a:rPr lang="cs-CZ" dirty="0"/>
                  <a:t> , kterou působí těleso B na těleso A, směřuje k tělesu B, tedy opačným směrem než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b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e>
                    </m:acc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D6A7BAF7-D88A-31D9-542B-83AB815CA97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4092" y="1356042"/>
                <a:ext cx="11113477" cy="679930"/>
              </a:xfrm>
              <a:prstGeom prst="rect">
                <a:avLst/>
              </a:prstGeom>
              <a:blipFill>
                <a:blip r:embed="rId2"/>
                <a:stretch>
                  <a:fillRect l="-494" t="-13393" r="-603" b="-1339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Ovál 5">
            <a:extLst>
              <a:ext uri="{FF2B5EF4-FFF2-40B4-BE49-F238E27FC236}">
                <a16:creationId xmlns:a16="http://schemas.microsoft.com/office/drawing/2014/main" id="{8A08758D-7347-5814-C16F-9F69D4B5C091}"/>
              </a:ext>
            </a:extLst>
          </p:cNvPr>
          <p:cNvSpPr/>
          <p:nvPr/>
        </p:nvSpPr>
        <p:spPr>
          <a:xfrm>
            <a:off x="1647326" y="2517177"/>
            <a:ext cx="633046" cy="633046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>
            <a:extLst>
              <a:ext uri="{FF2B5EF4-FFF2-40B4-BE49-F238E27FC236}">
                <a16:creationId xmlns:a16="http://schemas.microsoft.com/office/drawing/2014/main" id="{BE185238-6FBF-C4EC-D762-34393894C8D3}"/>
              </a:ext>
            </a:extLst>
          </p:cNvPr>
          <p:cNvSpPr/>
          <p:nvPr/>
        </p:nvSpPr>
        <p:spPr>
          <a:xfrm>
            <a:off x="5035294" y="2517177"/>
            <a:ext cx="633046" cy="633046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E95C2625-DBCA-5A58-90D7-74FF4F407DD6}"/>
                  </a:ext>
                </a:extLst>
              </p:cNvPr>
              <p:cNvSpPr txBox="1"/>
              <p:nvPr/>
            </p:nvSpPr>
            <p:spPr>
              <a:xfrm>
                <a:off x="1700080" y="2601354"/>
                <a:ext cx="52753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E95C2625-DBCA-5A58-90D7-74FF4F407DD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0080" y="2601354"/>
                <a:ext cx="527538" cy="36933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4C36E169-150B-8EAF-0B43-F98FD5EE37EC}"/>
                  </a:ext>
                </a:extLst>
              </p:cNvPr>
              <p:cNvSpPr txBox="1"/>
              <p:nvPr/>
            </p:nvSpPr>
            <p:spPr>
              <a:xfrm>
                <a:off x="5088048" y="2611639"/>
                <a:ext cx="52753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𝐵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4C36E169-150B-8EAF-0B43-F98FD5EE37E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8048" y="2611639"/>
                <a:ext cx="527538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Přímá spojnice se šipkou 10">
            <a:extLst>
              <a:ext uri="{FF2B5EF4-FFF2-40B4-BE49-F238E27FC236}">
                <a16:creationId xmlns:a16="http://schemas.microsoft.com/office/drawing/2014/main" id="{9D8E8DAF-5EBB-4DC4-572C-7BC1C6587498}"/>
              </a:ext>
            </a:extLst>
          </p:cNvPr>
          <p:cNvCxnSpPr>
            <a:cxnSpLocks/>
            <a:stCxn id="6" idx="6"/>
            <a:endCxn id="7" idx="2"/>
          </p:cNvCxnSpPr>
          <p:nvPr/>
        </p:nvCxnSpPr>
        <p:spPr>
          <a:xfrm>
            <a:off x="2280372" y="2833700"/>
            <a:ext cx="2754922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45618EF8-42A3-A3F8-7C09-13A1D79E9B74}"/>
                  </a:ext>
                </a:extLst>
              </p:cNvPr>
              <p:cNvSpPr txBox="1"/>
              <p:nvPr/>
            </p:nvSpPr>
            <p:spPr>
              <a:xfrm>
                <a:off x="3384923" y="2476329"/>
                <a:ext cx="4572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</m:acc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𝐴𝐵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45618EF8-42A3-A3F8-7C09-13A1D79E9B7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4923" y="2476329"/>
                <a:ext cx="457200" cy="369332"/>
              </a:xfrm>
              <a:prstGeom prst="rect">
                <a:avLst/>
              </a:prstGeom>
              <a:blipFill>
                <a:blip r:embed="rId5"/>
                <a:stretch>
                  <a:fillRect t="-22951" r="-14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5" name="Přímá spojnice se šipkou 14">
            <a:extLst>
              <a:ext uri="{FF2B5EF4-FFF2-40B4-BE49-F238E27FC236}">
                <a16:creationId xmlns:a16="http://schemas.microsoft.com/office/drawing/2014/main" id="{063C16ED-1774-0976-E4A2-55F8B131EDE0}"/>
              </a:ext>
            </a:extLst>
          </p:cNvPr>
          <p:cNvCxnSpPr/>
          <p:nvPr/>
        </p:nvCxnSpPr>
        <p:spPr>
          <a:xfrm>
            <a:off x="2280372" y="2763362"/>
            <a:ext cx="597880" cy="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1AC7D465-1DFC-2548-1DE9-96A8E948478C}"/>
                  </a:ext>
                </a:extLst>
              </p:cNvPr>
              <p:cNvSpPr txBox="1"/>
              <p:nvPr/>
            </p:nvSpPr>
            <p:spPr>
              <a:xfrm>
                <a:off x="2274512" y="2308275"/>
                <a:ext cx="50409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sym typeface="Symbol" panose="05050102010706020507" pitchFamily="18" charset="2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cs-CZ" sz="1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sym typeface="Symbol" panose="05050102010706020507" pitchFamily="18" charset="2"/>
                                </a:rPr>
                              </m:ctrlPr>
                            </m:accPr>
                            <m:e>
                              <m:r>
                                <a:rPr lang="cs-CZ" sz="1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sym typeface="Symbol" panose="05050102010706020507" pitchFamily="18" charset="2"/>
                                </a:rPr>
                                <m:t>𝒓</m:t>
                              </m:r>
                            </m:e>
                          </m:acc>
                        </m:e>
                        <m:sub>
                          <m:r>
                            <a:rPr lang="cs-CZ" sz="1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sym typeface="Symbol" panose="05050102010706020507" pitchFamily="18" charset="2"/>
                            </a:rPr>
                            <m:t>𝟎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1AC7D465-1DFC-2548-1DE9-96A8E948478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74512" y="2308275"/>
                <a:ext cx="504092" cy="36933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>
                <a:extLst>
                  <a:ext uri="{FF2B5EF4-FFF2-40B4-BE49-F238E27FC236}">
                    <a16:creationId xmlns:a16="http://schemas.microsoft.com/office/drawing/2014/main" id="{BECB0939-BF2E-1985-33FD-A20F85875DC0}"/>
                  </a:ext>
                </a:extLst>
              </p:cNvPr>
              <p:cNvSpPr txBox="1"/>
              <p:nvPr/>
            </p:nvSpPr>
            <p:spPr>
              <a:xfrm>
                <a:off x="3441398" y="3077481"/>
                <a:ext cx="715108" cy="4029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𝑨𝑩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8" name="TextovéPole 17">
                <a:extLst>
                  <a:ext uri="{FF2B5EF4-FFF2-40B4-BE49-F238E27FC236}">
                    <a16:creationId xmlns:a16="http://schemas.microsoft.com/office/drawing/2014/main" id="{BECB0939-BF2E-1985-33FD-A20F85875DC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41398" y="3077481"/>
                <a:ext cx="715108" cy="402931"/>
              </a:xfrm>
              <a:prstGeom prst="rect">
                <a:avLst/>
              </a:prstGeom>
              <a:blipFill>
                <a:blip r:embed="rId7"/>
                <a:stretch>
                  <a:fillRect t="-2272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1" name="Přímá spojnice se šipkou 20">
            <a:extLst>
              <a:ext uri="{FF2B5EF4-FFF2-40B4-BE49-F238E27FC236}">
                <a16:creationId xmlns:a16="http://schemas.microsoft.com/office/drawing/2014/main" id="{C06CFE40-1B16-3CE7-C816-849636C297B6}"/>
              </a:ext>
            </a:extLst>
          </p:cNvPr>
          <p:cNvCxnSpPr>
            <a:cxnSpLocks/>
          </p:cNvCxnSpPr>
          <p:nvPr/>
        </p:nvCxnSpPr>
        <p:spPr>
          <a:xfrm rot="10800000">
            <a:off x="3216547" y="3020577"/>
            <a:ext cx="1080000" cy="0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>
                <a:extLst>
                  <a:ext uri="{FF2B5EF4-FFF2-40B4-BE49-F238E27FC236}">
                    <a16:creationId xmlns:a16="http://schemas.microsoft.com/office/drawing/2014/main" id="{1E8980D7-5C09-3528-DE30-4C79CB75E2F6}"/>
                  </a:ext>
                </a:extLst>
              </p:cNvPr>
              <p:cNvSpPr txBox="1"/>
              <p:nvPr/>
            </p:nvSpPr>
            <p:spPr>
              <a:xfrm>
                <a:off x="4019504" y="4835421"/>
                <a:ext cx="4152993" cy="5482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cs-CZ" sz="800" dirty="0"/>
              </a:p>
              <a:p>
                <a:r>
                  <a:rPr lang="cs-CZ" dirty="0"/>
                  <a:t>Pro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cs-CZ" sz="18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cs-CZ" sz="18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cs-CZ" sz="1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𝐴𝐵</m:t>
                        </m:r>
                      </m:sub>
                    </m:sSub>
                  </m:oMath>
                </a14:m>
                <a:r>
                  <a:rPr lang="cs-CZ" dirty="0"/>
                  <a:t> 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𝐵𝐴</m:t>
                        </m:r>
                      </m:sub>
                    </m:sSub>
                  </m:oMath>
                </a14:m>
                <a:r>
                  <a:rPr lang="cs-CZ" dirty="0"/>
                  <a:t>   platí      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⃗"/>
                                <m:ctrlPr>
                                  <a:rPr lang="cs-CZ" i="1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cs-CZ" i="1">
                                    <a:latin typeface="Cambria Math" panose="02040503050406030204" pitchFamily="18" charset="0"/>
                                  </a:rPr>
                                  <m:t>𝐹</m:t>
                                </m:r>
                              </m:e>
                            </m:acc>
                          </m:e>
                          <m:sub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𝐴𝐵</m:t>
                            </m:r>
                          </m:sub>
                        </m:sSub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|"/>
                        <m:endChr m:val="|"/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⃗"/>
                                <m:ctrlPr>
                                  <a:rPr lang="cs-CZ" i="1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cs-CZ" i="1">
                                    <a:latin typeface="Cambria Math" panose="02040503050406030204" pitchFamily="18" charset="0"/>
                                  </a:rPr>
                                  <m:t>𝐹</m:t>
                                </m:r>
                              </m:e>
                            </m:acc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𝐵𝐴</m:t>
                            </m:r>
                          </m:sub>
                        </m:sSub>
                      </m:e>
                    </m:d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23" name="TextovéPole 22">
                <a:extLst>
                  <a:ext uri="{FF2B5EF4-FFF2-40B4-BE49-F238E27FC236}">
                    <a16:creationId xmlns:a16="http://schemas.microsoft.com/office/drawing/2014/main" id="{1E8980D7-5C09-3528-DE30-4C79CB75E2F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19504" y="4835421"/>
                <a:ext cx="4152993" cy="548292"/>
              </a:xfrm>
              <a:prstGeom prst="rect">
                <a:avLst/>
              </a:prstGeom>
              <a:blipFill>
                <a:blip r:embed="rId8"/>
                <a:stretch>
                  <a:fillRect l="-1173" r="-587" b="-1444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2" name="Skupina 41"/>
          <p:cNvGrpSpPr/>
          <p:nvPr/>
        </p:nvGrpSpPr>
        <p:grpSpPr>
          <a:xfrm>
            <a:off x="4262951" y="5545402"/>
            <a:ext cx="3666098" cy="1200329"/>
            <a:chOff x="4358611" y="5545402"/>
            <a:chExt cx="3666098" cy="1200329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TextovéPole 26">
                  <a:extLst>
                    <a:ext uri="{FF2B5EF4-FFF2-40B4-BE49-F238E27FC236}">
                      <a16:creationId xmlns:a16="http://schemas.microsoft.com/office/drawing/2014/main" id="{45314AFC-C692-63DD-7763-7EC912E20E98}"/>
                    </a:ext>
                  </a:extLst>
                </p:cNvPr>
                <p:cNvSpPr txBox="1"/>
                <p:nvPr/>
              </p:nvSpPr>
              <p:spPr>
                <a:xfrm>
                  <a:off x="4358611" y="5545402"/>
                  <a:ext cx="1157254" cy="120032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</m:sSub>
                        <m: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&gt;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oMath>
                    </m:oMathPara>
                  </a14:m>
                  <a:endParaRPr lang="cs-CZ" b="0" dirty="0">
                    <a:ea typeface="Cambria Math" panose="02040503050406030204" pitchFamily="18" charset="0"/>
                  </a:endParaRPr>
                </a:p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</m:sSub>
                        <m: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&gt;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oMath>
                    </m:oMathPara>
                  </a14:m>
                  <a:endParaRPr lang="cs-CZ" b="0" dirty="0">
                    <a:ea typeface="Cambria Math" panose="02040503050406030204" pitchFamily="18" charset="0"/>
                  </a:endParaRPr>
                </a:p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G</m:t>
                        </m:r>
                        <m: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sym typeface="Symbol" panose="05050102010706020507" pitchFamily="18" charset="2"/>
                          </a:rPr>
                          <m:t>&gt;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sym typeface="Symbol" panose="05050102010706020507" pitchFamily="18" charset="2"/>
                          </a:rPr>
                          <m:t>0</m:t>
                        </m:r>
                      </m:oMath>
                    </m:oMathPara>
                  </a14:m>
                  <a:endParaRPr lang="cs-CZ" b="0" dirty="0">
                    <a:ea typeface="Cambria Math" panose="02040503050406030204" pitchFamily="18" charset="0"/>
                    <a:sym typeface="Symbol" panose="05050102010706020507" pitchFamily="18" charset="2"/>
                  </a:endParaRPr>
                </a:p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&gt;0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7" name="TextovéPole 26">
                  <a:extLst>
                    <a:ext uri="{FF2B5EF4-FFF2-40B4-BE49-F238E27FC236}">
                      <a16:creationId xmlns:a16="http://schemas.microsoft.com/office/drawing/2014/main" id="{45314AFC-C692-63DD-7763-7EC912E20E98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358611" y="5545402"/>
                  <a:ext cx="1157254" cy="1200329"/>
                </a:xfrm>
                <a:prstGeom prst="rect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9" name="Šipka: doprava 28">
              <a:extLst>
                <a:ext uri="{FF2B5EF4-FFF2-40B4-BE49-F238E27FC236}">
                  <a16:creationId xmlns:a16="http://schemas.microsoft.com/office/drawing/2014/main" id="{22456455-9D5E-3340-C672-2865A3CBF549}"/>
                </a:ext>
              </a:extLst>
            </p:cNvPr>
            <p:cNvSpPr/>
            <p:nvPr/>
          </p:nvSpPr>
          <p:spPr>
            <a:xfrm>
              <a:off x="5515865" y="6007604"/>
              <a:ext cx="515821" cy="263527"/>
            </a:xfrm>
            <a:prstGeom prst="righ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1" name="TextovéPole 30">
                  <a:extLst>
                    <a:ext uri="{FF2B5EF4-FFF2-40B4-BE49-F238E27FC236}">
                      <a16:creationId xmlns:a16="http://schemas.microsoft.com/office/drawing/2014/main" id="{BDE1BAD5-ED01-CC17-8F13-68D855083DBD}"/>
                    </a:ext>
                  </a:extLst>
                </p:cNvPr>
                <p:cNvSpPr txBox="1"/>
                <p:nvPr/>
              </p:nvSpPr>
              <p:spPr>
                <a:xfrm>
                  <a:off x="6113744" y="5868554"/>
                  <a:ext cx="1910965" cy="564898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m:rPr>
                            <m:sty m:val="p"/>
                          </m:rPr>
                          <a:rPr lang="cs-CZ" sz="18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G</m:t>
                        </m:r>
                        <m:r>
                          <a:rPr lang="cs-CZ" sz="1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sym typeface="Symbol" panose="05050102010706020507" pitchFamily="18" charset="2"/>
                          </a:rPr>
                          <m:t>∙</m:t>
                        </m:r>
                        <m:f>
                          <m:fPr>
                            <m:ctrlPr>
                              <a:rPr lang="cs-CZ" sz="18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sym typeface="Symbol" panose="05050102010706020507" pitchFamily="18" charset="2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cs-CZ" sz="18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sym typeface="Symbol" panose="05050102010706020507" pitchFamily="18" charset="2"/>
                                  </a:rPr>
                                </m:ctrlPr>
                              </m:sSubPr>
                              <m:e>
                                <m:r>
                                  <a:rPr lang="cs-CZ" sz="18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sym typeface="Symbol" panose="05050102010706020507" pitchFamily="18" charset="2"/>
                                  </a:rPr>
                                  <m:t>𝑚</m:t>
                                </m:r>
                              </m:e>
                              <m:sub>
                                <m:r>
                                  <a:rPr lang="cs-CZ" sz="18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sym typeface="Symbol" panose="05050102010706020507" pitchFamily="18" charset="2"/>
                                  </a:rPr>
                                  <m:t>𝐴</m:t>
                                </m:r>
                              </m:sub>
                            </m:sSub>
                            <m:r>
                              <a:rPr lang="cs-CZ" sz="1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sym typeface="Symbol" panose="05050102010706020507" pitchFamily="18" charset="2"/>
                              </a:rPr>
                              <m:t>∙</m:t>
                            </m:r>
                            <m:sSub>
                              <m:sSubPr>
                                <m:ctrlPr>
                                  <a:rPr lang="cs-CZ" sz="18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sym typeface="Symbol" panose="05050102010706020507" pitchFamily="18" charset="2"/>
                                  </a:rPr>
                                </m:ctrlPr>
                              </m:sSubPr>
                              <m:e>
                                <m:r>
                                  <a:rPr lang="cs-CZ" sz="18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sym typeface="Symbol" panose="05050102010706020507" pitchFamily="18" charset="2"/>
                                  </a:rPr>
                                  <m:t>𝑚</m:t>
                                </m:r>
                              </m:e>
                              <m:sub>
                                <m:r>
                                  <a:rPr lang="cs-CZ" sz="18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sym typeface="Symbol" panose="05050102010706020507" pitchFamily="18" charset="2"/>
                                  </a:rPr>
                                  <m:t>𝐵</m:t>
                                </m:r>
                              </m:sub>
                            </m:sSub>
                          </m:num>
                          <m:den>
                            <m:sSup>
                              <m:sSupPr>
                                <m:ctrlPr>
                                  <a:rPr lang="cs-CZ" sz="1800" b="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sym typeface="Symbol" panose="05050102010706020507" pitchFamily="18" charset="2"/>
                                  </a:rPr>
                                </m:ctrlPr>
                              </m:sSupPr>
                              <m:e>
                                <m:r>
                                  <a:rPr lang="cs-CZ" sz="1800" b="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sym typeface="Symbol" panose="05050102010706020507" pitchFamily="18" charset="2"/>
                                  </a:rPr>
                                  <m:t>𝑟</m:t>
                                </m:r>
                              </m:e>
                              <m:sup>
                                <m:r>
                                  <a:rPr lang="cs-CZ" sz="1800" b="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sym typeface="Symbol" panose="05050102010706020507" pitchFamily="18" charset="2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  <m:r>
                          <a:rPr lang="cs-CZ" sz="1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sym typeface="Symbol" panose="05050102010706020507" pitchFamily="18" charset="2"/>
                          </a:rPr>
                          <m:t> &gt;0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31" name="TextovéPole 30">
                  <a:extLst>
                    <a:ext uri="{FF2B5EF4-FFF2-40B4-BE49-F238E27FC236}">
                      <a16:creationId xmlns:a16="http://schemas.microsoft.com/office/drawing/2014/main" id="{BDE1BAD5-ED01-CC17-8F13-68D855083DB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113744" y="5868554"/>
                  <a:ext cx="1910965" cy="564898"/>
                </a:xfrm>
                <a:prstGeom prst="rect">
                  <a:avLst/>
                </a:prstGeom>
                <a:blipFill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p:pic>
        <p:nvPicPr>
          <p:cNvPr id="5" name="Obrázek 4">
            <a:extLst>
              <a:ext uri="{FF2B5EF4-FFF2-40B4-BE49-F238E27FC236}">
                <a16:creationId xmlns:a16="http://schemas.microsoft.com/office/drawing/2014/main" id="{DC6D11D0-62BB-69B3-09AF-B7E8BF3EEEC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092" y="42122"/>
            <a:ext cx="1333900" cy="13339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" name="Obdélník 9"/>
              <p:cNvSpPr/>
              <p:nvPr/>
            </p:nvSpPr>
            <p:spPr>
              <a:xfrm>
                <a:off x="6933588" y="2606041"/>
                <a:ext cx="2615460" cy="56489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𝐴𝐵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  <a:sym typeface="Symbol" panose="05050102010706020507" pitchFamily="18" charset="2"/>
                        </a:rPr>
                        <m:t>=−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G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  <a:sym typeface="Symbol" panose="05050102010706020507" pitchFamily="18" charset="2"/>
                        </a:rPr>
                        <m:t>∙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sym typeface="Symbol" panose="05050102010706020507" pitchFamily="18" charset="2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sym typeface="Symbol" panose="05050102010706020507" pitchFamily="18" charset="2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sym typeface="Symbol" panose="05050102010706020507" pitchFamily="18" charset="2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sym typeface="Symbol" panose="05050102010706020507" pitchFamily="18" charset="2"/>
                                </a:rPr>
                                <m:t>𝐴</m:t>
                              </m:r>
                            </m:sub>
                          </m:s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sym typeface="Symbol" panose="05050102010706020507" pitchFamily="18" charset="2"/>
                            </a:rPr>
                            <m:t>∙</m:t>
                          </m:r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sym typeface="Symbol" panose="05050102010706020507" pitchFamily="18" charset="2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sym typeface="Symbol" panose="05050102010706020507" pitchFamily="18" charset="2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sym typeface="Symbol" panose="05050102010706020507" pitchFamily="18" charset="2"/>
                                </a:rPr>
                                <m:t>𝐵</m:t>
                              </m:r>
                            </m:sub>
                          </m:sSub>
                        </m:num>
                        <m:den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sym typeface="Symbol" panose="05050102010706020507" pitchFamily="18" charset="2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sym typeface="Symbol" panose="05050102010706020507" pitchFamily="18" charset="2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sym typeface="Symbol" panose="05050102010706020507" pitchFamily="18" charset="2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  <a:sym typeface="Symbol" panose="05050102010706020507" pitchFamily="18" charset="2"/>
                        </a:rPr>
                        <m:t>∙</m:t>
                      </m:r>
                      <m:sSub>
                        <m:sSubPr>
                          <m:ctrlPr>
                            <a:rPr lang="cs-CZ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sym typeface="Symbol" panose="05050102010706020507" pitchFamily="18" charset="2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cs-CZ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sym typeface="Symbol" panose="05050102010706020507" pitchFamily="18" charset="2"/>
                                </a:rPr>
                              </m:ctrlPr>
                            </m:accPr>
                            <m:e>
                              <m:r>
                                <a:rPr lang="cs-CZ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sym typeface="Symbol" panose="05050102010706020507" pitchFamily="18" charset="2"/>
                                </a:rPr>
                                <m:t>𝒓</m:t>
                              </m:r>
                            </m:e>
                          </m:acc>
                        </m:e>
                        <m:sub>
                          <m:r>
                            <a:rPr lang="cs-CZ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sym typeface="Symbol" panose="05050102010706020507" pitchFamily="18" charset="2"/>
                            </a:rPr>
                            <m:t>𝟎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" name="Obdélník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33588" y="2606041"/>
                <a:ext cx="2615460" cy="564898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Ovál 29">
            <a:extLst>
              <a:ext uri="{FF2B5EF4-FFF2-40B4-BE49-F238E27FC236}">
                <a16:creationId xmlns:a16="http://schemas.microsoft.com/office/drawing/2014/main" id="{8A08758D-7347-5814-C16F-9F69D4B5C091}"/>
              </a:ext>
            </a:extLst>
          </p:cNvPr>
          <p:cNvSpPr/>
          <p:nvPr/>
        </p:nvSpPr>
        <p:spPr>
          <a:xfrm>
            <a:off x="1837992" y="3813372"/>
            <a:ext cx="633046" cy="633046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vál 31">
            <a:extLst>
              <a:ext uri="{FF2B5EF4-FFF2-40B4-BE49-F238E27FC236}">
                <a16:creationId xmlns:a16="http://schemas.microsoft.com/office/drawing/2014/main" id="{BE185238-6FBF-C4EC-D762-34393894C8D3}"/>
              </a:ext>
            </a:extLst>
          </p:cNvPr>
          <p:cNvSpPr/>
          <p:nvPr/>
        </p:nvSpPr>
        <p:spPr>
          <a:xfrm>
            <a:off x="5225960" y="3813372"/>
            <a:ext cx="633046" cy="633046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ovéPole 32">
                <a:extLst>
                  <a:ext uri="{FF2B5EF4-FFF2-40B4-BE49-F238E27FC236}">
                    <a16:creationId xmlns:a16="http://schemas.microsoft.com/office/drawing/2014/main" id="{E95C2625-DBCA-5A58-90D7-74FF4F407DD6}"/>
                  </a:ext>
                </a:extLst>
              </p:cNvPr>
              <p:cNvSpPr txBox="1"/>
              <p:nvPr/>
            </p:nvSpPr>
            <p:spPr>
              <a:xfrm>
                <a:off x="1890746" y="3897549"/>
                <a:ext cx="52753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3" name="TextovéPole 32">
                <a:extLst>
                  <a:ext uri="{FF2B5EF4-FFF2-40B4-BE49-F238E27FC236}">
                    <a16:creationId xmlns:a16="http://schemas.microsoft.com/office/drawing/2014/main" id="{E95C2625-DBCA-5A58-90D7-74FF4F407DD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90746" y="3897549"/>
                <a:ext cx="527538" cy="369332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ovéPole 33">
                <a:extLst>
                  <a:ext uri="{FF2B5EF4-FFF2-40B4-BE49-F238E27FC236}">
                    <a16:creationId xmlns:a16="http://schemas.microsoft.com/office/drawing/2014/main" id="{4C36E169-150B-8EAF-0B43-F98FD5EE37EC}"/>
                  </a:ext>
                </a:extLst>
              </p:cNvPr>
              <p:cNvSpPr txBox="1"/>
              <p:nvPr/>
            </p:nvSpPr>
            <p:spPr>
              <a:xfrm>
                <a:off x="5278714" y="3907834"/>
                <a:ext cx="52753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𝐵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4" name="TextovéPole 33">
                <a:extLst>
                  <a:ext uri="{FF2B5EF4-FFF2-40B4-BE49-F238E27FC236}">
                    <a16:creationId xmlns:a16="http://schemas.microsoft.com/office/drawing/2014/main" id="{4C36E169-150B-8EAF-0B43-F98FD5EE37E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78714" y="3907834"/>
                <a:ext cx="527538" cy="369332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5" name="Přímá spojnice se šipkou 34">
            <a:extLst>
              <a:ext uri="{FF2B5EF4-FFF2-40B4-BE49-F238E27FC236}">
                <a16:creationId xmlns:a16="http://schemas.microsoft.com/office/drawing/2014/main" id="{9D8E8DAF-5EBB-4DC4-572C-7BC1C6587498}"/>
              </a:ext>
            </a:extLst>
          </p:cNvPr>
          <p:cNvCxnSpPr>
            <a:cxnSpLocks/>
            <a:stCxn id="30" idx="6"/>
            <a:endCxn id="32" idx="2"/>
          </p:cNvCxnSpPr>
          <p:nvPr/>
        </p:nvCxnSpPr>
        <p:spPr>
          <a:xfrm>
            <a:off x="2471038" y="4129895"/>
            <a:ext cx="2754922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ovéPole 35">
                <a:extLst>
                  <a:ext uri="{FF2B5EF4-FFF2-40B4-BE49-F238E27FC236}">
                    <a16:creationId xmlns:a16="http://schemas.microsoft.com/office/drawing/2014/main" id="{45618EF8-42A3-A3F8-7C09-13A1D79E9B74}"/>
                  </a:ext>
                </a:extLst>
              </p:cNvPr>
              <p:cNvSpPr txBox="1"/>
              <p:nvPr/>
            </p:nvSpPr>
            <p:spPr>
              <a:xfrm>
                <a:off x="3575589" y="3772524"/>
                <a:ext cx="4572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</m:acc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𝐴𝐵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6" name="TextovéPole 35">
                <a:extLst>
                  <a:ext uri="{FF2B5EF4-FFF2-40B4-BE49-F238E27FC236}">
                    <a16:creationId xmlns:a16="http://schemas.microsoft.com/office/drawing/2014/main" id="{45618EF8-42A3-A3F8-7C09-13A1D79E9B7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5589" y="3772524"/>
                <a:ext cx="457200" cy="369332"/>
              </a:xfrm>
              <a:prstGeom prst="rect">
                <a:avLst/>
              </a:prstGeom>
              <a:blipFill>
                <a:blip r:embed="rId15"/>
                <a:stretch>
                  <a:fillRect l="-1333" t="-23333" r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7" name="Přímá spojnice se šipkou 36">
            <a:extLst>
              <a:ext uri="{FF2B5EF4-FFF2-40B4-BE49-F238E27FC236}">
                <a16:creationId xmlns:a16="http://schemas.microsoft.com/office/drawing/2014/main" id="{063C16ED-1774-0976-E4A2-55F8B131EDE0}"/>
              </a:ext>
            </a:extLst>
          </p:cNvPr>
          <p:cNvCxnSpPr/>
          <p:nvPr/>
        </p:nvCxnSpPr>
        <p:spPr>
          <a:xfrm>
            <a:off x="2471038" y="4059557"/>
            <a:ext cx="597880" cy="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ovéPole 37">
                <a:extLst>
                  <a:ext uri="{FF2B5EF4-FFF2-40B4-BE49-F238E27FC236}">
                    <a16:creationId xmlns:a16="http://schemas.microsoft.com/office/drawing/2014/main" id="{1AC7D465-1DFC-2548-1DE9-96A8E948478C}"/>
                  </a:ext>
                </a:extLst>
              </p:cNvPr>
              <p:cNvSpPr txBox="1"/>
              <p:nvPr/>
            </p:nvSpPr>
            <p:spPr>
              <a:xfrm>
                <a:off x="2465178" y="3604470"/>
                <a:ext cx="50409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sym typeface="Symbol" panose="05050102010706020507" pitchFamily="18" charset="2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cs-CZ" sz="1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sym typeface="Symbol" panose="05050102010706020507" pitchFamily="18" charset="2"/>
                                </a:rPr>
                              </m:ctrlPr>
                            </m:accPr>
                            <m:e>
                              <m:r>
                                <a:rPr lang="cs-CZ" sz="1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sym typeface="Symbol" panose="05050102010706020507" pitchFamily="18" charset="2"/>
                                </a:rPr>
                                <m:t>𝒓</m:t>
                              </m:r>
                            </m:e>
                          </m:acc>
                        </m:e>
                        <m:sub>
                          <m:r>
                            <a:rPr lang="cs-CZ" sz="1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sym typeface="Symbol" panose="05050102010706020507" pitchFamily="18" charset="2"/>
                            </a:rPr>
                            <m:t>𝟎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8" name="TextovéPole 37">
                <a:extLst>
                  <a:ext uri="{FF2B5EF4-FFF2-40B4-BE49-F238E27FC236}">
                    <a16:creationId xmlns:a16="http://schemas.microsoft.com/office/drawing/2014/main" id="{1AC7D465-1DFC-2548-1DE9-96A8E948478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5178" y="3604470"/>
                <a:ext cx="504092" cy="369332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ovéPole 38">
                <a:extLst>
                  <a:ext uri="{FF2B5EF4-FFF2-40B4-BE49-F238E27FC236}">
                    <a16:creationId xmlns:a16="http://schemas.microsoft.com/office/drawing/2014/main" id="{BECB0939-BF2E-1985-33FD-A20F85875DC0}"/>
                  </a:ext>
                </a:extLst>
              </p:cNvPr>
              <p:cNvSpPr txBox="1"/>
              <p:nvPr/>
            </p:nvSpPr>
            <p:spPr>
              <a:xfrm>
                <a:off x="3474857" y="4293604"/>
                <a:ext cx="715108" cy="4029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𝑩𝑨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9" name="TextovéPole 38">
                <a:extLst>
                  <a:ext uri="{FF2B5EF4-FFF2-40B4-BE49-F238E27FC236}">
                    <a16:creationId xmlns:a16="http://schemas.microsoft.com/office/drawing/2014/main" id="{BECB0939-BF2E-1985-33FD-A20F85875DC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74857" y="4293604"/>
                <a:ext cx="715108" cy="402931"/>
              </a:xfrm>
              <a:prstGeom prst="rect">
                <a:avLst/>
              </a:prstGeom>
              <a:blipFill>
                <a:blip r:embed="rId17"/>
                <a:stretch>
                  <a:fillRect t="-22727" b="-15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0" name="Přímá spojnice se šipkou 39">
            <a:extLst>
              <a:ext uri="{FF2B5EF4-FFF2-40B4-BE49-F238E27FC236}">
                <a16:creationId xmlns:a16="http://schemas.microsoft.com/office/drawing/2014/main" id="{C06CFE40-1B16-3CE7-C816-849636C297B6}"/>
              </a:ext>
            </a:extLst>
          </p:cNvPr>
          <p:cNvCxnSpPr>
            <a:cxnSpLocks/>
          </p:cNvCxnSpPr>
          <p:nvPr/>
        </p:nvCxnSpPr>
        <p:spPr>
          <a:xfrm>
            <a:off x="3258952" y="4300259"/>
            <a:ext cx="1080000" cy="0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Obdélník 40"/>
              <p:cNvSpPr/>
              <p:nvPr/>
            </p:nvSpPr>
            <p:spPr>
              <a:xfrm>
                <a:off x="6895001" y="3799766"/>
                <a:ext cx="2624116" cy="56489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𝐵𝐴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  <a:sym typeface="Symbol" panose="05050102010706020507" pitchFamily="18" charset="2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sym typeface="Symbol" panose="05050102010706020507" pitchFamily="18" charset="2"/>
                        </a:rPr>
                        <m:t>+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  <a:sym typeface="Symbol" panose="05050102010706020507" pitchFamily="18" charset="2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G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  <a:sym typeface="Symbol" panose="05050102010706020507" pitchFamily="18" charset="2"/>
                        </a:rPr>
                        <m:t>∙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sym typeface="Symbol" panose="05050102010706020507" pitchFamily="18" charset="2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sym typeface="Symbol" panose="05050102010706020507" pitchFamily="18" charset="2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sym typeface="Symbol" panose="05050102010706020507" pitchFamily="18" charset="2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sym typeface="Symbol" panose="05050102010706020507" pitchFamily="18" charset="2"/>
                                </a:rPr>
                                <m:t>𝐴</m:t>
                              </m:r>
                            </m:sub>
                          </m:s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sym typeface="Symbol" panose="05050102010706020507" pitchFamily="18" charset="2"/>
                            </a:rPr>
                            <m:t>∙</m:t>
                          </m:r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sym typeface="Symbol" panose="05050102010706020507" pitchFamily="18" charset="2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sym typeface="Symbol" panose="05050102010706020507" pitchFamily="18" charset="2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sym typeface="Symbol" panose="05050102010706020507" pitchFamily="18" charset="2"/>
                                </a:rPr>
                                <m:t>𝐵</m:t>
                              </m:r>
                            </m:sub>
                          </m:sSub>
                        </m:num>
                        <m:den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sym typeface="Symbol" panose="05050102010706020507" pitchFamily="18" charset="2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sym typeface="Symbol" panose="05050102010706020507" pitchFamily="18" charset="2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sym typeface="Symbol" panose="05050102010706020507" pitchFamily="18" charset="2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  <a:sym typeface="Symbol" panose="05050102010706020507" pitchFamily="18" charset="2"/>
                        </a:rPr>
                        <m:t>∙</m:t>
                      </m:r>
                      <m:sSub>
                        <m:sSubPr>
                          <m:ctrlPr>
                            <a:rPr lang="cs-CZ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sym typeface="Symbol" panose="05050102010706020507" pitchFamily="18" charset="2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cs-CZ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sym typeface="Symbol" panose="05050102010706020507" pitchFamily="18" charset="2"/>
                                </a:rPr>
                              </m:ctrlPr>
                            </m:accPr>
                            <m:e>
                              <m:r>
                                <a:rPr lang="cs-CZ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sym typeface="Symbol" panose="05050102010706020507" pitchFamily="18" charset="2"/>
                                </a:rPr>
                                <m:t>𝒓</m:t>
                              </m:r>
                            </m:e>
                          </m:acc>
                        </m:e>
                        <m:sub>
                          <m:r>
                            <a:rPr lang="cs-CZ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sym typeface="Symbol" panose="05050102010706020507" pitchFamily="18" charset="2"/>
                            </a:rPr>
                            <m:t>𝟎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1" name="Obdélník 4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95001" y="3799766"/>
                <a:ext cx="2624116" cy="564898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Obdélník 27"/>
          <p:cNvSpPr/>
          <p:nvPr/>
        </p:nvSpPr>
        <p:spPr>
          <a:xfrm>
            <a:off x="9794679" y="2060831"/>
            <a:ext cx="15591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/>
              <a:t>Znaménko  „–“ </a:t>
            </a:r>
            <a:r>
              <a:rPr lang="cs-CZ" sz="1200" dirty="0">
                <a:sym typeface="Symbol" panose="05050102010706020507" pitchFamily="18" charset="2"/>
              </a:rPr>
              <a:t> vyjadřuje, že síla, kterou působí hmotný objekt A na hmotný objekt B je opačně orientována než zvolený jednotkový vektor</a:t>
            </a:r>
          </a:p>
        </p:txBody>
      </p:sp>
    </p:spTree>
    <p:extLst>
      <p:ext uri="{BB962C8B-B14F-4D97-AF65-F5344CB8AC3E}">
        <p14:creationId xmlns:p14="http://schemas.microsoft.com/office/powerpoint/2010/main" val="6886779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D788927F-2AE5-D4AA-A727-EB5F994F86EF}"/>
              </a:ext>
            </a:extLst>
          </p:cNvPr>
          <p:cNvSpPr txBox="1"/>
          <p:nvPr/>
        </p:nvSpPr>
        <p:spPr>
          <a:xfrm>
            <a:off x="310101" y="294198"/>
            <a:ext cx="21627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Gravitační zrychlení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306BDC7B-C01C-B2E4-6EBB-5D89342D6B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141" t="4972" r="9071" b="8145"/>
          <a:stretch/>
        </p:blipFill>
        <p:spPr>
          <a:xfrm>
            <a:off x="310101" y="850789"/>
            <a:ext cx="3419061" cy="345086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9B67BF7B-1645-3D78-5021-CECDDF79877A}"/>
                  </a:ext>
                </a:extLst>
              </p:cNvPr>
              <p:cNvSpPr txBox="1"/>
              <p:nvPr/>
            </p:nvSpPr>
            <p:spPr>
              <a:xfrm>
                <a:off x="4071068" y="257791"/>
                <a:ext cx="7712766" cy="43572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Na těleso o hmotnosti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cs-CZ" dirty="0"/>
                  <a:t>, nacházející se ve vzdálenosti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𝑟</m:t>
                    </m:r>
                  </m:oMath>
                </a14:m>
                <a:r>
                  <a:rPr lang="cs-CZ" dirty="0"/>
                  <a:t> od středu Země, kterou považujeme za sféricky symetrickou kouli o poloměru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𝑍</m:t>
                        </m:r>
                      </m:sub>
                    </m:sSub>
                  </m:oMath>
                </a14:m>
                <a:r>
                  <a:rPr lang="cs-CZ" dirty="0"/>
                  <a:t> a hmotnosti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𝑍</m:t>
                        </m:r>
                      </m:sub>
                    </m:sSub>
                  </m:oMath>
                </a14:m>
                <a:r>
                  <a:rPr lang="cs-CZ" dirty="0"/>
                  <a:t> působí Země podle gravitačního zákona silou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</m:sub>
                    </m:sSub>
                  </m:oMath>
                </a14:m>
                <a:r>
                  <a:rPr lang="cs-CZ" dirty="0"/>
                  <a:t> o velikosti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𝑔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G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𝑍</m:t>
                              </m:r>
                            </m:sub>
                          </m:sSub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Z druhého Newtonova pohybového zákona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𝑭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𝒂</m:t>
                    </m:r>
                  </m:oMath>
                </a14:m>
                <a:r>
                  <a:rPr lang="cs-CZ" b="1" dirty="0"/>
                  <a:t>  </a:t>
                </a:r>
                <a:r>
                  <a:rPr lang="cs-CZ" dirty="0"/>
                  <a:t>víme, že síla  uděluje tělesu zrychlení. Zrychlení, které uděluje tělesu o hmotnosti m gravitační síla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</m:sub>
                    </m:sSub>
                  </m:oMath>
                </a14:m>
                <a:r>
                  <a:rPr lang="cs-CZ" dirty="0"/>
                  <a:t> se nazývá </a:t>
                </a:r>
                <a:r>
                  <a:rPr lang="cs-CZ" b="1" dirty="0"/>
                  <a:t>gravitační zrychlení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𝒂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</m:sub>
                    </m:sSub>
                  </m:oMath>
                </a14:m>
                <a:r>
                  <a:rPr lang="cs-CZ" dirty="0"/>
                  <a:t>. Velikost gravitační síly lze tedy také vyjádřit vztahem</a:t>
                </a:r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𝑔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𝑔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Porovnáním pravých stran rovnic dostaneme pro velikost gravitačního zrychlení vztah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𝑔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cs-CZ" i="0">
                          <a:latin typeface="Cambria Math" panose="02040503050406030204" pitchFamily="18" charset="0"/>
                        </a:rPr>
                        <m:t>G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 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 . </m:t>
                          </m:r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𝑍</m:t>
                              </m:r>
                            </m:sub>
                          </m:sSub>
                        </m:num>
                        <m:den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9B67BF7B-1645-3D78-5021-CECDDF79877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1068" y="257791"/>
                <a:ext cx="7712766" cy="4357283"/>
              </a:xfrm>
              <a:prstGeom prst="rect">
                <a:avLst/>
              </a:prstGeom>
              <a:blipFill>
                <a:blip r:embed="rId4"/>
                <a:stretch>
                  <a:fillRect l="-711" t="-699" r="-1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6F8E00AC-D268-B9DB-4060-A18AC7215971}"/>
                  </a:ext>
                </a:extLst>
              </p:cNvPr>
              <p:cNvSpPr txBox="1"/>
              <p:nvPr/>
            </p:nvSpPr>
            <p:spPr>
              <a:xfrm>
                <a:off x="9287123" y="3996187"/>
                <a:ext cx="1492858" cy="610936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𝑔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G</m:t>
                          </m:r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 . </m:t>
                          </m:r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𝑍</m:t>
                              </m:r>
                            </m:sub>
                          </m:sSub>
                        </m:num>
                        <m:den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6F8E00AC-D268-B9DB-4060-A18AC721597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87123" y="3996187"/>
                <a:ext cx="1492858" cy="61093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02A6CE9E-B2E8-213F-D2E8-12BEE8871EC1}"/>
                  </a:ext>
                </a:extLst>
              </p:cNvPr>
              <p:cNvSpPr txBox="1"/>
              <p:nvPr/>
            </p:nvSpPr>
            <p:spPr>
              <a:xfrm>
                <a:off x="310101" y="4726425"/>
                <a:ext cx="11418074" cy="19318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Ze vztahu vyplývá, že velikost gravitačního zrychlení, které uděluje tělesu gravitační síla Země, je </a:t>
                </a:r>
                <a:r>
                  <a:rPr lang="cs-CZ" b="1" dirty="0"/>
                  <a:t>nepřímo úměrná druhé mocnině jeho vzdálenosti od středu Země</a:t>
                </a:r>
                <a:r>
                  <a:rPr lang="cs-CZ" dirty="0"/>
                  <a:t>. Velikost gravitačního zrychlení se s rostoucí nadmořskou výškou zmenšuje. Největší hodnotu má pro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𝑟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𝑍</m:t>
                        </m:r>
                      </m:sub>
                    </m:sSub>
                  </m:oMath>
                </a14:m>
                <a:r>
                  <a:rPr lang="cs-CZ" dirty="0"/>
                  <a:t>. Ze vztahu též vyplývá, že gravitační zrychlení nezávisí na hmotnosti tělesa padajícího k povrchu Země. Pro hmotnost Země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𝑍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5,98 . 10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24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kg</m:t>
                    </m:r>
                  </m:oMath>
                </a14:m>
                <a:r>
                  <a:rPr lang="cs-CZ" dirty="0"/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𝑍</m:t>
                        </m:r>
                      </m:sub>
                    </m:sSub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6,38 . 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6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m</m:t>
                    </m:r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G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6,67 . 10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kg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−2</m:t>
                        </m:r>
                      </m:sup>
                    </m:sSup>
                  </m:oMath>
                </a14:m>
                <a:r>
                  <a:rPr lang="cs-CZ" dirty="0"/>
                  <a:t> je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𝑔</m:t>
                          </m:r>
                        </m:sub>
                      </m:sSub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9,83 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pPr algn="ctr"/>
                <a:r>
                  <a:rPr lang="cs-CZ" b="1" dirty="0">
                    <a:solidFill>
                      <a:srgbClr val="FF0000"/>
                    </a:solidFill>
                  </a:rPr>
                  <a:t>Nesmíme zaměnit gravitační zrychlení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𝒂</m:t>
                        </m:r>
                      </m:e>
                      <m:sub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𝒈</m:t>
                        </m:r>
                      </m:sub>
                    </m:sSub>
                  </m:oMath>
                </a14:m>
                <a:r>
                  <a:rPr lang="cs-CZ" b="1" dirty="0">
                    <a:solidFill>
                      <a:srgbClr val="FF0000"/>
                    </a:solidFill>
                  </a:rPr>
                  <a:t> za zrychlení tíhové.</a:t>
                </a:r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02A6CE9E-B2E8-213F-D2E8-12BEE8871EC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0101" y="4726425"/>
                <a:ext cx="11418074" cy="1931811"/>
              </a:xfrm>
              <a:prstGeom prst="rect">
                <a:avLst/>
              </a:prstGeom>
              <a:blipFill>
                <a:blip r:embed="rId6"/>
                <a:stretch>
                  <a:fillRect l="-481" t="-1577" b="-283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785774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50982" y="517236"/>
            <a:ext cx="43965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281709" y="1851685"/>
                <a:ext cx="11517745" cy="10690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Jakou silou se přitahují dvě koule, každá o hmotnosti 1 kg, jejíž středy jsou od sebe vzdáleny 1 m.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=1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=1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r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=1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</m:t>
                    </m:r>
                    <m:r>
                      <m:rPr>
                        <m:sty m:val="p"/>
                      </m:rPr>
                      <a:rPr lang="cs-CZ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G</m:t>
                    </m:r>
                    <m:r>
                      <a:rPr lang="cs-CZ" b="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=6,67.</m:t>
                    </m:r>
                    <m:sSup>
                      <m:sSupPr>
                        <m:ctrlPr>
                          <a:rPr lang="cs-CZ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−11</m:t>
                        </m:r>
                      </m:sup>
                    </m:sSup>
                    <m:r>
                      <m:rPr>
                        <m:nor/>
                      </m:rPr>
                      <a:rPr lang="cs-CZ" dirty="0">
                        <a:solidFill>
                          <a:schemeClr val="tx1"/>
                        </a:solidFill>
                      </a:rPr>
                      <m:t> </m:t>
                    </m:r>
                    <m:r>
                      <m:rPr>
                        <m:nor/>
                      </m:rPr>
                      <a:rPr lang="cs-CZ" dirty="0">
                        <a:solidFill>
                          <a:schemeClr val="tx1"/>
                        </a:solidFill>
                      </a:rPr>
                      <m:t>N</m:t>
                    </m:r>
                    <m:r>
                      <m:rPr>
                        <m:nor/>
                      </m:rPr>
                      <a:rPr lang="cs-CZ" dirty="0">
                        <a:solidFill>
                          <a:schemeClr val="tx1"/>
                        </a:solidFill>
                      </a:rPr>
                      <m:t> . </m:t>
                    </m:r>
                    <m:r>
                      <m:rPr>
                        <m:nor/>
                      </m:rPr>
                      <a:rPr lang="cs-CZ" dirty="0">
                        <a:solidFill>
                          <a:schemeClr val="tx1"/>
                        </a:solidFill>
                      </a:rPr>
                      <m:t>m</m:t>
                    </m:r>
                    <m:r>
                      <m:rPr>
                        <m:nor/>
                      </m:rPr>
                      <a:rPr lang="cs-CZ" baseline="30000" dirty="0">
                        <a:solidFill>
                          <a:schemeClr val="tx1"/>
                        </a:solidFill>
                      </a:rPr>
                      <m:t>2</m:t>
                    </m:r>
                    <m:r>
                      <m:rPr>
                        <m:nor/>
                      </m:rPr>
                      <a:rPr lang="cs-CZ" dirty="0">
                        <a:solidFill>
                          <a:schemeClr val="tx1"/>
                        </a:solidFill>
                      </a:rPr>
                      <m:t>.</m:t>
                    </m:r>
                    <m:r>
                      <m:rPr>
                        <m:nor/>
                      </m:rPr>
                      <a:rPr lang="cs-CZ" dirty="0">
                        <a:solidFill>
                          <a:schemeClr val="tx1"/>
                        </a:solidFill>
                      </a:rPr>
                      <m:t>kg</m:t>
                    </m:r>
                    <m:r>
                      <m:rPr>
                        <m:nor/>
                      </m:rPr>
                      <a:rPr lang="cs-CZ" baseline="30000" dirty="0">
                        <a:solidFill>
                          <a:schemeClr val="tx1"/>
                        </a:solidFill>
                      </a:rPr>
                      <m:t>−2</m:t>
                    </m:r>
                    <m:r>
                      <m:rPr>
                        <m:nor/>
                      </m:rPr>
                      <a:rPr lang="cs-CZ" b="0" i="0" baseline="30000" dirty="0" smtClean="0">
                        <a:solidFill>
                          <a:schemeClr val="tx1"/>
                        </a:solidFill>
                      </a:rPr>
                      <m:t> </m:t>
                    </m:r>
                  </m:oMath>
                </a14:m>
                <a:r>
                  <a:rPr lang="cs-CZ" dirty="0"/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𝑔</m:t>
                        </m:r>
                      </m:sub>
                    </m:sSub>
                    <m:r>
                      <a:rPr lang="cs-CZ" i="1" dirty="0" smtClean="0">
                        <a:latin typeface="Cambria Math" panose="02040503050406030204" pitchFamily="18" charset="0"/>
                      </a:rPr>
                      <m:t> = ? 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1709" y="1851685"/>
                <a:ext cx="11517745" cy="1069011"/>
              </a:xfrm>
              <a:prstGeom prst="rect">
                <a:avLst/>
              </a:prstGeom>
              <a:blipFill>
                <a:blip r:embed="rId2"/>
                <a:stretch>
                  <a:fillRect l="-423" t="-3429" b="-685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/>
          <p:cNvCxnSpPr/>
          <p:nvPr/>
        </p:nvCxnSpPr>
        <p:spPr>
          <a:xfrm flipV="1">
            <a:off x="357935" y="2955231"/>
            <a:ext cx="1151774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Obdélník 5"/>
              <p:cNvSpPr/>
              <p:nvPr/>
            </p:nvSpPr>
            <p:spPr>
              <a:xfrm>
                <a:off x="5024336" y="3611322"/>
                <a:ext cx="1938158" cy="5688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𝒈</m:t>
                          </m:r>
                        </m:sub>
                      </m:sSub>
                      <m:r>
                        <a:rPr lang="cs-CZ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1" i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𝐆</m:t>
                      </m:r>
                      <m:r>
                        <a:rPr lang="el-GR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el-GR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l-GR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𝒎</m:t>
                              </m:r>
                            </m:e>
                            <m:sub>
                              <m:r>
                                <a:rPr lang="cs-CZ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𝟏</m:t>
                              </m:r>
                            </m:sub>
                          </m:sSub>
                          <m:r>
                            <a:rPr lang="el-GR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el-GR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𝒎</m:t>
                              </m:r>
                            </m:e>
                            <m:sub>
                              <m:r>
                                <a:rPr lang="cs-CZ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b>
                          </m:sSub>
                        </m:num>
                        <m:den>
                          <m:sSup>
                            <m:sSupPr>
                              <m:ctrlPr>
                                <a:rPr lang="el-GR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𝒓</m:t>
                              </m:r>
                            </m:e>
                            <m:sup>
                              <m:r>
                                <a:rPr lang="cs-CZ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Obdélník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24336" y="3611322"/>
                <a:ext cx="1938158" cy="568874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326130" y="3211491"/>
                <a:ext cx="5551054" cy="3919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K výpočtu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</m:sub>
                    </m:sSub>
                  </m:oMath>
                </a14:m>
                <a:r>
                  <a:rPr lang="cs-CZ" dirty="0"/>
                  <a:t> použijeme Newtonův gravitační zákon:</a:t>
                </a: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6130" y="3211491"/>
                <a:ext cx="5551054" cy="391902"/>
              </a:xfrm>
              <a:prstGeom prst="rect">
                <a:avLst/>
              </a:prstGeom>
              <a:blipFill>
                <a:blip r:embed="rId4"/>
                <a:stretch>
                  <a:fillRect l="-878" t="-7813" b="-2031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350982" y="4249266"/>
                <a:ext cx="11379200" cy="10110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Po dosazení zadaných hodnot dostaneme: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𝑔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=6,67.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−11</m:t>
                          </m:r>
                        </m:sup>
                      </m:sSup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1 . 1</m:t>
                          </m:r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=6,67.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982" y="4249266"/>
                <a:ext cx="11379200" cy="1011046"/>
              </a:xfrm>
              <a:prstGeom prst="rect">
                <a:avLst/>
              </a:prstGeom>
              <a:blipFill>
                <a:blip r:embed="rId5"/>
                <a:stretch>
                  <a:fillRect l="-482" t="-301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350982" y="5329382"/>
                <a:ext cx="11517745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Koule o hmotnosti 1 kg, jejíchž středy jsou od sebe vzdáleny 1 m se budou přitahovat silou číselně se rovnající gravitační konstantě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G</m:t>
                    </m:r>
                  </m:oMath>
                </a14:m>
                <a:r>
                  <a:rPr lang="cs-CZ" dirty="0">
                    <a:solidFill>
                      <a:schemeClr val="tx1"/>
                    </a:solidFill>
                  </a:rPr>
                  <a:t>, tj. 6,61 . 10</a:t>
                </a:r>
                <a:r>
                  <a:rPr lang="cs-CZ" baseline="30000" dirty="0">
                    <a:solidFill>
                      <a:schemeClr val="tx1"/>
                    </a:solidFill>
                  </a:rPr>
                  <a:t>-11</a:t>
                </a:r>
                <a:r>
                  <a:rPr lang="cs-CZ" dirty="0">
                    <a:solidFill>
                      <a:schemeClr val="tx1"/>
                    </a:solidFill>
                  </a:rPr>
                  <a:t> N.</a:t>
                </a:r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982" y="5329382"/>
                <a:ext cx="11517745" cy="646331"/>
              </a:xfrm>
              <a:prstGeom prst="rect">
                <a:avLst/>
              </a:prstGeom>
              <a:blipFill>
                <a:blip r:embed="rId6"/>
                <a:stretch>
                  <a:fillRect l="-476" t="-471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Ovál 9"/>
          <p:cNvSpPr/>
          <p:nvPr/>
        </p:nvSpPr>
        <p:spPr>
          <a:xfrm>
            <a:off x="3786909" y="1128680"/>
            <a:ext cx="489404" cy="4894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6030730" y="1128680"/>
            <a:ext cx="489404" cy="4894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3" name="Přímá spojnice se šipkou 12"/>
          <p:cNvCxnSpPr/>
          <p:nvPr/>
        </p:nvCxnSpPr>
        <p:spPr>
          <a:xfrm>
            <a:off x="4031611" y="1373382"/>
            <a:ext cx="2243821" cy="0"/>
          </a:xfrm>
          <a:prstGeom prst="straightConnector1">
            <a:avLst/>
          </a:prstGeom>
          <a:ln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4775200" y="1064086"/>
            <a:ext cx="6176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 m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5993415" y="800785"/>
            <a:ext cx="6176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 kg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3722808" y="796168"/>
            <a:ext cx="6176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 kg</a:t>
            </a:r>
          </a:p>
        </p:txBody>
      </p:sp>
    </p:spTree>
    <p:extLst>
      <p:ext uri="{BB962C8B-B14F-4D97-AF65-F5344CB8AC3E}">
        <p14:creationId xmlns:p14="http://schemas.microsoft.com/office/powerpoint/2010/main" val="39097861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43345" y="471055"/>
            <a:ext cx="31034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544945" y="1043709"/>
                <a:ext cx="11305310" cy="2758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Jak velkou gravitační silou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</m:sub>
                    </m:sSub>
                  </m:oMath>
                </a14:m>
                <a:r>
                  <a:rPr lang="cs-CZ" dirty="0"/>
                  <a:t> se navzájem přitahují dvě dotýkající se homogenní koule, každá o poloměru 25 cm a hmotnosti 4000 kg?</a:t>
                </a:r>
              </a:p>
              <a:p>
                <a:endParaRPr lang="cs-CZ" sz="800" dirty="0"/>
              </a:p>
              <a:p>
                <a:endParaRPr lang="cs-CZ" sz="800" dirty="0"/>
              </a:p>
              <a:p>
                <a:endParaRPr lang="cs-CZ" sz="800" dirty="0"/>
              </a:p>
              <a:p>
                <a:endParaRPr lang="cs-CZ" sz="800" dirty="0"/>
              </a:p>
              <a:p>
                <a:endParaRPr lang="cs-CZ" sz="800" dirty="0"/>
              </a:p>
              <a:p>
                <a:endParaRPr lang="cs-CZ" sz="800" dirty="0"/>
              </a:p>
              <a:p>
                <a:endParaRPr lang="cs-CZ" sz="800" dirty="0"/>
              </a:p>
              <a:p>
                <a:endParaRPr lang="cs-CZ" sz="800" dirty="0"/>
              </a:p>
              <a:p>
                <a:endParaRPr lang="cs-CZ" sz="800" dirty="0"/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=4000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cm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=0,25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G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=6,67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  <m:t>−11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 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  <m:t>N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  <m:t>.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sym typeface="Symbol" panose="05050102010706020507" pitchFamily="18" charset="2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cs-CZ" b="0" i="0" smtClean="0">
                                  <a:latin typeface="Cambria Math" panose="02040503050406030204" pitchFamily="18" charset="0"/>
                                  <a:sym typeface="Symbol" panose="05050102010706020507" pitchFamily="18" charset="2"/>
                                </a:rPr>
                                <m:t>m</m:t>
                              </m:r>
                            </m:e>
                            <m:sup>
                              <m:r>
                                <a:rPr lang="cs-CZ" b="0" i="0" smtClean="0">
                                  <a:latin typeface="Cambria Math" panose="02040503050406030204" pitchFamily="18" charset="0"/>
                                  <a:sym typeface="Symbol" panose="05050102010706020507" pitchFamily="18" charset="2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sym typeface="Symbol" panose="05050102010706020507" pitchFamily="18" charset="2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cs-CZ" b="0" i="0" smtClean="0">
                                  <a:latin typeface="Cambria Math" panose="02040503050406030204" pitchFamily="18" charset="0"/>
                                  <a:sym typeface="Symbol" panose="05050102010706020507" pitchFamily="18" charset="2"/>
                                </a:rPr>
                                <m:t>kg</m:t>
                              </m:r>
                            </m:e>
                            <m:sup>
                              <m:r>
                                <a:rPr lang="cs-CZ" b="0" i="0" smtClean="0">
                                  <a:latin typeface="Cambria Math" panose="02040503050406030204" pitchFamily="18" charset="0"/>
                                  <a:sym typeface="Symbol" panose="05050102010706020507" pitchFamily="18" charset="2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,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𝑔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4945" y="1043709"/>
                <a:ext cx="11305310" cy="2758832"/>
              </a:xfrm>
              <a:prstGeom prst="rect">
                <a:avLst/>
              </a:prstGeom>
              <a:blipFill>
                <a:blip r:embed="rId2"/>
                <a:stretch>
                  <a:fillRect l="-431" t="-88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/>
          <p:cNvCxnSpPr/>
          <p:nvPr/>
        </p:nvCxnSpPr>
        <p:spPr>
          <a:xfrm>
            <a:off x="544945" y="3735570"/>
            <a:ext cx="11314546" cy="923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5965957F-7300-188A-004F-3CE98DC84696}"/>
                  </a:ext>
                </a:extLst>
              </p:cNvPr>
              <p:cNvSpPr txBox="1"/>
              <p:nvPr/>
            </p:nvSpPr>
            <p:spPr>
              <a:xfrm>
                <a:off x="443345" y="4218923"/>
                <a:ext cx="11406910" cy="15116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𝑔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G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sym typeface="Symbol" panose="05050102010706020507" pitchFamily="18" charset="2"/>
                        </a:rPr>
                        <m:t>∙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sym typeface="Symbol" panose="05050102010706020507" pitchFamily="18" charset="2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sym typeface="Symbol" panose="05050102010706020507" pitchFamily="18" charset="2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sym typeface="Symbol" panose="05050102010706020507" pitchFamily="18" charset="2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sym typeface="Symbol" panose="05050102010706020507" pitchFamily="18" charset="2"/>
                                </a:rPr>
                                <m:t>1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sym typeface="Symbol" panose="05050102010706020507" pitchFamily="18" charset="2"/>
                            </a:rPr>
                            <m:t> . 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sym typeface="Symbol" panose="05050102010706020507" pitchFamily="18" charset="2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sym typeface="Symbol" panose="05050102010706020507" pitchFamily="18" charset="2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sym typeface="Symbol" panose="05050102010706020507" pitchFamily="18" charset="2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sym typeface="Symbol" panose="05050102010706020507" pitchFamily="18" charset="2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sym typeface="Symbol" panose="05050102010706020507" pitchFamily="18" charset="2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cs-CZ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  <a:sym typeface="Symbol" panose="05050102010706020507" pitchFamily="18" charset="2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cs-CZ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  <a:sym typeface="Symbol" panose="05050102010706020507" pitchFamily="18" charset="2"/>
                                        </a:rPr>
                                        <m:t>𝑟</m:t>
                                      </m:r>
                                    </m:e>
                                    <m:sub>
                                      <m:r>
                                        <a:rPr lang="cs-CZ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  <a:sym typeface="Symbol" panose="05050102010706020507" pitchFamily="18" charset="2"/>
                                        </a:rPr>
                                        <m:t>1</m:t>
                                      </m:r>
                                    </m:sub>
                                  </m:sSub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sym typeface="Symbol" panose="05050102010706020507" pitchFamily="18" charset="2"/>
                                    </a:rPr>
                                    <m:t>+ </m:t>
                                  </m:r>
                                  <m:sSub>
                                    <m:sSubPr>
                                      <m:ctrlPr>
                                        <a:rPr lang="cs-CZ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  <a:sym typeface="Symbol" panose="05050102010706020507" pitchFamily="18" charset="2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cs-CZ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  <a:sym typeface="Symbol" panose="05050102010706020507" pitchFamily="18" charset="2"/>
                                        </a:rPr>
                                        <m:t>𝑟</m:t>
                                      </m:r>
                                    </m:e>
                                    <m:sub>
                                      <m:r>
                                        <a:rPr lang="cs-CZ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  <a:sym typeface="Symbol" panose="05050102010706020507" pitchFamily="18" charset="2"/>
                                        </a:rPr>
                                        <m:t>2</m:t>
                                      </m:r>
                                    </m:sub>
                                  </m:sSub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sym typeface="Symbol" panose="05050102010706020507" pitchFamily="18" charset="2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sym typeface="Symbol" panose="05050102010706020507" pitchFamily="18" charset="2"/>
                        </a:rPr>
                        <m:t>=6,67∙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sym typeface="Symbol" panose="05050102010706020507" pitchFamily="18" charset="2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sym typeface="Symbol" panose="05050102010706020507" pitchFamily="18" charset="2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sym typeface="Symbol" panose="05050102010706020507" pitchFamily="18" charset="2"/>
                            </a:rPr>
                            <m:t>−11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sym typeface="Symbol" panose="05050102010706020507" pitchFamily="18" charset="2"/>
                        </a:rPr>
                        <m:t>∙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sym typeface="Symbol" panose="05050102010706020507" pitchFamily="18" charset="2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sym typeface="Symbol" panose="05050102010706020507" pitchFamily="18" charset="2"/>
                            </a:rPr>
                            <m:t>4000∙4000</m:t>
                          </m:r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sym typeface="Symbol" panose="05050102010706020507" pitchFamily="18" charset="2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sym typeface="Symbol" panose="05050102010706020507" pitchFamily="18" charset="2"/>
                                    </a:rPr>
                                  </m:ctrlPr>
                                </m:d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sym typeface="Symbol" panose="05050102010706020507" pitchFamily="18" charset="2"/>
                                    </a:rPr>
                                    <m:t>0,25+0,25</m:t>
                                  </m:r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sym typeface="Symbol" panose="05050102010706020507" pitchFamily="18" charset="2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sym typeface="Symbol" panose="05050102010706020507" pitchFamily="18" charset="2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sym typeface="Symbol" panose="05050102010706020507" pitchFamily="18" charset="2"/>
                        </a:rPr>
                        <m:t>N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sym typeface="Symbol" panose="05050102010706020507" pitchFamily="18" charset="2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sym typeface="Symbol" panose="05050102010706020507" pitchFamily="18" charset="2"/>
                        </a:rPr>
                        <m:t>6,67∙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sym typeface="Symbol" panose="05050102010706020507" pitchFamily="18" charset="2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sym typeface="Symbol" panose="05050102010706020507" pitchFamily="18" charset="2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sym typeface="Symbol" panose="05050102010706020507" pitchFamily="18" charset="2"/>
                            </a:rPr>
                            <m:t>−11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sym typeface="Symbol" panose="05050102010706020507" pitchFamily="18" charset="2"/>
                        </a:rPr>
                        <m:t>∙64∙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sym typeface="Symbol" panose="05050102010706020507" pitchFamily="18" charset="2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sym typeface="Symbol" panose="05050102010706020507" pitchFamily="18" charset="2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sym typeface="Symbol" panose="05050102010706020507" pitchFamily="18" charset="2"/>
                            </a:rPr>
                            <m:t>6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sym typeface="Symbol" panose="05050102010706020507" pitchFamily="18" charset="2"/>
                        </a:rPr>
                        <m:t>=426,88∙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sym typeface="Symbol" panose="05050102010706020507" pitchFamily="18" charset="2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sym typeface="Symbol" panose="05050102010706020507" pitchFamily="18" charset="2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sym typeface="Symbol" panose="05050102010706020507" pitchFamily="18" charset="2"/>
                            </a:rPr>
                            <m:t>−5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sym typeface="Symbol" panose="05050102010706020507" pitchFamily="18" charset="2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sym typeface="Symbol" panose="05050102010706020507" pitchFamily="18" charset="2"/>
                        </a:rPr>
                        <m:t>N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Koule na sebe působí přitažlivou silou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</m:sub>
                    </m:sSub>
                  </m:oMath>
                </a14:m>
                <a:r>
                  <a:rPr lang="cs-CZ" dirty="0"/>
                  <a:t> rovnající se 0,0042688 N, tj. přibližně 4,27 </a:t>
                </a:r>
                <a:r>
                  <a:rPr lang="cs-CZ" dirty="0" err="1"/>
                  <a:t>mN.</a:t>
                </a:r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5965957F-7300-188A-004F-3CE98DC8469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345" y="4218923"/>
                <a:ext cx="11406910" cy="1511632"/>
              </a:xfrm>
              <a:prstGeom prst="rect">
                <a:avLst/>
              </a:prstGeom>
              <a:blipFill>
                <a:blip r:embed="rId3"/>
                <a:stretch>
                  <a:fillRect l="-481" b="-443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vál 3">
            <a:extLst>
              <a:ext uri="{FF2B5EF4-FFF2-40B4-BE49-F238E27FC236}">
                <a16:creationId xmlns:a16="http://schemas.microsoft.com/office/drawing/2014/main" id="{DD5B0344-4292-327D-EF6E-D613544DD2AF}"/>
              </a:ext>
            </a:extLst>
          </p:cNvPr>
          <p:cNvSpPr/>
          <p:nvPr/>
        </p:nvSpPr>
        <p:spPr>
          <a:xfrm>
            <a:off x="4388977" y="1512989"/>
            <a:ext cx="1431758" cy="1431758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>
            <a:extLst>
              <a:ext uri="{FF2B5EF4-FFF2-40B4-BE49-F238E27FC236}">
                <a16:creationId xmlns:a16="http://schemas.microsoft.com/office/drawing/2014/main" id="{04E834EC-23E3-BDE5-CB39-8E7531B69ADE}"/>
              </a:ext>
            </a:extLst>
          </p:cNvPr>
          <p:cNvSpPr/>
          <p:nvPr/>
        </p:nvSpPr>
        <p:spPr>
          <a:xfrm>
            <a:off x="5820734" y="1512989"/>
            <a:ext cx="1431758" cy="1431758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F7ED77BD-BB59-6B4C-752B-CA108704FC0A}"/>
              </a:ext>
            </a:extLst>
          </p:cNvPr>
          <p:cNvSpPr txBox="1"/>
          <p:nvPr/>
        </p:nvSpPr>
        <p:spPr>
          <a:xfrm>
            <a:off x="4617577" y="2044202"/>
            <a:ext cx="9745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chemeClr val="bg1"/>
                </a:solidFill>
              </a:rPr>
              <a:t>r=25 cm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1E3FFC8F-D8D6-CBA6-2E07-242B41A7D629}"/>
              </a:ext>
            </a:extLst>
          </p:cNvPr>
          <p:cNvSpPr txBox="1"/>
          <p:nvPr/>
        </p:nvSpPr>
        <p:spPr>
          <a:xfrm>
            <a:off x="6064833" y="2044202"/>
            <a:ext cx="9745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chemeClr val="bg1"/>
                </a:solidFill>
              </a:rPr>
              <a:t>r=25 cm</a:t>
            </a:r>
          </a:p>
        </p:txBody>
      </p:sp>
    </p:spTree>
    <p:extLst>
      <p:ext uri="{BB962C8B-B14F-4D97-AF65-F5344CB8AC3E}">
        <p14:creationId xmlns:p14="http://schemas.microsoft.com/office/powerpoint/2010/main" val="2726290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5B728EF9-9D7A-8DDD-2014-50138A888735}"/>
              </a:ext>
            </a:extLst>
          </p:cNvPr>
          <p:cNvSpPr txBox="1"/>
          <p:nvPr/>
        </p:nvSpPr>
        <p:spPr>
          <a:xfrm>
            <a:off x="318052" y="318052"/>
            <a:ext cx="66393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Centrální a homogenní gravitační pole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C00CB674-ED9F-17BD-4137-CA57BD6A23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1"/>
          <a:stretch/>
        </p:blipFill>
        <p:spPr>
          <a:xfrm>
            <a:off x="2807738" y="687384"/>
            <a:ext cx="6576524" cy="353977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435D130E-31B9-44EB-2D3D-D84825ED8FB1}"/>
                  </a:ext>
                </a:extLst>
              </p:cNvPr>
              <p:cNvSpPr txBox="1"/>
              <p:nvPr/>
            </p:nvSpPr>
            <p:spPr>
              <a:xfrm>
                <a:off x="318052" y="4301656"/>
                <a:ext cx="11497586" cy="212160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Ve všech místech gravitačního pole Země směřuje gravitační síla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</m:sub>
                    </m:sSub>
                  </m:oMath>
                </a14:m>
                <a:r>
                  <a:rPr lang="cs-CZ" dirty="0"/>
                  <a:t> a tím i gravitační zrychlení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𝒂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</m:sub>
                    </m:sSub>
                  </m:oMath>
                </a14:m>
                <a:r>
                  <a:rPr lang="cs-CZ" dirty="0"/>
                  <a:t> do středu Země. Takové pole se nazývá </a:t>
                </a:r>
                <a:r>
                  <a:rPr lang="cs-CZ" b="1" dirty="0"/>
                  <a:t>centrální (radiální) gravitační pole</a:t>
                </a:r>
                <a:r>
                  <a:rPr lang="cs-CZ" dirty="0"/>
                  <a:t>. Střed Země je gravitační střed centrálního pole.  Centrální gravitační pole je v okolí každého sféricky symetrického tělesa a v okolí hmotného bodu. Centrální gravitační pole je prostorově neohraničené.</a:t>
                </a:r>
              </a:p>
              <a:p>
                <a:r>
                  <a:rPr lang="cs-CZ" dirty="0"/>
                  <a:t>Sledujeme-li účinky gravitační síly v poměrně malých oblastech gravitačního pole Země můžeme gravitační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</m:sub>
                    </m:sSub>
                  </m:oMath>
                </a14:m>
                <a:r>
                  <a:rPr lang="cs-CZ" dirty="0"/>
                  <a:t> a tím i gravitační zrychlení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𝒂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𝑔</m:t>
                        </m:r>
                      </m:sub>
                    </m:sSub>
                  </m:oMath>
                </a14:m>
                <a:r>
                  <a:rPr lang="cs-CZ" dirty="0"/>
                  <a:t> považovat za konstantní co do velikosti, tak i směru. Gravitační pole, ve kterém uděluje gravitační síla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𝑔</m:t>
                        </m:r>
                      </m:sub>
                    </m:sSub>
                  </m:oMath>
                </a14:m>
                <a:r>
                  <a:rPr lang="cs-CZ" dirty="0"/>
                  <a:t> ve všech místech stejné gravitační zrychlení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𝒂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𝑔</m:t>
                        </m:r>
                      </m:sub>
                    </m:sSub>
                  </m:oMath>
                </a14:m>
                <a:r>
                  <a:rPr lang="cs-CZ" dirty="0"/>
                  <a:t>, se nazývá </a:t>
                </a:r>
                <a:r>
                  <a:rPr lang="cs-CZ" b="1" dirty="0"/>
                  <a:t> homogenní gravitační pole</a:t>
                </a:r>
                <a:r>
                  <a:rPr lang="cs-CZ" dirty="0"/>
                  <a:t>. </a:t>
                </a:r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435D130E-31B9-44EB-2D3D-D84825ED8FB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8052" y="4301656"/>
                <a:ext cx="11497586" cy="2121606"/>
              </a:xfrm>
              <a:prstGeom prst="rect">
                <a:avLst/>
              </a:prstGeom>
              <a:blipFill>
                <a:blip r:embed="rId4"/>
                <a:stretch>
                  <a:fillRect l="-424" t="-1437" r="-318" b="-287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786521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F698F5F-523D-41C0-906E-EA6A2A3BF6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7839" y="830447"/>
            <a:ext cx="9476322" cy="4695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96534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0C800E2B-E6EC-4BB4-9BA8-F1BD456A6E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070" y="752061"/>
            <a:ext cx="3400425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0B604639-E30E-9627-3BC3-776CE31A2FE2}"/>
              </a:ext>
            </a:extLst>
          </p:cNvPr>
          <p:cNvSpPr txBox="1"/>
          <p:nvPr/>
        </p:nvSpPr>
        <p:spPr>
          <a:xfrm>
            <a:off x="4253948" y="674639"/>
            <a:ext cx="7513982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Johannes Kepler</a:t>
            </a:r>
            <a:r>
              <a:rPr lang="cs-CZ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</a:t>
            </a:r>
          </a:p>
          <a:p>
            <a:r>
              <a:rPr lang="cs-CZ" dirty="0">
                <a:solidFill>
                  <a:srgbClr val="202122"/>
                </a:solidFill>
                <a:latin typeface="Arial" panose="020B0604020202020204" pitchFamily="34" charset="0"/>
              </a:rPr>
              <a:t>27. prosince 1571 Weil der Stadt – 15. listopadu 1630 Řezno. byl německý matematik, astrolog, astronom, optik a evangelický teolog. Především ve starší české literatuře se používá i počeštěná forma jeho křestního jména </a:t>
            </a:r>
            <a:r>
              <a:rPr lang="cs-CZ" b="1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Jan,</a:t>
            </a:r>
            <a:r>
              <a:rPr lang="cs-CZ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cs-CZ" dirty="0">
                <a:solidFill>
                  <a:srgbClr val="202122"/>
                </a:solidFill>
                <a:latin typeface="Arial" panose="020B0604020202020204" pitchFamily="34" charset="0"/>
              </a:rPr>
              <a:t>neboť několik let působil v </a:t>
            </a:r>
            <a:r>
              <a:rPr lang="cs-CZ" dirty="0">
                <a:solidFill>
                  <a:srgbClr val="202122"/>
                </a:solidFill>
                <a:latin typeface="Arial" panose="020B0604020202020204" pitchFamily="34" charset="0"/>
                <a:hlinkClick r:id="rId3" tooltip="Praha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Praze</a:t>
            </a:r>
            <a:r>
              <a:rPr lang="cs-CZ" dirty="0">
                <a:solidFill>
                  <a:srgbClr val="202122"/>
                </a:solidFill>
                <a:latin typeface="Arial" panose="020B0604020202020204" pitchFamily="34" charset="0"/>
              </a:rPr>
              <a:t> na dvoře císaře Rudolfa II. V Praze také formuloval dva ze tří Keplerových zákonů.</a:t>
            </a: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204EA3C7-6752-9DDF-D873-9AC62F7701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53948" y="3244334"/>
            <a:ext cx="7513982" cy="36933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i="1" dirty="0"/>
              <a:t>Kepler sám sebe charakterizoval v drobném spisu </a:t>
            </a:r>
            <a:r>
              <a:rPr lang="cs-CZ" altLang="cs-CZ" b="1" i="1" dirty="0"/>
              <a:t>Rozvaha o pobytu v Čechách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7AE80E06-F2FA-BF2B-F0FD-63F98F8D6E2E}"/>
              </a:ext>
            </a:extLst>
          </p:cNvPr>
          <p:cNvSpPr txBox="1"/>
          <p:nvPr/>
        </p:nvSpPr>
        <p:spPr>
          <a:xfrm>
            <a:off x="4253949" y="3762691"/>
            <a:ext cx="751398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cs-CZ" i="1" dirty="0">
                <a:effectLst/>
              </a:rPr>
              <a:t>K pozorování mám chabý zrak, na mechanické věci nešikovné ruce, k domácím a politickým záležitostem mám povahu zvláštní, cholerickou, k neustálému vysedávání (zejména na hostinách přes vhodný a slušný čas) jsem slabého těla, a to i tehdy, jsem-li zdráv</a:t>
            </a:r>
          </a:p>
        </p:txBody>
      </p:sp>
      <p:sp>
        <p:nvSpPr>
          <p:cNvPr id="10" name="Ovál 9">
            <a:hlinkClick r:id="rId4" action="ppaction://hlinksldjump"/>
            <a:extLst>
              <a:ext uri="{FF2B5EF4-FFF2-40B4-BE49-F238E27FC236}">
                <a16:creationId xmlns:a16="http://schemas.microsoft.com/office/drawing/2014/main" id="{602009D5-61E2-8101-03C1-DFA701F45F76}"/>
              </a:ext>
            </a:extLst>
          </p:cNvPr>
          <p:cNvSpPr/>
          <p:nvPr/>
        </p:nvSpPr>
        <p:spPr>
          <a:xfrm>
            <a:off x="10933043" y="5868062"/>
            <a:ext cx="445273" cy="445273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10856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irst Edition of Sir Isaac Newton's 'Principia' Could Fetch $1.5 ...">
            <a:extLst>
              <a:ext uri="{FF2B5EF4-FFF2-40B4-BE49-F238E27FC236}">
                <a16:creationId xmlns:a16="http://schemas.microsoft.com/office/drawing/2014/main" id="{516B695D-A397-41A1-2AED-534115A678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800" y="671512"/>
            <a:ext cx="3943350" cy="5514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>
            <a:extLst>
              <a:ext uri="{FF2B5EF4-FFF2-40B4-BE49-F238E27FC236}">
                <a16:creationId xmlns:a16="http://schemas.microsoft.com/office/drawing/2014/main" id="{A3B0384A-862A-9CF6-2F93-05B468962038}"/>
              </a:ext>
            </a:extLst>
          </p:cNvPr>
          <p:cNvSpPr txBox="1"/>
          <p:nvPr/>
        </p:nvSpPr>
        <p:spPr>
          <a:xfrm>
            <a:off x="4876137" y="585706"/>
            <a:ext cx="7042867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Isaac Newton</a:t>
            </a:r>
            <a:r>
              <a:rPr lang="cs-CZ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 </a:t>
            </a:r>
          </a:p>
          <a:p>
            <a:r>
              <a:rPr lang="cs-CZ" dirty="0">
                <a:solidFill>
                  <a:srgbClr val="202122"/>
                </a:solidFill>
                <a:latin typeface="Arial" panose="020B0604020202020204" pitchFamily="34" charset="0"/>
              </a:rPr>
              <a:t>25. prosince 1642 </a:t>
            </a:r>
            <a:r>
              <a:rPr lang="cs-CZ" baseline="30000" dirty="0" err="1">
                <a:solidFill>
                  <a:srgbClr val="202122"/>
                </a:solidFill>
                <a:latin typeface="Arial" panose="020B0604020202020204" pitchFamily="34" charset="0"/>
              </a:rPr>
              <a:t>jul</a:t>
            </a:r>
            <a:r>
              <a:rPr lang="cs-CZ" baseline="30000" dirty="0">
                <a:solidFill>
                  <a:srgbClr val="202122"/>
                </a:solidFill>
                <a:latin typeface="Arial" panose="020B0604020202020204" pitchFamily="34" charset="0"/>
              </a:rPr>
              <a:t>.</a:t>
            </a:r>
            <a:r>
              <a:rPr lang="cs-CZ" dirty="0">
                <a:solidFill>
                  <a:srgbClr val="202122"/>
                </a:solidFill>
                <a:latin typeface="Arial" panose="020B0604020202020204" pitchFamily="34" charset="0"/>
              </a:rPr>
              <a:t>/ 4. ledna 1643 </a:t>
            </a:r>
            <a:r>
              <a:rPr lang="cs-CZ" baseline="30000" dirty="0" err="1">
                <a:solidFill>
                  <a:srgbClr val="202122"/>
                </a:solidFill>
                <a:latin typeface="Arial" panose="020B0604020202020204" pitchFamily="34" charset="0"/>
              </a:rPr>
              <a:t>greg</a:t>
            </a:r>
            <a:r>
              <a:rPr lang="cs-CZ" baseline="30000" dirty="0">
                <a:solidFill>
                  <a:srgbClr val="202122"/>
                </a:solidFill>
                <a:latin typeface="Arial" panose="020B0604020202020204" pitchFamily="34" charset="0"/>
              </a:rPr>
              <a:t>.</a:t>
            </a:r>
            <a:r>
              <a:rPr lang="cs-CZ" dirty="0">
                <a:solidFill>
                  <a:srgbClr val="202122"/>
                </a:solidFill>
                <a:latin typeface="Arial" panose="020B0604020202020204" pitchFamily="34" charset="0"/>
              </a:rPr>
              <a:t> </a:t>
            </a:r>
            <a:r>
              <a:rPr lang="cs-CZ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ve </a:t>
            </a:r>
            <a:r>
              <a:rPr lang="cs-CZ" dirty="0" err="1">
                <a:solidFill>
                  <a:srgbClr val="202122"/>
                </a:solidFill>
                <a:latin typeface="Arial" panose="020B0604020202020204" pitchFamily="34" charset="0"/>
              </a:rPr>
              <a:t>Woolsthorpu</a:t>
            </a:r>
            <a:endParaRPr lang="cs-CZ" dirty="0">
              <a:solidFill>
                <a:srgbClr val="202122"/>
              </a:solidFill>
              <a:latin typeface="Arial" panose="020B0604020202020204" pitchFamily="34" charset="0"/>
            </a:endParaRPr>
          </a:p>
          <a:p>
            <a:r>
              <a:rPr lang="cs-CZ" dirty="0">
                <a:solidFill>
                  <a:srgbClr val="202122"/>
                </a:solidFill>
                <a:latin typeface="Arial" panose="020B0604020202020204" pitchFamily="34" charset="0"/>
              </a:rPr>
              <a:t>20. března </a:t>
            </a:r>
            <a:r>
              <a:rPr lang="cs-CZ" baseline="30000" dirty="0" err="1">
                <a:solidFill>
                  <a:srgbClr val="202122"/>
                </a:solidFill>
                <a:latin typeface="Arial" panose="020B0604020202020204" pitchFamily="34" charset="0"/>
                <a:hlinkClick r:id="rId3" tooltip="Juliánský kalendář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jul</a:t>
            </a:r>
            <a:r>
              <a:rPr lang="cs-CZ" baseline="30000" dirty="0">
                <a:solidFill>
                  <a:srgbClr val="202122"/>
                </a:solidFill>
                <a:latin typeface="Arial" panose="020B0604020202020204" pitchFamily="34" charset="0"/>
                <a:hlinkClick r:id="rId3" tooltip="Juliánský kalendář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.</a:t>
            </a:r>
            <a:r>
              <a:rPr lang="cs-CZ" dirty="0">
                <a:solidFill>
                  <a:srgbClr val="202122"/>
                </a:solidFill>
                <a:latin typeface="Arial" panose="020B0604020202020204" pitchFamily="34" charset="0"/>
              </a:rPr>
              <a:t>/ 31. března </a:t>
            </a:r>
            <a:r>
              <a:rPr lang="cs-CZ" dirty="0">
                <a:solidFill>
                  <a:srgbClr val="202122"/>
                </a:solidFill>
                <a:latin typeface="Arial" panose="020B0604020202020204" pitchFamily="34" charset="0"/>
                <a:hlinkClick r:id="rId4" tooltip="172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1727</a:t>
            </a:r>
            <a:r>
              <a:rPr lang="cs-CZ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cs-CZ" baseline="30000" dirty="0" err="1">
                <a:solidFill>
                  <a:srgbClr val="202122"/>
                </a:solidFill>
                <a:latin typeface="Arial" panose="020B0604020202020204" pitchFamily="34" charset="0"/>
              </a:rPr>
              <a:t>greg</a:t>
            </a:r>
            <a:r>
              <a:rPr lang="cs-CZ" baseline="30000" dirty="0">
                <a:solidFill>
                  <a:srgbClr val="202122"/>
                </a:solidFill>
                <a:latin typeface="Arial" panose="020B0604020202020204" pitchFamily="34" charset="0"/>
              </a:rPr>
              <a:t>.</a:t>
            </a:r>
            <a:r>
              <a:rPr lang="cs-CZ" dirty="0">
                <a:solidFill>
                  <a:srgbClr val="202122"/>
                </a:solidFill>
                <a:latin typeface="Arial" panose="020B0604020202020204" pitchFamily="34" charset="0"/>
              </a:rPr>
              <a:t> v Londýně) byl anglický fyzik, matematik (působící v Cambridge na stolici Lukasiánského profesora), astronom, alchymista </a:t>
            </a:r>
          </a:p>
          <a:p>
            <a:r>
              <a:rPr lang="cs-CZ" dirty="0">
                <a:solidFill>
                  <a:srgbClr val="202122"/>
                </a:solidFill>
                <a:latin typeface="Arial" panose="020B0604020202020204" pitchFamily="34" charset="0"/>
              </a:rPr>
              <a:t>a teolog, jenž bývá často považován za jednu </a:t>
            </a:r>
          </a:p>
          <a:p>
            <a:r>
              <a:rPr lang="cs-CZ" dirty="0">
                <a:solidFill>
                  <a:srgbClr val="202122"/>
                </a:solidFill>
                <a:latin typeface="Arial" panose="020B0604020202020204" pitchFamily="34" charset="0"/>
              </a:rPr>
              <a:t>z nejvlivnějších osobností v dějinách lidstva. Jeho publikace Philosophiæ </a:t>
            </a:r>
            <a:r>
              <a:rPr lang="cs-CZ" dirty="0" err="1">
                <a:solidFill>
                  <a:srgbClr val="202122"/>
                </a:solidFill>
                <a:latin typeface="Arial" panose="020B0604020202020204" pitchFamily="34" charset="0"/>
              </a:rPr>
              <a:t>Naturalis</a:t>
            </a:r>
            <a:r>
              <a:rPr lang="cs-CZ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cs-CZ" dirty="0" err="1">
                <a:solidFill>
                  <a:srgbClr val="202122"/>
                </a:solidFill>
                <a:latin typeface="Arial" panose="020B0604020202020204" pitchFamily="34" charset="0"/>
              </a:rPr>
              <a:t>Principia</a:t>
            </a:r>
            <a:r>
              <a:rPr lang="cs-CZ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cs-CZ" dirty="0" err="1">
                <a:solidFill>
                  <a:srgbClr val="202122"/>
                </a:solidFill>
                <a:latin typeface="Arial" panose="020B0604020202020204" pitchFamily="34" charset="0"/>
              </a:rPr>
              <a:t>Mathematica</a:t>
            </a:r>
            <a:r>
              <a:rPr lang="cs-CZ" dirty="0">
                <a:solidFill>
                  <a:srgbClr val="202122"/>
                </a:solidFill>
                <a:latin typeface="Arial" panose="020B0604020202020204" pitchFamily="34" charset="0"/>
              </a:rPr>
              <a:t>, vydaná v roce 1687, položila základy klasické mechaniky a dnes bývá řazena mezi nejdůležitější knihy v historii vědy. Newton v ní popisuje zákon všeobecné gravitace a tři zákony pohybu, které se na další tři staletí staly základem vědeckého pohledu na fyzický vesmír. Newton propojil Keplerovy zákony pohybu planet s vlastní teorií gravitace a dokázal, že pohyb předmětů na Zemi se řídí stejnými pravidly jako pohyb vesmírných těles. Tím smetl poslední pochyby o heliocentrismu a přispěl k vědecké revoluci.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5D8F7E55-36F5-0C09-052B-24E7DE79D518}"/>
              </a:ext>
            </a:extLst>
          </p:cNvPr>
          <p:cNvSpPr txBox="1"/>
          <p:nvPr/>
        </p:nvSpPr>
        <p:spPr>
          <a:xfrm>
            <a:off x="4961614" y="5430741"/>
            <a:ext cx="67347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/>
              <a:t>jul</a:t>
            </a:r>
            <a:r>
              <a:rPr lang="cs-CZ" dirty="0"/>
              <a:t>.    – Juliánský kalendář</a:t>
            </a:r>
          </a:p>
          <a:p>
            <a:r>
              <a:rPr lang="cs-CZ" dirty="0" err="1"/>
              <a:t>greg</a:t>
            </a:r>
            <a:r>
              <a:rPr lang="cs-CZ" dirty="0"/>
              <a:t>  -  Gregoriánský kalendář – používaný v dnešní době </a:t>
            </a:r>
          </a:p>
        </p:txBody>
      </p:sp>
      <p:sp>
        <p:nvSpPr>
          <p:cNvPr id="5" name="Ovál 4">
            <a:hlinkClick r:id="rId5" action="ppaction://hlinksldjump"/>
            <a:extLst>
              <a:ext uri="{FF2B5EF4-FFF2-40B4-BE49-F238E27FC236}">
                <a16:creationId xmlns:a16="http://schemas.microsoft.com/office/drawing/2014/main" id="{2CA09031-7494-AC4B-CE5C-0F2E57A5FDAC}"/>
              </a:ext>
            </a:extLst>
          </p:cNvPr>
          <p:cNvSpPr/>
          <p:nvPr/>
        </p:nvSpPr>
        <p:spPr>
          <a:xfrm>
            <a:off x="11052313" y="5925543"/>
            <a:ext cx="521887" cy="521887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85288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BCD90926-CE56-22EA-1325-65ADFA530174}"/>
              </a:ext>
            </a:extLst>
          </p:cNvPr>
          <p:cNvSpPr txBox="1"/>
          <p:nvPr/>
        </p:nvSpPr>
        <p:spPr>
          <a:xfrm>
            <a:off x="5433391" y="3136613"/>
            <a:ext cx="13252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Konec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292A50CC-4648-2E15-746A-E416DAD59C14}"/>
              </a:ext>
            </a:extLst>
          </p:cNvPr>
          <p:cNvSpPr txBox="1"/>
          <p:nvPr/>
        </p:nvSpPr>
        <p:spPr>
          <a:xfrm>
            <a:off x="494969" y="6057108"/>
            <a:ext cx="330575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>
                <a:hlinkClick r:id="rId2"/>
              </a:rPr>
              <a:t>Gravitace | </a:t>
            </a:r>
            <a:r>
              <a:rPr lang="cs-CZ" dirty="0" err="1">
                <a:hlinkClick r:id="rId2"/>
              </a:rPr>
              <a:t>Eduportál</a:t>
            </a:r>
            <a:r>
              <a:rPr lang="cs-CZ" dirty="0">
                <a:hlinkClick r:id="rId2"/>
              </a:rPr>
              <a:t> </a:t>
            </a:r>
            <a:r>
              <a:rPr lang="cs-CZ" dirty="0" err="1">
                <a:hlinkClick r:id="rId2"/>
              </a:rPr>
              <a:t>Techmania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136292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623444A-B619-45B2-0961-522BC513F1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rcRect l="1737" r="1120"/>
          <a:stretch/>
        </p:blipFill>
        <p:spPr>
          <a:xfrm>
            <a:off x="2568271" y="0"/>
            <a:ext cx="71005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26359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2839</TotalTime>
  <Words>1705</Words>
  <Application>Microsoft Office PowerPoint</Application>
  <PresentationFormat>Širokoúhlá obrazovka</PresentationFormat>
  <Paragraphs>181</Paragraphs>
  <Slides>18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5" baseType="lpstr">
      <vt:lpstr>Arial</vt:lpstr>
      <vt:lpstr>Calibri</vt:lpstr>
      <vt:lpstr>Calibri Light</vt:lpstr>
      <vt:lpstr>Cambria Math</vt:lpstr>
      <vt:lpstr>Symbol</vt:lpstr>
      <vt:lpstr>Times New Roman</vt:lpstr>
      <vt:lpstr>Motiv Office</vt:lpstr>
      <vt:lpstr>Gravitační pole (Fyz50)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Pohyb v gravitačním poli</dc:title>
  <dc:creator>Karel Sixl</dc:creator>
  <cp:lastModifiedBy>Karel Sixl</cp:lastModifiedBy>
  <cp:revision>141</cp:revision>
  <dcterms:created xsi:type="dcterms:W3CDTF">2022-11-26T09:43:37Z</dcterms:created>
  <dcterms:modified xsi:type="dcterms:W3CDTF">2026-01-29T08:46:14Z</dcterms:modified>
</cp:coreProperties>
</file>