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sldIdLst>
    <p:sldId id="256" r:id="rId2"/>
    <p:sldId id="257" r:id="rId3"/>
    <p:sldId id="266" r:id="rId4"/>
    <p:sldId id="265" r:id="rId5"/>
    <p:sldId id="259" r:id="rId6"/>
    <p:sldId id="267" r:id="rId7"/>
    <p:sldId id="268" r:id="rId8"/>
    <p:sldId id="258" r:id="rId9"/>
    <p:sldId id="270" r:id="rId10"/>
    <p:sldId id="269" r:id="rId11"/>
    <p:sldId id="272" r:id="rId12"/>
    <p:sldId id="271" r:id="rId13"/>
    <p:sldId id="273" r:id="rId14"/>
    <p:sldId id="274" r:id="rId15"/>
    <p:sldId id="278" r:id="rId16"/>
    <p:sldId id="277" r:id="rId17"/>
    <p:sldId id="275" r:id="rId18"/>
    <p:sldId id="260" r:id="rId19"/>
    <p:sldId id="261" r:id="rId20"/>
    <p:sldId id="262" r:id="rId21"/>
    <p:sldId id="263" r:id="rId2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058BF-C5E1-4B52-BD8A-FD1AD5779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D51F7-3CC3-4BB7-8291-B1789482E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20447-D6C7-43E1-AE88-1FB66CC9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76A3-ADC8-4477-8FC1-B9DD55D84908}" type="datetime1">
              <a:rPr lang="en-US" smtClean="0"/>
              <a:t>4/29/2022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E17B6-E7FC-473A-8D5F-0E6B838E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AF4E0-FDDB-42B9-862C-7BBC501CD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248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36C8-0B4F-4655-A630-0B1D2540B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8B888-85E0-4D92-903E-C3FE7E87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48916-250B-4232-BD7D-571FDE79F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49BE-398D-479A-8A7E-5DDBCA61EDCB}" type="datetime1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BFB4-647C-4104-B6D4-3346051C3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FA73F-2BE8-4370-AE90-58F4CE51F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11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1446D-9FAC-4157-A41A-51675C8BE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1709738"/>
            <a:ext cx="10570210" cy="275889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F8D4A-8F93-4399-9546-64F286400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4589463"/>
            <a:ext cx="1057021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2FD4-BF96-470C-8247-20DFAE1CF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C193-4974-4A1F-9C63-07D595E30D66}" type="datetime1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5A2D-86C4-4467-BAB8-E9ED004D2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A4D-D9B2-4C82-95E4-B86F9F5F3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117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B3AA-8C30-429E-B934-AF1220438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5834E-691F-4728-88F5-A0C469669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7240" y="1825625"/>
            <a:ext cx="52425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76374-880F-4E25-9F88-79E3C1AB1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BD69-B509-4FCE-95A8-ED03FFC8C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AA87F-28D4-4BF0-B81F-877A89DFD5AC}" type="datetime1">
              <a:rPr lang="en-US" smtClean="0"/>
              <a:t>4/29/2022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C287B-AE5B-490B-BF81-A50D7A2E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C2246-303C-4A29-B6EA-E62CEDE6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199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2FE79-D5BE-43E8-B6C5-2675B7F4D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57814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D3A07-BA51-4113-902E-830A887D2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01812"/>
            <a:ext cx="5220335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E320A9-E274-4E1B-B02D-9A3F510A1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7240" y="2825749"/>
            <a:ext cx="5220335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80D3A-C2A8-4B78-B7E2-4908C74B1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01812"/>
            <a:ext cx="5183188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5D84DD-9460-4B08-86AD-27486A940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825749"/>
            <a:ext cx="5183188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0B7F8-282C-4210-AE7D-F35228BAC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F1F3-208B-49A3-B337-9C8ACEB3E0E1}" type="datetime1">
              <a:rPr lang="en-US" smtClean="0"/>
              <a:t>4/29/2022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E343A9-1067-4DCF-BACC-1F7F3805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84E471-04DB-4DB5-8CC5-16B3FC88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081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D87C0-272E-4E50-A316-78079B2B9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6C1C9-1F69-432A-858C-D828B56E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F6CA6-7293-4AA2-A0E0-A3BF4416E786}" type="datetime1">
              <a:rPr lang="en-US" smtClean="0"/>
              <a:t>4/29/2022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6D9A1B-D149-4B97-B161-3D7C9ADBC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3722F-8C88-4E54-8CD6-12D31A05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470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E1B4EE-6DFC-45F3-9174-D913EB57C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7016-7BCD-46FB-8EE3-AB6C369108B4}" type="datetime1">
              <a:rPr lang="en-US" smtClean="0"/>
              <a:t>4/29/2022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F7F7DC-6DDE-4337-AD27-BBE7D5422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58EA9-3AC4-421E-B133-1FA7757D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27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035BB-74CC-43E9-B71F-A5C05D17E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190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ADC9E-7845-4DB1-87E3-6FBFB2B03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925A8-2A07-43B9-B549-061F3684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92450"/>
            <a:ext cx="3994785" cy="277653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A9037-0564-43A1-8156-1D9932E1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7011-1FFC-4EF8-9A2E-53B4AD2ADBD4}" type="datetime1">
              <a:rPr lang="en-US" smtClean="0"/>
              <a:t>4/29/2022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FF0D40-D0E1-49C9-BE47-91BBC50A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129BD-890D-412E-9805-D29F4A0D3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637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8ADB4-BA7B-42C2-9C6C-58B2763F8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5456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519B58-B546-4E6B-BE00-3D1D64DA8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A0AB8-41A9-4548-9B83-3EFF79A00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81275"/>
            <a:ext cx="3994785" cy="277977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B33ED-A015-4992-A004-33D41CFFA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EB47-45B4-4EF5-A743-B4885DD2F060}" type="datetime1">
              <a:rPr lang="en-US" smtClean="0"/>
              <a:t>4/29/2022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29CDA-E85F-47D1-83B7-02A50DEB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9625F-5352-4136-8AC4-F8899D00A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782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E922F-6166-4009-A42D-027DC718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791CF-167D-446D-9F99-6976C986E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CA422-E040-4DE1-9DA5-C8D37C11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62538-DC4D-4667-96E5-B3278DDF8B12}" type="datetime1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13B0B-60E7-494E-91CB-055BC2690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8C554-7C1B-4D8F-9B6B-044926569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44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C66EF0-6ED8-49A7-BDAD-E20A143FA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CE9CD-90A9-44BA-B293-0662E077D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7DAE0-05C4-460B-B96D-BD183ED03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0548-5C08-4BE3-B63E-F2BB63B0B00C}" type="datetime1">
              <a:rPr lang="en-US" smtClean="0"/>
              <a:t>4/29/2022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3CA93-55C9-4AA3-89A0-55490F745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FD820-FF26-4325-816F-310C30F8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13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99B5B3C5-A599-465B-B2B9-866E8B2087CE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5C84982-7DD0-43B1-8A2D-BFA4DF1B4E60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8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</a:extLst>
          </p:cNvPr>
          <p:cNvGrpSpPr/>
          <p:nvPr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</a:extLst>
            </p:cNvPr>
            <p:cNvSpPr/>
            <p:nvPr/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</a:extLst>
            </p:cNvPr>
            <p:cNvSpPr/>
            <p:nvPr/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</a:extLst>
            </p:cNvPr>
            <p:cNvSpPr/>
            <p:nvPr/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</a:extLst>
            </p:cNvPr>
            <p:cNvSpPr/>
            <p:nvPr/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</a:extLst>
            </p:cNvPr>
            <p:cNvSpPr/>
            <p:nvPr/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</a:extLst>
            </p:cNvPr>
            <p:cNvSpPr/>
            <p:nvPr/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</a:extLst>
            </p:cNvPr>
            <p:cNvSpPr/>
            <p:nvPr/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</a:extLst>
            </p:cNvPr>
            <p:cNvSpPr/>
            <p:nvPr/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</a:extLst>
            </p:cNvPr>
            <p:cNvSpPr/>
            <p:nvPr/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</a:extLst>
            </p:cNvPr>
            <p:cNvSpPr/>
            <p:nvPr/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</a:extLst>
            </p:cNvPr>
            <p:cNvSpPr/>
            <p:nvPr/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</a:extLst>
            </p:cNvPr>
            <p:cNvSpPr/>
            <p:nvPr/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</a:extLst>
            </p:cNvPr>
            <p:cNvSpPr/>
            <p:nvPr/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</a:extLst>
            </p:cNvPr>
            <p:cNvSpPr/>
            <p:nvPr/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</a:extLst>
            </p:cNvPr>
            <p:cNvSpPr/>
            <p:nvPr/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C5EC6-E331-4312-AC12-56D55F7D2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D24A4-5FEC-4062-8995-EB21925B3B40}" type="datetime1">
              <a:rPr lang="en-US" smtClean="0"/>
              <a:t>4/29/2022</a:t>
            </a:fld>
            <a:endParaRPr lang="en-US" sz="10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7FC5D-92B2-4B4D-8111-6EDEF2806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0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A104D-C777-4A6E-8A43-F94028E5E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‹#›</a:t>
            </a:fld>
            <a:endParaRPr lang="en-US" sz="100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3A74F-6169-4D30-A245-B46D738BE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77E64-7A05-44DA-81FA-6EF4806BB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25625"/>
            <a:ext cx="1065911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620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3E0473-C315-42D8-A82A-A2FE49DC67D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23A251-68F2-43E5-812B-4BBAE1AF53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4" name="Picture 3" descr="Barevný abstrakt při malování">
            <a:extLst>
              <a:ext uri="{FF2B5EF4-FFF2-40B4-BE49-F238E27FC236}">
                <a16:creationId xmlns:a16="http://schemas.microsoft.com/office/drawing/2014/main" id="{3E0B4388-4551-4790-9C91-DE3DB3790B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5710" r="-1" b="-1"/>
          <a:stretch/>
        </p:blipFill>
        <p:spPr>
          <a:xfrm>
            <a:off x="1525" y="10"/>
            <a:ext cx="12188951" cy="6857990"/>
          </a:xfrm>
          <a:prstGeom prst="rect">
            <a:avLst/>
          </a:prstGeom>
        </p:spPr>
      </p:pic>
      <p:grpSp>
        <p:nvGrpSpPr>
          <p:cNvPr id="13" name="decorative circle">
            <a:extLst>
              <a:ext uri="{FF2B5EF4-FFF2-40B4-BE49-F238E27FC236}">
                <a16:creationId xmlns:a16="http://schemas.microsoft.com/office/drawing/2014/main" id="{0350AF23-2606-421F-AB7B-23D9B48F3E9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14102" y="236341"/>
            <a:ext cx="11340713" cy="5464029"/>
            <a:chOff x="314102" y="236341"/>
            <a:chExt cx="11340713" cy="5464029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26A544A-3C76-4502-A741-F4DB0E2CD2F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017B8593-D171-47B5-8D1A-E34E7B13847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4102" y="3044381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FEF60D4-64F6-450F-B86D-383EEA1C843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88374" y="386135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97D4A7C-B520-46CB-9A94-711F53997BD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65714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2B7B976F-E84B-4936-90D7-C8298A5E7BD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1535" y="2516671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DC91FFEC-59DF-4D22-A925-F5152076924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3014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58931E95-0847-47E4-8AEC-312312A0323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02046" y="5394590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C094915-EF93-49A0-9B90-C44FB9B5007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08287" y="5160714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EF7FA7E-1CD1-4F31-B7A6-86797355EF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94455" y="2200438"/>
            <a:ext cx="7063739" cy="2387600"/>
          </a:xfrm>
        </p:spPr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FFFFFF"/>
                </a:solidFill>
              </a:rPr>
              <a:t>Fototerapie</a:t>
            </a:r>
            <a:br>
              <a:rPr lang="cs-CZ" sz="6600" dirty="0" smtClean="0">
                <a:solidFill>
                  <a:srgbClr val="FFFFFF"/>
                </a:solidFill>
              </a:rPr>
            </a:br>
            <a:r>
              <a:rPr lang="cs-CZ" dirty="0" smtClean="0">
                <a:solidFill>
                  <a:srgbClr val="FFFFFF"/>
                </a:solidFill>
              </a:rPr>
              <a:t>světloléčba</a:t>
            </a:r>
            <a:endParaRPr lang="cs-CZ" sz="6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0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3E82D9-636F-4333-B0FC-BC09C79FE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Fototerapie</a:t>
            </a:r>
            <a:endParaRPr lang="cs-CZ" sz="4400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978197-935C-48A3-B517-5D1BE14459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1825624"/>
            <a:ext cx="10659110" cy="4758055"/>
          </a:xfrm>
        </p:spPr>
        <p:txBody>
          <a:bodyPr>
            <a:normAutofit/>
          </a:bodyPr>
          <a:lstStyle/>
          <a:p>
            <a:r>
              <a:rPr lang="cs-CZ" sz="2400" dirty="0" smtClean="0"/>
              <a:t> využívá </a:t>
            </a:r>
            <a:r>
              <a:rPr lang="cs-CZ" sz="2400" dirty="0"/>
              <a:t>léčebného účinku elektromagnetického záření na lidský </a:t>
            </a:r>
            <a:r>
              <a:rPr lang="cs-CZ" sz="2400" dirty="0" smtClean="0"/>
              <a:t>organismus</a:t>
            </a:r>
          </a:p>
          <a:p>
            <a:endParaRPr lang="cs-CZ" sz="2400" dirty="0"/>
          </a:p>
          <a:p>
            <a:r>
              <a:rPr lang="cs-CZ" sz="2400" dirty="0" smtClean="0"/>
              <a:t>záření </a:t>
            </a:r>
            <a:r>
              <a:rPr lang="cs-CZ" sz="2400" dirty="0"/>
              <a:t>je možné rozdělit podle vlnové </a:t>
            </a:r>
            <a:r>
              <a:rPr lang="cs-CZ" sz="2400" dirty="0" smtClean="0"/>
              <a:t>délky na: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200" dirty="0" smtClean="0"/>
              <a:t> ultrafialové (UV) záření – do 400 </a:t>
            </a:r>
            <a:r>
              <a:rPr lang="cs-CZ" sz="2200" dirty="0" err="1" smtClean="0"/>
              <a:t>nm</a:t>
            </a:r>
            <a:endParaRPr lang="cs-CZ" sz="2200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200" dirty="0"/>
              <a:t> </a:t>
            </a:r>
            <a:r>
              <a:rPr lang="cs-CZ" sz="2200" dirty="0" smtClean="0"/>
              <a:t>viditelné světlo (spektrum) – 400 – 760 </a:t>
            </a:r>
            <a:r>
              <a:rPr lang="cs-CZ" sz="2200" dirty="0" err="1" smtClean="0"/>
              <a:t>nm</a:t>
            </a:r>
            <a:endParaRPr lang="cs-CZ" sz="2200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200" dirty="0"/>
              <a:t> </a:t>
            </a:r>
            <a:r>
              <a:rPr lang="cs-CZ" sz="2200" dirty="0" smtClean="0"/>
              <a:t>infračervené (IR) záření – nad 760 </a:t>
            </a:r>
            <a:r>
              <a:rPr lang="cs-CZ" sz="2200" dirty="0" err="1" smtClean="0"/>
              <a:t>nm</a:t>
            </a:r>
            <a:endParaRPr lang="cs-CZ" sz="2200" dirty="0" smtClean="0"/>
          </a:p>
          <a:p>
            <a:pPr lvl="1">
              <a:buFont typeface="Wingdings" panose="05000000000000000000" pitchFamily="2" charset="2"/>
              <a:buChar char="ü"/>
            </a:pPr>
            <a:endParaRPr lang="cs-CZ" sz="2200" dirty="0"/>
          </a:p>
          <a:p>
            <a:r>
              <a:rPr lang="cs-CZ" sz="2400" dirty="0" smtClean="0"/>
              <a:t> dle způsobu kmitání: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200" dirty="0"/>
              <a:t> </a:t>
            </a:r>
            <a:r>
              <a:rPr lang="cs-CZ" sz="2200" dirty="0" smtClean="0"/>
              <a:t>nepolarizované (UV, viditelné spektrum, IR)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200" dirty="0"/>
              <a:t> </a:t>
            </a:r>
            <a:r>
              <a:rPr lang="cs-CZ" sz="2200" dirty="0" smtClean="0"/>
              <a:t>polarizované (laser, </a:t>
            </a:r>
            <a:r>
              <a:rPr lang="cs-CZ" sz="2200" dirty="0" err="1" smtClean="0"/>
              <a:t>biolampa</a:t>
            </a:r>
            <a:r>
              <a:rPr lang="cs-CZ" sz="2200" smtClean="0"/>
              <a:t>)</a:t>
            </a:r>
            <a:endParaRPr lang="cs-CZ" sz="2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0346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3E82D9-636F-4333-B0FC-BC09C79FE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Fototerapie</a:t>
            </a:r>
            <a:endParaRPr lang="cs-CZ" sz="4400" b="1" dirty="0"/>
          </a:p>
        </p:txBody>
      </p:sp>
      <p:pic>
        <p:nvPicPr>
          <p:cNvPr id="2050" name="Picture 2" descr="Denní a noční vidění síťových kamer | netcam.cz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10" y="1843087"/>
            <a:ext cx="10303370" cy="430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816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3E82D9-636F-4333-B0FC-BC09C79FE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Fototerapie</a:t>
            </a:r>
            <a:endParaRPr lang="cs-CZ" sz="4400" b="1" dirty="0"/>
          </a:p>
        </p:txBody>
      </p:sp>
      <p:pic>
        <p:nvPicPr>
          <p:cNvPr id="1026" name="Picture 2" descr="Teorie barevného vidění - PALADIX.cz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48" y="1825624"/>
            <a:ext cx="6872545" cy="458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417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3E82D9-636F-4333-B0FC-BC09C79FE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Fototerapie</a:t>
            </a:r>
            <a:endParaRPr lang="cs-CZ" sz="4400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978197-935C-48A3-B517-5D1BE14459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dirty="0"/>
              <a:t>Kontraindikace </a:t>
            </a:r>
            <a:r>
              <a:rPr lang="cs-CZ" sz="2400" b="1" dirty="0" smtClean="0"/>
              <a:t>fototerapie:</a:t>
            </a:r>
            <a:endParaRPr lang="cs-CZ" sz="24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 smtClean="0"/>
              <a:t> </a:t>
            </a:r>
            <a:r>
              <a:rPr lang="cs-CZ" sz="2000" dirty="0" err="1" smtClean="0"/>
              <a:t>fotodermatózy</a:t>
            </a:r>
            <a:r>
              <a:rPr lang="cs-CZ" sz="2000" dirty="0" smtClean="0"/>
              <a:t> (zvýšená citlivost na sluneční světlo)</a:t>
            </a:r>
            <a:endParaRPr lang="cs-CZ" sz="20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 smtClean="0"/>
              <a:t> akutní </a:t>
            </a:r>
            <a:r>
              <a:rPr lang="cs-CZ" sz="2000" dirty="0"/>
              <a:t>infekční onemocnění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 smtClean="0"/>
              <a:t> zhoubné </a:t>
            </a:r>
            <a:r>
              <a:rPr lang="cs-CZ" sz="2000" dirty="0"/>
              <a:t>nádory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 smtClean="0"/>
              <a:t> hypertyreóza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cs-CZ" sz="2000" dirty="0"/>
          </a:p>
          <a:p>
            <a:r>
              <a:rPr lang="cs-CZ" sz="2400" b="1" dirty="0"/>
              <a:t>Indikace </a:t>
            </a:r>
            <a:r>
              <a:rPr lang="cs-CZ" sz="2400" b="1" dirty="0" smtClean="0"/>
              <a:t>fototerapie:</a:t>
            </a:r>
            <a:endParaRPr lang="cs-CZ" sz="24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kožní </a:t>
            </a:r>
            <a:r>
              <a:rPr lang="cs-CZ" sz="2000" dirty="0"/>
              <a:t>choroby (akné, atopický ekzém, bércové vředy)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jizvy</a:t>
            </a:r>
            <a:r>
              <a:rPr lang="cs-CZ" sz="2000" dirty="0"/>
              <a:t>, popáleniny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záněty </a:t>
            </a:r>
            <a:r>
              <a:rPr lang="cs-CZ" sz="2000" dirty="0"/>
              <a:t>šlach, svalů, artrózy, chronické záněty pohyb. ústrojí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hojení </a:t>
            </a:r>
            <a:r>
              <a:rPr lang="cs-CZ" sz="2000" dirty="0"/>
              <a:t>ran (pooperačních, dekubitů)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4302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3E82D9-636F-4333-B0FC-BC09C79FE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Fototerapie</a:t>
            </a:r>
            <a:endParaRPr lang="cs-CZ" sz="4400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978197-935C-48A3-B517-5D1BE14459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1"/>
            <a:r>
              <a:rPr lang="cs-CZ" sz="2600" b="1" dirty="0"/>
              <a:t>ultrafialové záření (UV) </a:t>
            </a:r>
            <a:r>
              <a:rPr lang="cs-CZ" sz="2600" dirty="0"/>
              <a:t>– do </a:t>
            </a:r>
            <a:r>
              <a:rPr lang="cs-CZ" sz="2600" dirty="0" smtClean="0"/>
              <a:t>400 </a:t>
            </a:r>
            <a:r>
              <a:rPr lang="cs-CZ" sz="2600" dirty="0" err="1" smtClean="0"/>
              <a:t>nm</a:t>
            </a:r>
            <a:endParaRPr lang="cs-CZ" sz="2600" dirty="0"/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2000" dirty="0"/>
              <a:t> UV-A </a:t>
            </a:r>
            <a:r>
              <a:rPr lang="cs-CZ" sz="2000" dirty="0" smtClean="0"/>
              <a:t>záření (400-315 </a:t>
            </a:r>
            <a:r>
              <a:rPr lang="cs-CZ" sz="2000" dirty="0" err="1" smtClean="0"/>
              <a:t>nm</a:t>
            </a:r>
            <a:r>
              <a:rPr lang="cs-CZ" sz="2000" dirty="0" smtClean="0"/>
              <a:t>) - </a:t>
            </a:r>
            <a:r>
              <a:rPr lang="cs-CZ" sz="2000" dirty="0"/>
              <a:t>způsobuje pigmentaci, </a:t>
            </a:r>
            <a:r>
              <a:rPr lang="cs-CZ" sz="2000" dirty="0" smtClean="0"/>
              <a:t>nezpůsobuje erytém (zarudnutí pokožky), kůží je pohlcováno z 50 %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UV-B </a:t>
            </a:r>
            <a:r>
              <a:rPr lang="cs-CZ" sz="2000" dirty="0"/>
              <a:t>záření </a:t>
            </a:r>
            <a:r>
              <a:rPr lang="cs-CZ" sz="2000" dirty="0" smtClean="0"/>
              <a:t>(315-280 </a:t>
            </a:r>
            <a:r>
              <a:rPr lang="cs-CZ" sz="2000" dirty="0" err="1" smtClean="0"/>
              <a:t>nm</a:t>
            </a:r>
            <a:r>
              <a:rPr lang="cs-CZ" sz="2000" dirty="0" smtClean="0"/>
              <a:t>) - způsobuje </a:t>
            </a:r>
            <a:r>
              <a:rPr lang="cs-CZ" sz="2000" dirty="0"/>
              <a:t>pigmentaci i erytém, </a:t>
            </a:r>
            <a:r>
              <a:rPr lang="cs-CZ" sz="2000" dirty="0" smtClean="0"/>
              <a:t>kůží je pohlcováno z 60-70%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2000" dirty="0" smtClean="0"/>
              <a:t> UV-C záření (pod 280 </a:t>
            </a:r>
            <a:r>
              <a:rPr lang="cs-CZ" sz="2000" dirty="0" err="1" smtClean="0"/>
              <a:t>nm</a:t>
            </a:r>
            <a:r>
              <a:rPr lang="cs-CZ" sz="2000" dirty="0" smtClean="0"/>
              <a:t>) - léčebně </a:t>
            </a:r>
            <a:r>
              <a:rPr lang="cs-CZ" sz="2000" dirty="0"/>
              <a:t>se nevyužívá, má karcinogenní účinek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2000" dirty="0"/>
              <a:t> přírodním zdrojem je </a:t>
            </a:r>
            <a:r>
              <a:rPr lang="cs-CZ" sz="2000" dirty="0" smtClean="0"/>
              <a:t>slunce (helioterapie), </a:t>
            </a:r>
            <a:r>
              <a:rPr lang="cs-CZ" sz="2000" dirty="0"/>
              <a:t>umělými zdroji je „horské slunce“ nebo solárium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2000" dirty="0"/>
              <a:t> UV záření má pozitivní účinek při tvorbě vitamínu D, podporuje regeneraci svalů a hojení ran, prokrvení (erytém) má vliv na zvýšení výkonnosti svalů, má rovněž baktericidní účinek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2000" dirty="0"/>
              <a:t> působí v povrchových vrstvách kůže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2000" dirty="0"/>
              <a:t> ochrana proti UV záření – brýle, ochranné krémy, oděv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0182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3E82D9-636F-4333-B0FC-BC09C79FE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Fototerapie</a:t>
            </a:r>
            <a:endParaRPr lang="cs-CZ" sz="4400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978197-935C-48A3-B517-5D1BE14459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Indikace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 </a:t>
            </a:r>
            <a:r>
              <a:rPr lang="cs-CZ" sz="2000" dirty="0" smtClean="0"/>
              <a:t>rachitis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komplikované hojení vředů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kožní choroby (akné, psoriáza, atopický ekzém)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cs-CZ" sz="2000" dirty="0"/>
          </a:p>
          <a:p>
            <a:r>
              <a:rPr lang="cs-CZ" b="1" dirty="0" smtClean="0"/>
              <a:t>Kontraindikace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b="1" dirty="0"/>
              <a:t> </a:t>
            </a:r>
            <a:r>
              <a:rPr lang="cs-CZ" sz="2000" dirty="0" err="1" smtClean="0"/>
              <a:t>fotodermatózy</a:t>
            </a:r>
            <a:endParaRPr lang="cs-CZ" sz="2000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b="1" dirty="0"/>
              <a:t> </a:t>
            </a:r>
            <a:r>
              <a:rPr lang="cs-CZ" sz="2000" dirty="0" smtClean="0"/>
              <a:t>akutní infekční onemocnění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hypertyreóza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karcinom kůže</a:t>
            </a:r>
            <a:endParaRPr lang="cs-CZ" sz="2000" dirty="0"/>
          </a:p>
        </p:txBody>
      </p:sp>
      <p:pic>
        <p:nvPicPr>
          <p:cNvPr id="2050" name="Picture 2" descr="Horské slunce SCHOTT 838 | Unizdrav.cz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006" y="501287"/>
            <a:ext cx="2159726" cy="2918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 Solárium HAPRO Proline 28/1 C Titanium Bronz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2279" y="3626344"/>
            <a:ext cx="4179985" cy="3114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464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3E82D9-636F-4333-B0FC-BC09C79FE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0"/>
            <a:ext cx="10659110" cy="1045029"/>
          </a:xfrm>
        </p:spPr>
        <p:txBody>
          <a:bodyPr>
            <a:normAutofit/>
          </a:bodyPr>
          <a:lstStyle/>
          <a:p>
            <a:r>
              <a:rPr lang="cs-CZ" sz="4400" b="1" dirty="0" smtClean="0"/>
              <a:t>Fototerapie</a:t>
            </a:r>
            <a:endParaRPr lang="cs-CZ" sz="4400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978197-935C-48A3-B517-5D1BE14459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1245327"/>
            <a:ext cx="10659110" cy="5468981"/>
          </a:xfrm>
        </p:spPr>
        <p:txBody>
          <a:bodyPr>
            <a:normAutofit/>
          </a:bodyPr>
          <a:lstStyle/>
          <a:p>
            <a:pPr lvl="1"/>
            <a:r>
              <a:rPr lang="cs-CZ" sz="2400" b="1" dirty="0"/>
              <a:t>infračervené záření (IR)</a:t>
            </a:r>
            <a:r>
              <a:rPr lang="cs-CZ" sz="2400" dirty="0"/>
              <a:t> – nad </a:t>
            </a:r>
            <a:r>
              <a:rPr lang="cs-CZ" sz="2400" dirty="0" smtClean="0"/>
              <a:t>760nm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2200" dirty="0" smtClean="0"/>
              <a:t> </a:t>
            </a:r>
            <a:r>
              <a:rPr lang="cs-CZ" sz="2000" dirty="0" smtClean="0"/>
              <a:t>IR-A záření (760-1 400 </a:t>
            </a:r>
            <a:r>
              <a:rPr lang="cs-CZ" sz="2000" dirty="0" err="1" smtClean="0"/>
              <a:t>nm</a:t>
            </a:r>
            <a:r>
              <a:rPr lang="cs-CZ" sz="2000" dirty="0" smtClean="0"/>
              <a:t>) - </a:t>
            </a:r>
            <a:r>
              <a:rPr lang="cs-CZ" sz="2000" dirty="0"/>
              <a:t>prohřívá hluboké podkožní vrstvy (fascie, </a:t>
            </a:r>
            <a:r>
              <a:rPr lang="cs-CZ" sz="2000" dirty="0" smtClean="0"/>
              <a:t>svaly), nejméně zatěžuje povrch kůže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IR-B </a:t>
            </a:r>
            <a:r>
              <a:rPr lang="cs-CZ" sz="2000" dirty="0"/>
              <a:t>záření </a:t>
            </a:r>
            <a:r>
              <a:rPr lang="cs-CZ" sz="2000" dirty="0" smtClean="0"/>
              <a:t>(1 400-3 000 </a:t>
            </a:r>
            <a:r>
              <a:rPr lang="cs-CZ" sz="2000" dirty="0" err="1" smtClean="0"/>
              <a:t>nm</a:t>
            </a:r>
            <a:r>
              <a:rPr lang="cs-CZ" sz="2000" dirty="0" smtClean="0"/>
              <a:t>) - prohřívá </a:t>
            </a:r>
            <a:r>
              <a:rPr lang="cs-CZ" sz="2000" dirty="0"/>
              <a:t>povrchové vrstvy </a:t>
            </a:r>
            <a:r>
              <a:rPr lang="cs-CZ" sz="2000" dirty="0" smtClean="0"/>
              <a:t>kůže (nebezpečí rychlého přehřátí)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IR-C záření (nad 3 000 </a:t>
            </a:r>
            <a:r>
              <a:rPr lang="cs-CZ" sz="2000" dirty="0" err="1" smtClean="0"/>
              <a:t>nm</a:t>
            </a:r>
            <a:r>
              <a:rPr lang="cs-CZ" sz="2000" dirty="0" smtClean="0"/>
              <a:t>) - </a:t>
            </a:r>
            <a:r>
              <a:rPr lang="cs-CZ" sz="2000" dirty="0"/>
              <a:t>se léčebně nevyužívá (</a:t>
            </a:r>
            <a:r>
              <a:rPr lang="cs-CZ" sz="2000" dirty="0" smtClean="0"/>
              <a:t>teplomety)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přírodním </a:t>
            </a:r>
            <a:r>
              <a:rPr lang="cs-CZ" sz="2000" dirty="0"/>
              <a:t>zdrojem je slunce, umělým zdrojem je soluxová </a:t>
            </a:r>
            <a:r>
              <a:rPr lang="cs-CZ" sz="2000" dirty="0" smtClean="0"/>
              <a:t>žárovka</a:t>
            </a:r>
            <a:endParaRPr lang="cs-CZ" sz="2000" dirty="0"/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2000" dirty="0" smtClean="0"/>
              <a:t> IR </a:t>
            </a:r>
            <a:r>
              <a:rPr lang="cs-CZ" sz="2000" dirty="0"/>
              <a:t>záření má především tepelný účinek, ale i vasodilatační, analgetický a spasmolytický a stimuluje funkci imunitního </a:t>
            </a:r>
            <a:r>
              <a:rPr lang="cs-CZ" sz="2000" dirty="0" smtClean="0"/>
              <a:t>systému</a:t>
            </a:r>
            <a:endParaRPr lang="cs-CZ" sz="2000" dirty="0"/>
          </a:p>
          <a:p>
            <a:pPr marL="0" indent="0">
              <a:buNone/>
            </a:pPr>
            <a:endParaRPr lang="cs-CZ" dirty="0"/>
          </a:p>
          <a:p>
            <a:pPr lvl="1">
              <a:buFont typeface="Wingdings" panose="05000000000000000000" pitchFamily="2" charset="2"/>
              <a:buChar char="ü"/>
            </a:pPr>
            <a:endParaRPr lang="cs-CZ" sz="2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9336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7240" y="382542"/>
            <a:ext cx="10659110" cy="1325563"/>
          </a:xfrm>
        </p:spPr>
        <p:txBody>
          <a:bodyPr>
            <a:normAutofit/>
          </a:bodyPr>
          <a:lstStyle/>
          <a:p>
            <a:r>
              <a:rPr lang="cs-CZ" sz="4400" b="1" dirty="0"/>
              <a:t>Fototerapie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Indikace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 smtClean="0"/>
              <a:t> obecné indikace </a:t>
            </a:r>
            <a:r>
              <a:rPr lang="cs-CZ" sz="2000" dirty="0" err="1" smtClean="0"/>
              <a:t>teploléčby</a:t>
            </a:r>
            <a:endParaRPr lang="cs-CZ" sz="2000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err="1" smtClean="0"/>
              <a:t>postraumatické</a:t>
            </a:r>
            <a:r>
              <a:rPr lang="cs-CZ" sz="2000" dirty="0" smtClean="0"/>
              <a:t> stavy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sinusitidy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cs-CZ" sz="2000" dirty="0"/>
          </a:p>
          <a:p>
            <a:r>
              <a:rPr lang="cs-CZ" b="1" dirty="0" smtClean="0"/>
              <a:t>Kontraindikace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b="1" dirty="0"/>
              <a:t> </a:t>
            </a:r>
            <a:r>
              <a:rPr lang="cs-CZ" sz="2000" dirty="0" err="1" smtClean="0"/>
              <a:t>fotodermatózy</a:t>
            </a:r>
            <a:endParaRPr lang="cs-CZ" sz="2000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akutní infekční onemocnění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hypertyreóza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karcinom kůže</a:t>
            </a:r>
          </a:p>
          <a:p>
            <a:pPr marL="457200" lvl="1" indent="0">
              <a:buNone/>
            </a:pPr>
            <a:endParaRPr lang="cs-CZ" sz="2000" dirty="0"/>
          </a:p>
        </p:txBody>
      </p:sp>
      <p:pic>
        <p:nvPicPr>
          <p:cNvPr id="1026" name="Picture 2" descr="Liečivé a relaxačné lampy | KúpSiTo.sk - Tovar z Poľska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3803" y="382542"/>
            <a:ext cx="2004148" cy="283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nfralampa: Ako ju používať a aké sú jej výhody? (2022) - Nášdomov.s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532" y="3382369"/>
            <a:ext cx="4726542" cy="3149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7886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/>
              <a:t>Fototerapie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sz="2400" b="1" dirty="0"/>
              <a:t>viditelné světlo </a:t>
            </a:r>
            <a:endParaRPr lang="cs-CZ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/>
              <a:t>složeno ze spektra barevných světel (duha – červená, oranžová, žlutá, zelená, modrá, indigová, fialová), př. léčba </a:t>
            </a:r>
            <a:r>
              <a:rPr lang="cs-CZ" sz="2000" dirty="0" smtClean="0"/>
              <a:t>deprese</a:t>
            </a:r>
          </a:p>
          <a:p>
            <a:pPr lvl="2">
              <a:buFont typeface="Wingdings" panose="05000000000000000000" pitchFamily="2" charset="2"/>
              <a:buChar char="ü"/>
            </a:pPr>
            <a:endParaRPr lang="cs-CZ" sz="2000" dirty="0"/>
          </a:p>
          <a:p>
            <a:pPr lvl="1"/>
            <a:r>
              <a:rPr lang="cs-CZ" sz="2200" b="1" dirty="0" smtClean="0"/>
              <a:t> </a:t>
            </a:r>
            <a:r>
              <a:rPr lang="cs-CZ" sz="2400" b="1" dirty="0" smtClean="0"/>
              <a:t>helioterapie</a:t>
            </a:r>
            <a:r>
              <a:rPr lang="cs-CZ" sz="2200" b="1" dirty="0" smtClean="0"/>
              <a:t> </a:t>
            </a:r>
            <a:endParaRPr lang="cs-CZ" sz="2200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 smtClean="0"/>
              <a:t>léčba </a:t>
            </a:r>
            <a:r>
              <a:rPr lang="cs-CZ" sz="2000" dirty="0"/>
              <a:t>sluncem, slunečním zářením; používá se v balneoterapii a klimatoterapii (léčba klimatem)</a:t>
            </a:r>
          </a:p>
          <a:p>
            <a:pPr marL="457200" lvl="1" indent="0">
              <a:buNone/>
            </a:pPr>
            <a:endParaRPr lang="cs-CZ" sz="2400" b="1" dirty="0" smtClean="0"/>
          </a:p>
          <a:p>
            <a:pPr lvl="1"/>
            <a:r>
              <a:rPr lang="cs-CZ" sz="2400" b="1" dirty="0"/>
              <a:t> </a:t>
            </a:r>
            <a:r>
              <a:rPr lang="cs-CZ" sz="2400" b="1" dirty="0" smtClean="0"/>
              <a:t>polarizované záření</a:t>
            </a:r>
            <a:endParaRPr lang="cs-CZ" sz="2400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 smtClean="0"/>
              <a:t> nejvýznamnější </a:t>
            </a:r>
            <a:r>
              <a:rPr lang="cs-CZ" sz="2000" dirty="0"/>
              <a:t>účinek je </a:t>
            </a:r>
            <a:r>
              <a:rPr lang="cs-CZ" sz="2000" b="1" dirty="0" err="1" smtClean="0"/>
              <a:t>biostimulační</a:t>
            </a:r>
            <a:endParaRPr lang="cs-CZ" sz="2000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 smtClean="0"/>
              <a:t> umělým </a:t>
            </a:r>
            <a:r>
              <a:rPr lang="cs-CZ" sz="2000" dirty="0"/>
              <a:t>zdrojem je laser a </a:t>
            </a:r>
            <a:r>
              <a:rPr lang="cs-CZ" sz="2000" dirty="0" err="1"/>
              <a:t>biolampa</a:t>
            </a:r>
            <a:endParaRPr lang="cs-CZ" sz="2000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/>
              <a:t> účinek polarizovaného záření je termický, analgetický, protizánětlivý a </a:t>
            </a:r>
            <a:r>
              <a:rPr lang="cs-CZ" sz="2000" dirty="0" err="1" smtClean="0"/>
              <a:t>biostimulační</a:t>
            </a:r>
            <a:endParaRPr lang="cs-CZ" sz="2000" dirty="0"/>
          </a:p>
          <a:p>
            <a:pPr lvl="2">
              <a:buFont typeface="Wingdings" panose="05000000000000000000" pitchFamily="2" charset="2"/>
              <a:buChar char="ü"/>
            </a:pPr>
            <a:endParaRPr lang="cs-CZ" sz="2000" dirty="0"/>
          </a:p>
          <a:p>
            <a:pPr lvl="1">
              <a:buFont typeface="Wingdings" panose="05000000000000000000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52693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/>
              <a:t>Fototerapie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Laser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200" b="1" dirty="0"/>
              <a:t> </a:t>
            </a:r>
            <a:r>
              <a:rPr lang="cs-CZ" sz="2000" dirty="0" smtClean="0"/>
              <a:t>zařízení uvolňující energii jako paprsek elektromagnetického záření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b="1" dirty="0"/>
              <a:t> </a:t>
            </a:r>
            <a:r>
              <a:rPr lang="cs-CZ" sz="2000" dirty="0" smtClean="0"/>
              <a:t>účinky: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800" b="1" dirty="0"/>
              <a:t> </a:t>
            </a:r>
            <a:r>
              <a:rPr lang="cs-CZ" sz="2000" dirty="0" smtClean="0"/>
              <a:t>termický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b="1" dirty="0"/>
              <a:t> </a:t>
            </a:r>
            <a:r>
              <a:rPr lang="cs-CZ" sz="2000" dirty="0" smtClean="0"/>
              <a:t>fotochemický (</a:t>
            </a:r>
            <a:r>
              <a:rPr lang="cs-CZ" sz="2000" dirty="0" err="1" smtClean="0"/>
              <a:t>biostimulační</a:t>
            </a:r>
            <a:r>
              <a:rPr lang="cs-CZ" sz="2000" dirty="0" smtClean="0"/>
              <a:t>)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b="1" dirty="0"/>
              <a:t> </a:t>
            </a:r>
            <a:r>
              <a:rPr lang="cs-CZ" sz="2000" dirty="0" smtClean="0"/>
              <a:t>analgetický a protizánětlivý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800" dirty="0" smtClean="0"/>
              <a:t> </a:t>
            </a:r>
            <a:r>
              <a:rPr lang="cs-CZ" sz="1800" dirty="0" err="1" smtClean="0"/>
              <a:t>neovaskularizace</a:t>
            </a:r>
            <a:r>
              <a:rPr lang="cs-CZ" sz="1800" dirty="0" smtClean="0"/>
              <a:t> (novotvorba cév), regenerace, efekt vyššího využití (utilizace) glukózy a kyslíku v tkáních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dávkování a aplikace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800" dirty="0"/>
              <a:t> </a:t>
            </a:r>
            <a:r>
              <a:rPr lang="cs-CZ" sz="1800" dirty="0" smtClean="0"/>
              <a:t>dávku energie vyjadřujeme v J/cm</a:t>
            </a:r>
            <a:r>
              <a:rPr lang="cs-CZ" sz="2000" dirty="0" smtClean="0"/>
              <a:t>²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doba aplikace je v řádu desítek sekund (maximálně minut)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je třeba brát v úvahu další současnou léčbu, stav kožního krytu, kontraindikace a výsledky předešlých aplikací</a:t>
            </a:r>
            <a:endParaRPr lang="cs-CZ" sz="1800" dirty="0"/>
          </a:p>
        </p:txBody>
      </p:sp>
      <p:pic>
        <p:nvPicPr>
          <p:cNvPr id="2052" name="Picture 4" descr="Zobrazit zdrojový obráze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432" y="814877"/>
            <a:ext cx="2331431" cy="2331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9331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/>
              <a:t>Fototerapie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Wingdings" panose="05000000000000000000" pitchFamily="2" charset="2"/>
              <a:buChar char="ü"/>
            </a:pPr>
            <a:r>
              <a:rPr lang="cs-CZ" sz="2000" dirty="0" smtClean="0"/>
              <a:t> způsob aplikace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pomocí bodového aplikátoru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pomocí scanneru (paprsek přejíždí nad ošetřovanou plochou)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pomocí clusteru (více diod v jedné hlavici, tzv. laserová sprcha)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200" dirty="0"/>
              <a:t> </a:t>
            </a:r>
            <a:r>
              <a:rPr lang="cs-CZ" sz="2000" dirty="0" smtClean="0"/>
              <a:t>nejčastější je ošetření bodovou technikou s plošnou aplikací (scanner) na závěr procedury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dirty="0" smtClean="0"/>
              <a:t>mezi povrchem těla a bodovým aplikátorem by měla být vzdálenost cca 1 cm, pokud není porušen kožní kryt i přiložení přímo na kůži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cs-CZ" sz="20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 smtClean="0"/>
              <a:t> bezpečnostní opatření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většinou se používají lasery III.B třídy (nebezpečí odraženého paprsku)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pacient i terapeut –ochranné brýle ve vlnové délce laseru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671721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/>
              <a:t>Fototerapie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77240" y="1825625"/>
            <a:ext cx="10659110" cy="4505506"/>
          </a:xfrm>
        </p:spPr>
        <p:txBody>
          <a:bodyPr>
            <a:normAutofit/>
          </a:bodyPr>
          <a:lstStyle/>
          <a:p>
            <a:pPr lvl="1">
              <a:buFont typeface="Wingdings" panose="05000000000000000000" pitchFamily="2" charset="2"/>
              <a:buChar char="ü"/>
            </a:pPr>
            <a:r>
              <a:rPr lang="cs-CZ" sz="2000" dirty="0" smtClean="0"/>
              <a:t> </a:t>
            </a:r>
            <a:r>
              <a:rPr lang="cs-CZ" sz="2000" b="1" dirty="0" smtClean="0"/>
              <a:t>indikace: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vředy a dekubity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jizvy a popáleniny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chronické ekzémy a ostatní dermatitidy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bolestivé funkční a strukturální poruchy pohybového systému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poúrazové stavy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neuralgie a neuritidy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2000" b="1" dirty="0" smtClean="0"/>
              <a:t>kontraindikace: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oblast očí a štítné žlázy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ozáření břicha při menstruaci a těhotenství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stavy po radioterapii (4 až 6 měsíců)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err="1" smtClean="0"/>
              <a:t>fotodermatózy</a:t>
            </a:r>
            <a:endParaRPr lang="cs-CZ" sz="2000" dirty="0" smtClean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000" dirty="0"/>
              <a:t> </a:t>
            </a:r>
            <a:r>
              <a:rPr lang="cs-CZ" sz="2000" dirty="0" smtClean="0"/>
              <a:t>epilepsie, maligní tumory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87592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/>
              <a:t>Fototerapie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77240" y="1825625"/>
            <a:ext cx="10659110" cy="4791306"/>
          </a:xfrm>
        </p:spPr>
        <p:txBody>
          <a:bodyPr>
            <a:normAutofit/>
          </a:bodyPr>
          <a:lstStyle/>
          <a:p>
            <a:r>
              <a:rPr lang="cs-CZ" sz="2400" b="1" dirty="0" err="1" smtClean="0"/>
              <a:t>Biolampa</a:t>
            </a:r>
            <a:endParaRPr lang="cs-CZ" sz="2400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 </a:t>
            </a:r>
            <a:r>
              <a:rPr lang="cs-CZ" sz="1900" dirty="0"/>
              <a:t>záření polarizovaného světla, které napomáhá regeneraci </a:t>
            </a:r>
            <a:r>
              <a:rPr lang="cs-CZ" sz="1900" dirty="0" smtClean="0"/>
              <a:t>buněk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900" dirty="0"/>
              <a:t> </a:t>
            </a:r>
            <a:r>
              <a:rPr lang="cs-CZ" sz="1900" dirty="0" smtClean="0"/>
              <a:t>záření </a:t>
            </a:r>
            <a:r>
              <a:rPr lang="cs-CZ" sz="1900" dirty="0"/>
              <a:t>proniká hluboko do tkáně </a:t>
            </a:r>
            <a:r>
              <a:rPr lang="cs-CZ" sz="1900" dirty="0" smtClean="0"/>
              <a:t>(4,5 – 6 cm pod kůži)a </a:t>
            </a:r>
            <a:r>
              <a:rPr lang="cs-CZ" sz="1900" dirty="0"/>
              <a:t>pomáhá buňkám nastartovat jejich lepší </a:t>
            </a:r>
            <a:r>
              <a:rPr lang="cs-CZ" sz="1900" dirty="0" smtClean="0"/>
              <a:t>činnost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900" dirty="0"/>
              <a:t> </a:t>
            </a:r>
            <a:r>
              <a:rPr lang="cs-CZ" sz="1900" dirty="0" smtClean="0"/>
              <a:t>světlo</a:t>
            </a:r>
            <a:r>
              <a:rPr lang="cs-CZ" sz="1900" dirty="0"/>
              <a:t>, jež pronikne do tkáně, podpoří pochody </a:t>
            </a:r>
            <a:r>
              <a:rPr lang="cs-CZ" sz="1900" dirty="0" err="1"/>
              <a:t>biostimulace</a:t>
            </a:r>
            <a:r>
              <a:rPr lang="cs-CZ" sz="1900" dirty="0"/>
              <a:t> </a:t>
            </a:r>
            <a:r>
              <a:rPr lang="cs-CZ" sz="1900" dirty="0" smtClean="0"/>
              <a:t>(pozitivně </a:t>
            </a:r>
            <a:r>
              <a:rPr lang="cs-CZ" sz="1900" dirty="0"/>
              <a:t>ovlivňuje rozličné biologické pochody organismu, a tak zlepšuje všechny tělesné </a:t>
            </a:r>
            <a:r>
              <a:rPr lang="cs-CZ" sz="1900" dirty="0" smtClean="0"/>
              <a:t>funkce)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cs-CZ" sz="19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b="1" dirty="0"/>
              <a:t>ú</a:t>
            </a:r>
            <a:r>
              <a:rPr lang="cs-CZ" b="1" dirty="0" smtClean="0"/>
              <a:t>činky:</a:t>
            </a:r>
            <a:endParaRPr lang="cs-CZ" dirty="0"/>
          </a:p>
          <a:p>
            <a:pPr lvl="2" fontAlgn="t">
              <a:buFont typeface="Wingdings" panose="05000000000000000000" pitchFamily="2" charset="2"/>
              <a:buChar char="§"/>
            </a:pPr>
            <a:r>
              <a:rPr lang="cs-CZ" sz="1800" b="1" dirty="0"/>
              <a:t>analgetický</a:t>
            </a:r>
            <a:r>
              <a:rPr lang="cs-CZ" sz="1800" dirty="0"/>
              <a:t> – potlačení </a:t>
            </a:r>
            <a:r>
              <a:rPr lang="cs-CZ" sz="1800" dirty="0" smtClean="0"/>
              <a:t>bolesti</a:t>
            </a:r>
            <a:endParaRPr lang="cs-CZ" sz="1800" dirty="0"/>
          </a:p>
          <a:p>
            <a:pPr lvl="2" fontAlgn="t">
              <a:buFont typeface="Wingdings" panose="05000000000000000000" pitchFamily="2" charset="2"/>
              <a:buChar char="§"/>
            </a:pPr>
            <a:r>
              <a:rPr lang="cs-CZ" sz="1800" b="1" dirty="0"/>
              <a:t>protizánětlivý</a:t>
            </a:r>
            <a:r>
              <a:rPr lang="cs-CZ" sz="1800" dirty="0"/>
              <a:t> – aktivace přirozených faktorů: rozšíření cév, urychlení látkové výměny, zesílení reakce vlastního imunitního systému </a:t>
            </a:r>
            <a:r>
              <a:rPr lang="cs-CZ" sz="1800" dirty="0" smtClean="0"/>
              <a:t>organismu</a:t>
            </a:r>
            <a:endParaRPr lang="cs-CZ" sz="1800" dirty="0"/>
          </a:p>
          <a:p>
            <a:pPr lvl="2" fontAlgn="t">
              <a:buFont typeface="Wingdings" panose="05000000000000000000" pitchFamily="2" charset="2"/>
              <a:buChar char="§"/>
            </a:pPr>
            <a:r>
              <a:rPr lang="cs-CZ" sz="1800" b="1" dirty="0" err="1"/>
              <a:t>biostimulační</a:t>
            </a:r>
            <a:r>
              <a:rPr lang="cs-CZ" sz="1800" dirty="0"/>
              <a:t> – podporuje a urychluje obnovu a zdravý vývoj buněk a poškozených tkání</a:t>
            </a:r>
          </a:p>
          <a:p>
            <a:pPr marL="1828800" lvl="4" indent="0">
              <a:buNone/>
            </a:pPr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val="32772239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/>
              <a:t>Fototerapie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aplikace: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800" dirty="0"/>
              <a:t>světelnou terapii je nutno provádět individuálně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800" dirty="0"/>
              <a:t>trvání každého sezení a celé léčby závisí zejména na druhu zdravotní potíže a stavu oblasti určené k léčení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800" dirty="0"/>
              <a:t>před aplikací světla  oblast určenou k ozáření očistit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800" dirty="0"/>
              <a:t>před aplikací musí být odstraněny všechny obvazy a další prostředky pro ošetření rány.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800" dirty="0"/>
              <a:t>přístroj nastavit tak, aby paprsky světla dopadaly přímo na léčenou oblast - přístroj musí být v pravém úhlu 90° a ve vzdálenosti cca 10 cm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800" dirty="0"/>
              <a:t>se světlem by se nemělo v průběhu terapie hýbat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800" dirty="0"/>
              <a:t>rozsáhlejší plochy zakrýt a ozařovat postupně po menších částech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1800" dirty="0"/>
              <a:t>aplikace jednou či dvakrát denně po dobu 4 až 10 minut, podle pokynů lékaře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25898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/>
              <a:t>Fototerapie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Wingdings" panose="05000000000000000000" pitchFamily="2" charset="2"/>
              <a:buChar char="ü"/>
            </a:pPr>
            <a:r>
              <a:rPr lang="cs-CZ" b="1" dirty="0"/>
              <a:t>i</a:t>
            </a:r>
            <a:r>
              <a:rPr lang="cs-CZ" b="1" dirty="0" smtClean="0"/>
              <a:t>ndikace</a:t>
            </a:r>
            <a:r>
              <a:rPr lang="cs-CZ" dirty="0" smtClean="0"/>
              <a:t>:</a:t>
            </a:r>
            <a:r>
              <a:rPr lang="cs-CZ" dirty="0"/>
              <a:t> </a:t>
            </a:r>
            <a:endParaRPr lang="cs-CZ" dirty="0" smtClean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 smtClean="0"/>
              <a:t>kožní </a:t>
            </a:r>
            <a:r>
              <a:rPr lang="cs-CZ" dirty="0"/>
              <a:t>problémy </a:t>
            </a:r>
            <a:r>
              <a:rPr lang="cs-CZ" dirty="0" smtClean="0"/>
              <a:t>- akné</a:t>
            </a:r>
            <a:r>
              <a:rPr lang="cs-CZ" dirty="0"/>
              <a:t>, </a:t>
            </a:r>
            <a:r>
              <a:rPr lang="cs-CZ" dirty="0" smtClean="0"/>
              <a:t>lupenka, atopický ekzém, bércový vřed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 smtClean="0"/>
              <a:t>onemocnění </a:t>
            </a:r>
            <a:r>
              <a:rPr lang="cs-CZ" dirty="0"/>
              <a:t>kloubů </a:t>
            </a:r>
            <a:r>
              <a:rPr lang="cs-CZ" dirty="0" smtClean="0"/>
              <a:t>- artróza </a:t>
            </a:r>
            <a:r>
              <a:rPr lang="cs-CZ" dirty="0"/>
              <a:t>nebo </a:t>
            </a:r>
            <a:r>
              <a:rPr lang="cs-CZ" dirty="0" smtClean="0"/>
              <a:t>revma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/>
              <a:t>b</a:t>
            </a:r>
            <a:r>
              <a:rPr lang="cs-CZ" dirty="0" smtClean="0"/>
              <a:t>olest hlavy, migréna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 smtClean="0"/>
              <a:t>opary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 smtClean="0"/>
              <a:t>dekubity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 smtClean="0"/>
              <a:t>popáleniny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 smtClean="0"/>
              <a:t>stomatologické potíže (bolesti zubů, záněty dásní, rány po vytržení zubu)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 smtClean="0"/>
              <a:t>problémy</a:t>
            </a:r>
            <a:r>
              <a:rPr lang="cs-CZ" dirty="0"/>
              <a:t> ústní a nosní </a:t>
            </a:r>
            <a:r>
              <a:rPr lang="cs-CZ" dirty="0" smtClean="0"/>
              <a:t>sliznice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/>
              <a:t>p</a:t>
            </a:r>
            <a:r>
              <a:rPr lang="cs-CZ" dirty="0" smtClean="0"/>
              <a:t>ro zlepšení </a:t>
            </a:r>
            <a:r>
              <a:rPr lang="cs-CZ" dirty="0"/>
              <a:t>krevního oběhu </a:t>
            </a:r>
            <a:endParaRPr lang="cs-CZ" dirty="0" smtClean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 smtClean="0"/>
              <a:t>civilizační potíže</a:t>
            </a:r>
            <a:r>
              <a:rPr lang="cs-CZ" dirty="0"/>
              <a:t> (cukrovka, alergie, prostata, poruchy spánku atd</a:t>
            </a:r>
            <a:r>
              <a:rPr lang="cs-CZ" dirty="0" smtClean="0"/>
              <a:t>.)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 smtClean="0"/>
              <a:t>gynekologické potíže, </a:t>
            </a:r>
            <a:r>
              <a:rPr lang="cs-CZ" dirty="0"/>
              <a:t>či </a:t>
            </a:r>
            <a:r>
              <a:rPr lang="cs-CZ" dirty="0" smtClean="0"/>
              <a:t>potíže </a:t>
            </a:r>
            <a:r>
              <a:rPr lang="cs-CZ" dirty="0"/>
              <a:t>při těhotenství nebo </a:t>
            </a:r>
            <a:r>
              <a:rPr lang="cs-CZ" dirty="0" smtClean="0"/>
              <a:t>porodu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 smtClean="0"/>
              <a:t>infekční onemocnění</a:t>
            </a:r>
            <a:r>
              <a:rPr lang="cs-CZ" dirty="0"/>
              <a:t> (</a:t>
            </a:r>
            <a:r>
              <a:rPr lang="cs-CZ" dirty="0" smtClean="0"/>
              <a:t>chřipka </a:t>
            </a:r>
            <a:r>
              <a:rPr lang="cs-CZ" dirty="0"/>
              <a:t>nebo </a:t>
            </a:r>
            <a:r>
              <a:rPr lang="cs-CZ" dirty="0" smtClean="0"/>
              <a:t>angína)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 smtClean="0"/>
              <a:t>léčba</a:t>
            </a:r>
            <a:r>
              <a:rPr lang="cs-CZ" dirty="0"/>
              <a:t> </a:t>
            </a:r>
            <a:r>
              <a:rPr lang="cs-CZ" dirty="0" smtClean="0"/>
              <a:t>zánětů (nehřejí)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 smtClean="0"/>
              <a:t>alergie, senná rýmy</a:t>
            </a:r>
            <a:endParaRPr lang="cs-CZ" dirty="0"/>
          </a:p>
        </p:txBody>
      </p:sp>
      <p:pic>
        <p:nvPicPr>
          <p:cNvPr id="4" name="Picture 2" descr="Zobrazit zdrojový obráze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5309" y="1175989"/>
            <a:ext cx="2898774" cy="331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826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/>
              <a:t>Fototerapie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Wingdings" panose="05000000000000000000" pitchFamily="2" charset="2"/>
              <a:buChar char="ü"/>
            </a:pPr>
            <a:r>
              <a:rPr lang="cs-CZ" b="1" dirty="0" smtClean="0"/>
              <a:t>kontraindikace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dirty="0" smtClean="0"/>
              <a:t>epilepsie</a:t>
            </a:r>
            <a:r>
              <a:rPr lang="cs-CZ" dirty="0"/>
              <a:t> (pulzní režim může vyvolat epileptický záchvat)</a:t>
            </a:r>
          </a:p>
          <a:p>
            <a:pPr lvl="2" fontAlgn="t">
              <a:buFont typeface="Wingdings" panose="05000000000000000000" pitchFamily="2" charset="2"/>
              <a:buChar char="§"/>
            </a:pPr>
            <a:r>
              <a:rPr lang="cs-CZ" dirty="0" smtClean="0"/>
              <a:t>v </a:t>
            </a:r>
            <a:r>
              <a:rPr lang="cs-CZ" dirty="0"/>
              <a:t>době léčby zhoubných nádorů</a:t>
            </a:r>
          </a:p>
          <a:p>
            <a:pPr lvl="2" fontAlgn="t">
              <a:buFont typeface="Wingdings" panose="05000000000000000000" pitchFamily="2" charset="2"/>
              <a:buChar char="§"/>
            </a:pPr>
            <a:r>
              <a:rPr lang="cs-CZ" dirty="0"/>
              <a:t>p</a:t>
            </a:r>
            <a:r>
              <a:rPr lang="cs-CZ" dirty="0" smtClean="0"/>
              <a:t>ři </a:t>
            </a:r>
            <a:r>
              <a:rPr lang="cs-CZ" dirty="0"/>
              <a:t>léčbě jizev ihned po operaci</a:t>
            </a:r>
          </a:p>
          <a:p>
            <a:pPr lvl="2" fontAlgn="t">
              <a:buFont typeface="Wingdings" panose="05000000000000000000" pitchFamily="2" charset="2"/>
              <a:buChar char="§"/>
            </a:pPr>
            <a:r>
              <a:rPr lang="cs-CZ" dirty="0" smtClean="0"/>
              <a:t>ošetření </a:t>
            </a:r>
            <a:r>
              <a:rPr lang="cs-CZ" dirty="0"/>
              <a:t>štítné žlázy při její zvýšené funkci, ani na ošetření jizev po operaci štítné žlázy</a:t>
            </a:r>
          </a:p>
          <a:p>
            <a:pPr lvl="2" fontAlgn="t">
              <a:buFont typeface="Wingdings" panose="05000000000000000000" pitchFamily="2" charset="2"/>
              <a:buChar char="§"/>
            </a:pPr>
            <a:r>
              <a:rPr lang="cs-CZ" dirty="0"/>
              <a:t>p</a:t>
            </a:r>
            <a:r>
              <a:rPr lang="cs-CZ" dirty="0" smtClean="0"/>
              <a:t>o </a:t>
            </a:r>
            <a:r>
              <a:rPr lang="cs-CZ" dirty="0"/>
              <a:t>podání přípravku nebo aplikaci jiného přípravku s </a:t>
            </a:r>
            <a:r>
              <a:rPr lang="cs-CZ" dirty="0" err="1"/>
              <a:t>fotosenzibilující</a:t>
            </a:r>
            <a:r>
              <a:rPr lang="cs-CZ" dirty="0"/>
              <a:t> látkou</a:t>
            </a:r>
          </a:p>
          <a:p>
            <a:pPr lvl="2" fontAlgn="t">
              <a:buFont typeface="Wingdings" panose="05000000000000000000" pitchFamily="2" charset="2"/>
              <a:buChar char="§"/>
            </a:pPr>
            <a:r>
              <a:rPr lang="cs-CZ" dirty="0" smtClean="0"/>
              <a:t>akutní </a:t>
            </a:r>
            <a:r>
              <a:rPr lang="cs-CZ" dirty="0"/>
              <a:t>zdroje infekcí (hlavně ve spojení s horečkou) bez předchozí konzultace s lékařem</a:t>
            </a:r>
          </a:p>
          <a:p>
            <a:pPr lvl="2" fontAlgn="t">
              <a:buFont typeface="Wingdings" panose="05000000000000000000" pitchFamily="2" charset="2"/>
              <a:buChar char="§"/>
            </a:pPr>
            <a:r>
              <a:rPr lang="cs-CZ" dirty="0"/>
              <a:t>t</a:t>
            </a:r>
            <a:r>
              <a:rPr lang="cs-CZ" dirty="0" smtClean="0"/>
              <a:t>ěhotné </a:t>
            </a:r>
            <a:r>
              <a:rPr lang="cs-CZ" dirty="0"/>
              <a:t>ženy v první polovině </a:t>
            </a:r>
            <a:r>
              <a:rPr lang="cs-CZ" dirty="0" smtClean="0"/>
              <a:t>těhotenství </a:t>
            </a:r>
            <a:r>
              <a:rPr lang="cs-CZ" dirty="0"/>
              <a:t>by lampu neměly aplikovat přímo na břicho</a:t>
            </a:r>
          </a:p>
          <a:p>
            <a:pPr lvl="2" fontAlgn="t">
              <a:buFont typeface="Wingdings" panose="05000000000000000000" pitchFamily="2" charset="2"/>
              <a:buChar char="§"/>
            </a:pPr>
            <a:r>
              <a:rPr lang="cs-CZ" dirty="0" smtClean="0"/>
              <a:t>lampa </a:t>
            </a:r>
            <a:r>
              <a:rPr lang="cs-CZ" dirty="0"/>
              <a:t>by se nikdy neměla aplikovat na otevřené oči</a:t>
            </a:r>
          </a:p>
          <a:p>
            <a:pPr marL="914400" lvl="2" indent="0">
              <a:buNone/>
            </a:pPr>
            <a:endParaRPr lang="cs-CZ" dirty="0"/>
          </a:p>
          <a:p>
            <a:pPr lvl="2">
              <a:buFont typeface="Wingdings" panose="05000000000000000000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78965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3E82D9-636F-4333-B0FC-BC09C79FE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Fototerapie</a:t>
            </a:r>
            <a:endParaRPr lang="cs-CZ" sz="4400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978197-935C-48A3-B517-5D1BE14459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r>
              <a:rPr lang="cs-CZ" b="1" dirty="0" err="1"/>
              <a:t>Chromoterapie</a:t>
            </a:r>
            <a:r>
              <a:rPr lang="cs-CZ" dirty="0"/>
              <a:t>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dirty="0" smtClean="0"/>
              <a:t>moderní </a:t>
            </a:r>
            <a:r>
              <a:rPr lang="cs-CZ" dirty="0"/>
              <a:t>psychologické výzkumy prokázaly, že kolem nás existují podněty, které mají příznivé účinky na lidskou </a:t>
            </a:r>
            <a:r>
              <a:rPr lang="cs-CZ" dirty="0" smtClean="0"/>
              <a:t>psychiku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dirty="0"/>
              <a:t>p</a:t>
            </a:r>
            <a:r>
              <a:rPr lang="cs-CZ" dirty="0" smtClean="0"/>
              <a:t>atří </a:t>
            </a:r>
            <a:r>
              <a:rPr lang="cs-CZ" dirty="0"/>
              <a:t>k nim vůně, hudba, ale i barvy a </a:t>
            </a:r>
            <a:r>
              <a:rPr lang="cs-CZ" dirty="0" smtClean="0"/>
              <a:t>světlo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dirty="0" smtClean="0"/>
              <a:t>spojením </a:t>
            </a:r>
            <a:r>
              <a:rPr lang="cs-CZ" dirty="0"/>
              <a:t>účinku posledních dvou jmenovaných vznikla </a:t>
            </a:r>
            <a:r>
              <a:rPr lang="cs-CZ" dirty="0" err="1"/>
              <a:t>chromoterapie</a:t>
            </a:r>
            <a:r>
              <a:rPr lang="cs-CZ" dirty="0"/>
              <a:t>, tedy léčba barevným </a:t>
            </a:r>
            <a:r>
              <a:rPr lang="cs-CZ" dirty="0" smtClean="0"/>
              <a:t>světlem</a:t>
            </a: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30134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3E82D9-636F-4333-B0FC-BC09C79FE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Fototerapie</a:t>
            </a:r>
            <a:endParaRPr lang="cs-CZ" sz="4400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978197-935C-48A3-B517-5D1BE14459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Účinky jednotlivých barev</a:t>
            </a:r>
            <a:endParaRPr lang="cs-CZ" dirty="0"/>
          </a:p>
          <a:p>
            <a:r>
              <a:rPr lang="cs-CZ" b="1" dirty="0">
                <a:solidFill>
                  <a:srgbClr val="FFFF00"/>
                </a:solidFill>
              </a:rPr>
              <a:t>Žlutá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povzbuzuje k aktivitě </a:t>
            </a:r>
            <a:r>
              <a:rPr lang="cs-CZ" dirty="0" smtClean="0"/>
              <a:t> </a:t>
            </a:r>
            <a:endParaRPr lang="cs-CZ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podporuje pocit bezpečí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čistí pokožku, odstraňuje toxiny a potlačuje celulitidu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stará se o pevné tkáně, napíná pokožku - používaná v kosmetice</a:t>
            </a:r>
          </a:p>
          <a:p>
            <a:r>
              <a:rPr lang="cs-CZ" b="1" dirty="0">
                <a:solidFill>
                  <a:srgbClr val="00B050"/>
                </a:solidFill>
              </a:rPr>
              <a:t>Zelená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působí proti neurózám (navozuje pocit vnitřní harmonie a klidu)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proti bolestem srdce, vznikající v důsledku dlouhodobého působení stresu, únavy, nespavosti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léčí stavy zápalu (účinky na kůži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36432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3E82D9-636F-4333-B0FC-BC09C79FE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Fototerapie</a:t>
            </a:r>
            <a:endParaRPr lang="cs-CZ" sz="4400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978197-935C-48A3-B517-5D1BE14459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1825625"/>
            <a:ext cx="10659110" cy="458348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Bílá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 smtClean="0"/>
              <a:t>v </a:t>
            </a:r>
            <a:r>
              <a:rPr lang="cs-CZ" dirty="0"/>
              <a:t>období podzimu a zimy nahrazuje sluneční světlo, vyrovnává nedostatek energie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povzbuzuje tvorbu </a:t>
            </a:r>
            <a:r>
              <a:rPr lang="cs-CZ" dirty="0" smtClean="0"/>
              <a:t>serotoninu </a:t>
            </a:r>
            <a:r>
              <a:rPr lang="cs-CZ" dirty="0"/>
              <a:t>(reguluje nervový systém a spánek</a:t>
            </a:r>
            <a:r>
              <a:rPr lang="cs-CZ" dirty="0" smtClean="0"/>
              <a:t>)</a:t>
            </a: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rgbClr val="FFC000"/>
                </a:solidFill>
              </a:rPr>
              <a:t>Oranžová</a:t>
            </a:r>
            <a:endParaRPr lang="cs-CZ" b="1" dirty="0">
              <a:solidFill>
                <a:srgbClr val="FFC000"/>
              </a:solidFill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podporuje pocit bezpečí a radosti ze života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zabraňuje depresím, zvyšuje intelektuální schopnosti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stimuluje krevní oběh a látkovou výměnu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napomáhá při zeštíhlovacích </a:t>
            </a:r>
            <a:r>
              <a:rPr lang="cs-CZ" dirty="0" smtClean="0"/>
              <a:t>kúrách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cs-CZ" dirty="0"/>
          </a:p>
          <a:p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Fialová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zklidňuje nervy, potlačuje poruchy spánku, stres a napětí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má očistné účinky, pomáhá při hojení ran a potlačování celulitidy, povzbuzuje </a:t>
            </a:r>
            <a:r>
              <a:rPr lang="cs-CZ" dirty="0" smtClean="0"/>
              <a:t>mízu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82183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3E82D9-636F-4333-B0FC-BC09C79FE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Fototerapie</a:t>
            </a:r>
            <a:endParaRPr lang="cs-CZ" sz="4400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978197-935C-48A3-B517-5D1BE14459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solidFill>
                  <a:srgbClr val="0070C0"/>
                </a:solidFill>
              </a:rPr>
              <a:t>Modrá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přináší uvolnění, uklidnění, meditaci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zmírňuje poruchy spánku, bolesti hlavy a kloubní potíže, snižuje chuť k jídlu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podporuje schopnost koncentrace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doporučována při neuróze a pocitech </a:t>
            </a:r>
            <a:r>
              <a:rPr lang="cs-CZ" dirty="0" smtClean="0"/>
              <a:t>strachu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b="1" dirty="0">
                <a:solidFill>
                  <a:srgbClr val="FF0000"/>
                </a:solidFill>
              </a:rPr>
              <a:t>Červená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povzbuzuje psychickou a duševní aktivitu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stimuluje smyslnost a odbourává stavy depresí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7703696"/>
      </p:ext>
    </p:extLst>
  </p:cSld>
  <p:clrMapOvr>
    <a:masterClrMapping/>
  </p:clrMapOvr>
</p:sld>
</file>

<file path=ppt/theme/theme1.xml><?xml version="1.0" encoding="utf-8"?>
<a:theme xmlns:a="http://schemas.openxmlformats.org/drawingml/2006/main" name="ConfettiVTI">
  <a:themeElements>
    <a:clrScheme name="AnalogousFromRegularSeedLeftStep">
      <a:dk1>
        <a:srgbClr val="000000"/>
      </a:dk1>
      <a:lt1>
        <a:srgbClr val="FFFFFF"/>
      </a:lt1>
      <a:dk2>
        <a:srgbClr val="351F1E"/>
      </a:dk2>
      <a:lt2>
        <a:srgbClr val="E2E5E8"/>
      </a:lt2>
      <a:accent1>
        <a:srgbClr val="C37F4D"/>
      </a:accent1>
      <a:accent2>
        <a:srgbClr val="B13C3B"/>
      </a:accent2>
      <a:accent3>
        <a:srgbClr val="C34D7D"/>
      </a:accent3>
      <a:accent4>
        <a:srgbClr val="B13B9D"/>
      </a:accent4>
      <a:accent5>
        <a:srgbClr val="A64DC3"/>
      </a:accent5>
      <a:accent6>
        <a:srgbClr val="633BB1"/>
      </a:accent6>
      <a:hlink>
        <a:srgbClr val="3F89BF"/>
      </a:hlink>
      <a:folHlink>
        <a:srgbClr val="7F7F7F"/>
      </a:folHlink>
    </a:clrScheme>
    <a:fontScheme name="Custom 10">
      <a:majorFont>
        <a:latin typeface="Gill Sans Nov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fettiVTI" id="{B5618F7C-B4F0-4D28-83B4-440D0519681F}" vid="{5F84EFDF-E14E-48C6-955C-990A32085A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996</Words>
  <Application>Microsoft Office PowerPoint</Application>
  <PresentationFormat>Širokoúhlá obrazovka</PresentationFormat>
  <Paragraphs>200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6" baseType="lpstr">
      <vt:lpstr>Arial</vt:lpstr>
      <vt:lpstr>Calibri</vt:lpstr>
      <vt:lpstr>Gill Sans Nova</vt:lpstr>
      <vt:lpstr>Wingdings</vt:lpstr>
      <vt:lpstr>ConfettiVTI</vt:lpstr>
      <vt:lpstr>Fototerapie světloléčba</vt:lpstr>
      <vt:lpstr>Fototerapie</vt:lpstr>
      <vt:lpstr>Fototerapie</vt:lpstr>
      <vt:lpstr>Fototerapie</vt:lpstr>
      <vt:lpstr>Fototerapie</vt:lpstr>
      <vt:lpstr>Fototerapie</vt:lpstr>
      <vt:lpstr>Fototerapie</vt:lpstr>
      <vt:lpstr>Fototerapie</vt:lpstr>
      <vt:lpstr>Fototerapie</vt:lpstr>
      <vt:lpstr>Fototerapie</vt:lpstr>
      <vt:lpstr>Fototerapie</vt:lpstr>
      <vt:lpstr>Fototerapie</vt:lpstr>
      <vt:lpstr>Fototerapie</vt:lpstr>
      <vt:lpstr>Fototerapie</vt:lpstr>
      <vt:lpstr>Fototerapie</vt:lpstr>
      <vt:lpstr>Fototerapie</vt:lpstr>
      <vt:lpstr>Fototerapie</vt:lpstr>
      <vt:lpstr>Fototerapie</vt:lpstr>
      <vt:lpstr>Fototerapie</vt:lpstr>
      <vt:lpstr>Fototerapie</vt:lpstr>
      <vt:lpstr>Fototerapie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fototerapie</dc:title>
  <dc:creator>Jana Hlinecká</dc:creator>
  <cp:lastModifiedBy>HLINECKÁ JANA Mgr.</cp:lastModifiedBy>
  <cp:revision>28</cp:revision>
  <dcterms:created xsi:type="dcterms:W3CDTF">2021-12-02T18:17:09Z</dcterms:created>
  <dcterms:modified xsi:type="dcterms:W3CDTF">2022-04-29T07:34:25Z</dcterms:modified>
</cp:coreProperties>
</file>