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70F2699-A42F-492C-85A3-AC4187D01CC3}" type="datetimeFigureOut">
              <a:rPr lang="cs-CZ" smtClean="0"/>
              <a:pPr/>
              <a:t>2.1.2017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9B3F411-C87B-4A7D-B609-11D73593D3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b="1" dirty="0" smtClean="0"/>
              <a:t>POČÁTKY PÍSEMNICTVÍ NA NAŠEM ÚZEMÍ</a:t>
            </a:r>
            <a:endParaRPr lang="cs-CZ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cs-CZ" sz="2800" dirty="0" smtClean="0">
                <a:latin typeface="Arial" pitchFamily="34" charset="0"/>
                <a:cs typeface="Arial" pitchFamily="34" charset="0"/>
              </a:rPr>
              <a:t>Sámova říše</a:t>
            </a:r>
          </a:p>
          <a:p>
            <a:pPr algn="just"/>
            <a:r>
              <a:rPr lang="cs-CZ" sz="2800" dirty="0" smtClean="0">
                <a:latin typeface="Arial" pitchFamily="34" charset="0"/>
                <a:cs typeface="Arial" pitchFamily="34" charset="0"/>
              </a:rPr>
              <a:t>Velkomoravská říše - kníže Rastislav pozval misionáře Konstantina a Metoděje</a:t>
            </a:r>
          </a:p>
          <a:p>
            <a:pPr algn="just"/>
            <a:r>
              <a:rPr lang="cs-CZ" sz="2800" dirty="0" smtClean="0">
                <a:latin typeface="Arial" pitchFamily="34" charset="0"/>
                <a:cs typeface="Arial" pitchFamily="34" charset="0"/>
              </a:rPr>
              <a:t>Přemyslovský stát – biskupství</a:t>
            </a:r>
          </a:p>
          <a:p>
            <a:pPr algn="just"/>
            <a:r>
              <a:rPr lang="cs-CZ" sz="2800" dirty="0" smtClean="0">
                <a:latin typeface="Arial" pitchFamily="34" charset="0"/>
                <a:cs typeface="Arial" pitchFamily="34" charset="0"/>
              </a:rPr>
              <a:t>Lucemburský stát – Karel IV.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76672"/>
            <a:ext cx="7772400" cy="940966"/>
          </a:xfrm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5400" b="1" dirty="0" smtClean="0">
                <a:latin typeface="Arial" pitchFamily="34" charset="0"/>
                <a:cs typeface="Arial" pitchFamily="34" charset="0"/>
              </a:rPr>
            </a:br>
            <a:r>
              <a:rPr lang="cs-CZ" sz="5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6000" b="1" dirty="0" smtClean="0">
                <a:latin typeface="Arial" pitchFamily="34" charset="0"/>
                <a:cs typeface="Arial" pitchFamily="34" charset="0"/>
              </a:rPr>
              <a:t>HISTORIE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Architektura – rotunda sv. Jiří, sv. Martina, sv. Kateřiny; bazilika sv. Jiří,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Kláštery –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Břevnovský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Strahovský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Juditin most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Kodex vyšehradský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Gregoriánský chorál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Duchovní písně – Hospodine, pomiluj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; Svatý Václave, vévodo české země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latin typeface="Arial" pitchFamily="34" charset="0"/>
                <a:cs typeface="Arial" pitchFamily="34" charset="0"/>
              </a:rPr>
              <a:t>ROMÁNSKÝ SLOH</a:t>
            </a:r>
            <a:endParaRPr lang="cs-CZ" sz="4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863 – příchod Konstantina a Metoděje na Velkou Moravu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Sázavský klášter – centrum vzdělanosti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Témata – významné historické osobnosti – Václav, Ludmila, Vojtěch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 smrti Rastislava vládne Svatopluk – vyhání žáky věrozvěstů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latin typeface="Arial" pitchFamily="34" charset="0"/>
                <a:cs typeface="Arial" pitchFamily="34" charset="0"/>
              </a:rPr>
              <a:t>POČÁTKY</a:t>
            </a:r>
            <a:endParaRPr lang="cs-CZ" sz="4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Staroslověnština, latina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Legendy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První staroslověnská legenda o sv. Václavu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Gumpoldova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legenda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Druhá staroslověnská legenda o sv. Václavu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Kristiánova legenda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Vita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minor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Kronika česká – Kosmas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Zbraslavská kronika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latin typeface="Arial" pitchFamily="34" charset="0"/>
                <a:cs typeface="Arial" pitchFamily="34" charset="0"/>
              </a:rPr>
              <a:t>10. – 14. STOLETÍ</a:t>
            </a:r>
            <a:endParaRPr lang="cs-CZ" sz="4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Čeština – glosy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Duchovní lyrika – Ostrovská píseň, Kunhutina modlitba,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Bouh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všemohúcí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Jezu Kriste, štědrý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kněže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Světská literatura – Spor duše s tělem, Alexandreida, Dalimilova kronika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latin typeface="Arial" pitchFamily="34" charset="0"/>
                <a:cs typeface="Arial" pitchFamily="34" charset="0"/>
              </a:rPr>
              <a:t>13. – 14. STOLETÍ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DÍLA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b="1" i="1" dirty="0" err="1" smtClean="0">
                <a:latin typeface="Arial" pitchFamily="34" charset="0"/>
                <a:cs typeface="Arial" pitchFamily="34" charset="0"/>
              </a:rPr>
              <a:t>Proglas</a:t>
            </a:r>
            <a:endParaRPr lang="cs-CZ" b="1" i="1" dirty="0" smtClean="0">
              <a:latin typeface="Arial" pitchFamily="34" charset="0"/>
              <a:cs typeface="Arial" pitchFamily="34" charset="0"/>
            </a:endParaRPr>
          </a:p>
          <a:p>
            <a:pPr lvl="3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Panonské legendy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cs-CZ" b="1" i="1" dirty="0" smtClean="0">
                <a:latin typeface="Arial" pitchFamily="34" charset="0"/>
                <a:cs typeface="Arial" pitchFamily="34" charset="0"/>
              </a:rPr>
              <a:t>Život Konstantinův, Život  Metodějův</a:t>
            </a:r>
          </a:p>
          <a:p>
            <a:pPr lvl="3">
              <a:buFontTx/>
              <a:buChar char="-"/>
            </a:pPr>
            <a:r>
              <a:rPr lang="cs-CZ" b="1" i="1" dirty="0" err="1" smtClean="0">
                <a:latin typeface="Arial" pitchFamily="34" charset="0"/>
                <a:cs typeface="Arial" pitchFamily="34" charset="0"/>
              </a:rPr>
              <a:t>Proglas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autorem Konstantin</a:t>
            </a:r>
          </a:p>
          <a:p>
            <a:pPr lvl="3">
              <a:buFontTx/>
              <a:buChar char="-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           - nejstarší dochovaná staroslověnská skladba</a:t>
            </a:r>
          </a:p>
          <a:p>
            <a:pPr lvl="3">
              <a:buFontTx/>
              <a:buChar char="-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            - předmluva k evangeliu, veršovaná     </a:t>
            </a:r>
          </a:p>
          <a:p>
            <a:pPr lvl="3">
              <a:buFontTx/>
              <a:buChar char="-"/>
            </a:pPr>
            <a:endParaRPr lang="cs-CZ" dirty="0" smtClean="0"/>
          </a:p>
          <a:p>
            <a:pPr lvl="3">
              <a:buFontTx/>
              <a:buChar char="-"/>
            </a:pPr>
            <a:endParaRPr lang="cs-CZ" dirty="0" smtClean="0"/>
          </a:p>
          <a:p>
            <a:pPr lvl="3">
              <a:buNone/>
            </a:pPr>
            <a:endParaRPr lang="cs-CZ" dirty="0" smtClean="0"/>
          </a:p>
          <a:p>
            <a:pPr lvl="3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KONSTANTIN + METODĚJ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Cca 1300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Světská epika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Veršovaná epická skladba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Dochovaných devět zlomků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 životě Alexandra Makedonského – jako vzor a předobraz rytíře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Vyzdvihnutí panovníka a šlechtice jako hrdiny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Protiněmecký postoj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Inspirace u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Gualtera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Castellionského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772400" cy="1143000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800" b="1" dirty="0" smtClean="0">
                <a:latin typeface="Arial" pitchFamily="34" charset="0"/>
                <a:cs typeface="Arial" pitchFamily="34" charset="0"/>
              </a:rPr>
            </a:br>
            <a:r>
              <a:rPr lang="cs-CZ" sz="4800" b="1" dirty="0" smtClean="0">
                <a:latin typeface="Arial" pitchFamily="34" charset="0"/>
                <a:cs typeface="Arial" pitchFamily="34" charset="0"/>
              </a:rPr>
              <a:t> ALEXANDREIDA</a:t>
            </a:r>
            <a:endParaRPr lang="cs-CZ" sz="4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KRONIKA ČESKÁ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Autor Kosmas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Latinsky psaná, objevují se bohemika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Mytologické počátky lidstva od příchodu praotce Čecha až do autorovy smrti v roce 1125</a:t>
            </a:r>
          </a:p>
          <a:p>
            <a:r>
              <a:rPr lang="cs-CZ" b="1" dirty="0" err="1" smtClean="0">
                <a:latin typeface="Arial" pitchFamily="34" charset="0"/>
                <a:cs typeface="Arial" pitchFamily="34" charset="0"/>
              </a:rPr>
              <a:t>Chronica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err="1" smtClean="0">
                <a:latin typeface="Arial" pitchFamily="34" charset="0"/>
                <a:cs typeface="Arial" pitchFamily="34" charset="0"/>
              </a:rPr>
              <a:t>Bohemorum</a:t>
            </a: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První kniha – příběhy z doby pohanské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Druhá kniha – vypravování pamětníků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Třetí kniha – vlastní zážitky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300" b="1" dirty="0" smtClean="0">
                <a:latin typeface="Arial" pitchFamily="34" charset="0"/>
                <a:cs typeface="Arial" pitchFamily="34" charset="0"/>
              </a:rPr>
              <a:t>Autorem není Dalimil, ale nejspíše nějaký nižší šlechtic</a:t>
            </a:r>
          </a:p>
          <a:p>
            <a:r>
              <a:rPr lang="cs-CZ" sz="2300" b="1" dirty="0" smtClean="0">
                <a:latin typeface="Arial" pitchFamily="34" charset="0"/>
                <a:cs typeface="Arial" pitchFamily="34" charset="0"/>
              </a:rPr>
              <a:t>Veršovaná, epická báseň, bezrozměrný verš</a:t>
            </a:r>
          </a:p>
          <a:p>
            <a:r>
              <a:rPr lang="cs-CZ" sz="2300" b="1" dirty="0" smtClean="0">
                <a:latin typeface="Arial" pitchFamily="34" charset="0"/>
                <a:cs typeface="Arial" pitchFamily="34" charset="0"/>
              </a:rPr>
              <a:t>Vlastenecký charakter</a:t>
            </a:r>
          </a:p>
          <a:p>
            <a:r>
              <a:rPr lang="cs-CZ" sz="2300" b="1" dirty="0" smtClean="0">
                <a:latin typeface="Arial" pitchFamily="34" charset="0"/>
                <a:cs typeface="Arial" pitchFamily="34" charset="0"/>
              </a:rPr>
              <a:t>Psaná česky</a:t>
            </a:r>
          </a:p>
          <a:p>
            <a:r>
              <a:rPr lang="cs-CZ" sz="2300" b="1" dirty="0" smtClean="0">
                <a:latin typeface="Arial" pitchFamily="34" charset="0"/>
                <a:cs typeface="Arial" pitchFamily="34" charset="0"/>
              </a:rPr>
              <a:t>106 kapitol – od stavby babylonské věže po vládu Jana Lucemburského</a:t>
            </a:r>
          </a:p>
          <a:p>
            <a:r>
              <a:rPr lang="cs-CZ" sz="2300" b="1" dirty="0" smtClean="0">
                <a:latin typeface="Arial" pitchFamily="34" charset="0"/>
                <a:cs typeface="Arial" pitchFamily="34" charset="0"/>
              </a:rPr>
              <a:t>Kapitoly věnované českým světcům</a:t>
            </a:r>
          </a:p>
          <a:p>
            <a:r>
              <a:rPr lang="cs-CZ" sz="2300" b="1" dirty="0" smtClean="0">
                <a:latin typeface="Arial" pitchFamily="34" charset="0"/>
                <a:cs typeface="Arial" pitchFamily="34" charset="0"/>
              </a:rPr>
              <a:t>fantazie</a:t>
            </a:r>
            <a:endParaRPr lang="cs-CZ" sz="23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latin typeface="Arial" pitchFamily="34" charset="0"/>
                <a:cs typeface="Arial" pitchFamily="34" charset="0"/>
              </a:rPr>
              <a:t>KRONIKY</a:t>
            </a:r>
            <a:endParaRPr lang="cs-CZ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DALIMILOVA KRONIKA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63</TotalTime>
  <Words>303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POČÁTKY PÍSEMNICTVÍ NA NAŠEM ÚZEMÍ</vt:lpstr>
      <vt:lpstr>  HISTORIE</vt:lpstr>
      <vt:lpstr>ROMÁNSKÝ SLOH</vt:lpstr>
      <vt:lpstr>POČÁTKY</vt:lpstr>
      <vt:lpstr>10. – 14. STOLETÍ</vt:lpstr>
      <vt:lpstr>13. – 14. STOLETÍ</vt:lpstr>
      <vt:lpstr>KONSTANTIN + METODĚJ</vt:lpstr>
      <vt:lpstr>  ALEXANDREIDA</vt:lpstr>
      <vt:lpstr>KRONIKY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POČÁTKY PÍSEMNICTVÍ NA NAŠEM ÚZEMÍ</dc:title>
  <dc:creator>Windows User</dc:creator>
  <cp:lastModifiedBy>BLAZKOVAH</cp:lastModifiedBy>
  <cp:revision>8</cp:revision>
  <dcterms:created xsi:type="dcterms:W3CDTF">2011-01-02T17:50:55Z</dcterms:created>
  <dcterms:modified xsi:type="dcterms:W3CDTF">2017-01-02T09:41:41Z</dcterms:modified>
</cp:coreProperties>
</file>