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59" r:id="rId6"/>
    <p:sldId id="263" r:id="rId7"/>
    <p:sldId id="268" r:id="rId8"/>
    <p:sldId id="269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49CF95-A5FE-47DE-9641-C0C9DCA89792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734A54-6FB5-43AF-9B96-4B40DED5893A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486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51D75-58A9-54BA-0708-F092338490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3735F01-8D7C-3BBA-32BB-B35248EFFA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E508355-F306-6550-96CF-F53B25D17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83547E9-D021-5F45-EB86-C57F65198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4E633C-DB65-6098-16FF-D73EE39CC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3102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415966-79D8-E52E-FD79-F6C9DA70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C3F073-E503-A7B5-1D46-8DC9D6A3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0153591-B818-B170-585D-B0924B9BC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0C5070B-9BF5-5FA2-5F0C-A073EAC29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469FD25-8734-9B1E-EA4A-9695D913E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882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89936D5-C6C6-081D-42B7-8F51E4D52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CD7C3B4-012C-78F0-5574-64ABD12ABA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A7BA3F-037A-E21F-ADAC-78C58BB22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E32E89C-F38C-4A35-A3F2-A62FE5EC9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D992379-C414-EF8C-B0D3-7E19285CE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11060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6F8A01-BC3D-1A8F-7E9E-2D17BD2DF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2A0992C-BEE9-0956-1CB3-DFF0ABA7EB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12D62C-14E8-3E4F-03E2-5F76A526F7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7A1FCE9-A99E-F369-DB24-A202213AC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5023DAA-4F0C-8089-0B47-2196EC840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321B8FB-5CC5-C452-0A72-6887AF87A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072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E309CA-E5D0-A2F7-B59E-06574AE62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276B25B-8F11-FA81-E067-6FA046A2D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7978798-3BD9-1656-FB5F-CB8D8FEF20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6F2FA163-577D-3A8E-B2F7-04A7247DC4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2D7715E-90C4-6698-1F14-F5EC0DD18B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5B76756A-F46B-1926-1161-712715512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229D250A-27F7-D70D-66B3-0F6B5A2D7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0B95FC1-7E87-53F5-AA79-7F0C8E352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6516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B1FEA1-4691-D9E8-B672-FEB411290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E527ED03-1831-C379-F457-F3CA3BBE71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E638125-D99B-1A21-6ED9-C2CB971BA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91986E8-0768-60AB-8775-F02A83253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0767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338558C-108F-C642-0542-CB3AC16EA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67898A6-2F8D-161D-AECB-26197D933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E5FA292-36DE-FEEC-7A0C-1606B3092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3256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1373C8-C662-248C-9C68-B896E39ED5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C97DA0-40B4-5AEC-A583-D0365D2FDB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955CB9C-46F5-BD4D-50D7-EDA58F784A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5A7FBD3-B85C-3AC5-C356-4B314F09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8DC6DA2-80CF-4F75-A072-DEFEF0ACF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8C25556-ACF1-ECF1-6645-C83192E66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66976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F6CA47-0E09-1B59-F64B-BCE016C3D7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341609A-7423-49E4-FB80-728E0B1E4C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B9ED17C-085B-53C0-D984-2BFA47232C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E8EE762-E2F5-6516-9C13-F5BC6BF2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862461E-2D5B-54DF-D04A-998CF026A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C82F7F9-EBA9-6959-AE00-B3E22C845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585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02545C-D516-A57C-12CC-A68EAA268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74AD51C-1A39-5208-A684-BCF6C4FD2A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A180AC-CBFB-6DBA-95CB-F8050CD1D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707EF8D-DB73-F8A2-DA96-007C4B67C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7AF7FF3-D35D-E747-A271-3951EB94D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4769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1937630-E38D-7A28-920E-400CBCA2C8D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9D5A850-BE22-A616-C8BD-94911C0017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905CCD-1774-B783-6D8E-33F257785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A30D425-E705-07FE-A5A3-F8197D1DD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798748E-9A1A-EB16-2A7C-40BBB2585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3222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2B37D2F-E81B-E964-C224-BB81F5478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E46BF65-16FA-9FD3-DCD7-536E70BCD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537DBDD-60E6-D80B-7887-EBD991A88C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804EE-283A-4004-8531-E9A6D3634466}" type="datetimeFigureOut">
              <a:rPr lang="cs-CZ" smtClean="0"/>
              <a:t>26.08.2026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279DCE6-FB20-056C-2F03-1C8E28EB41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973BF22-3160-BDCB-5EC1-E5215CB35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3CD2F-83DF-4360-806E-388616948FE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215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D9F35A-C9F1-D01E-6CBB-1454536C72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51437"/>
            <a:ext cx="9144000" cy="1458526"/>
          </a:xfrm>
        </p:spPr>
        <p:txBody>
          <a:bodyPr>
            <a:normAutofit/>
          </a:bodyPr>
          <a:lstStyle/>
          <a:p>
            <a:r>
              <a:rPr lang="cs-CZ" sz="4400" dirty="0"/>
              <a:t>Počítačové sítě</a:t>
            </a:r>
            <a:br>
              <a:rPr lang="cs-CZ" sz="4400"/>
            </a:br>
            <a:r>
              <a:rPr lang="cs-CZ" sz="4400"/>
              <a:t>INV 107</a:t>
            </a:r>
            <a:endParaRPr lang="cs-CZ" sz="44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3776965-EFC0-5F9D-B6CD-339B10E579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Co je počítačová síť</a:t>
            </a:r>
          </a:p>
          <a:p>
            <a:r>
              <a:rPr lang="cs-CZ" dirty="0"/>
              <a:t>Sítě podle rozsahu</a:t>
            </a:r>
          </a:p>
          <a:p>
            <a:r>
              <a:rPr lang="cs-CZ" dirty="0"/>
              <a:t>Klient – server, peer to peer</a:t>
            </a:r>
          </a:p>
          <a:p>
            <a:r>
              <a:rPr lang="cs-CZ" dirty="0"/>
              <a:t>Softwarové vybavení pro komunikaci v síti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AA3F08DF-92F9-8152-F82B-D23E4E7A4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504058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9AAB1411-0CEF-4C34-E816-B2316BF98BF0}"/>
              </a:ext>
            </a:extLst>
          </p:cNvPr>
          <p:cNvSpPr txBox="1"/>
          <p:nvPr/>
        </p:nvSpPr>
        <p:spPr>
          <a:xfrm>
            <a:off x="715617" y="6106601"/>
            <a:ext cx="1137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7. 8. 2026</a:t>
            </a:r>
          </a:p>
        </p:txBody>
      </p:sp>
    </p:spTree>
    <p:extLst>
      <p:ext uri="{BB962C8B-B14F-4D97-AF65-F5344CB8AC3E}">
        <p14:creationId xmlns:p14="http://schemas.microsoft.com/office/powerpoint/2010/main" val="319208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C9889EC-5581-983C-34C4-2CDD4355BAD6}"/>
              </a:ext>
            </a:extLst>
          </p:cNvPr>
          <p:cNvSpPr txBox="1"/>
          <p:nvPr/>
        </p:nvSpPr>
        <p:spPr>
          <a:xfrm>
            <a:off x="343895" y="252655"/>
            <a:ext cx="22005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počítačová síť?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E2DCC3E-9EC2-3466-7DF9-A596262C2839}"/>
              </a:ext>
            </a:extLst>
          </p:cNvPr>
          <p:cNvSpPr txBox="1"/>
          <p:nvPr/>
        </p:nvSpPr>
        <p:spPr>
          <a:xfrm>
            <a:off x="343895" y="698492"/>
            <a:ext cx="11463792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Počítačová síť je skupina vzájemně propojených počítačů a dalších zařízení, která mezi sebou mohou přenášet data a sdílet prostředky a služby.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Zařízení mohou být propojena: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kabelem</a:t>
            </a:r>
            <a:r>
              <a:rPr lang="cs-CZ" dirty="0"/>
              <a:t> – například ethernetovým nebo optickým;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bezdrátově</a:t>
            </a:r>
            <a:r>
              <a:rPr lang="cs-CZ" dirty="0"/>
              <a:t> – nejčastěji pomocí Wi‑Fi. </a:t>
            </a:r>
          </a:p>
          <a:p>
            <a:endParaRPr lang="cs-CZ" sz="800" dirty="0"/>
          </a:p>
          <a:p>
            <a:pPr>
              <a:buNone/>
            </a:pPr>
            <a:r>
              <a:rPr lang="cs-CZ" dirty="0"/>
              <a:t>V síti lze sdílet například soubory, tiskárny, internetové připojení, aplikace nebo cloudové služby.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564EE9A2-ED3D-1C7E-0E7F-DFD11A04C1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289022"/>
              </p:ext>
            </p:extLst>
          </p:nvPr>
        </p:nvGraphicFramePr>
        <p:xfrm>
          <a:off x="343895" y="3003213"/>
          <a:ext cx="11705146" cy="2560320"/>
        </p:xfrm>
        <a:graphic>
          <a:graphicData uri="http://schemas.openxmlformats.org/drawingml/2006/table">
            <a:tbl>
              <a:tblPr/>
              <a:tblGrid>
                <a:gridCol w="1724171">
                  <a:extLst>
                    <a:ext uri="{9D8B030D-6E8A-4147-A177-3AD203B41FA5}">
                      <a16:colId xmlns:a16="http://schemas.microsoft.com/office/drawing/2014/main" val="1583638233"/>
                    </a:ext>
                  </a:extLst>
                </a:gridCol>
                <a:gridCol w="2783294">
                  <a:extLst>
                    <a:ext uri="{9D8B030D-6E8A-4147-A177-3AD203B41FA5}">
                      <a16:colId xmlns:a16="http://schemas.microsoft.com/office/drawing/2014/main" val="3476764819"/>
                    </a:ext>
                  </a:extLst>
                </a:gridCol>
                <a:gridCol w="7197681">
                  <a:extLst>
                    <a:ext uri="{9D8B030D-6E8A-4147-A177-3AD203B41FA5}">
                      <a16:colId xmlns:a16="http://schemas.microsoft.com/office/drawing/2014/main" val="272532563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Druh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Rozsah a příklad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658821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osobní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Zařízení jednoho uživatele, telefon propojený se sluchátky přes Bluetooth.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85999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Učebna, domácnost, kancelář nebo jedna budova.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200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WLAN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bezdrátová místní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LAN vytvořená pomocí Wi‑Fi.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740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MAN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městská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v rámci města nebo většího areálu.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39787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WAN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rozlehlá 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Propojuje sítě mezi městy, státy nebo kontinenty.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03687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Internet</a:t>
                      </a: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celosvětová síť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Největší veřejná počítačová síť na světě.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849595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905B87CB-2C08-C0B7-B247-E9D176C7BC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895" y="2633881"/>
            <a:ext cx="31923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Druhy sítí podle jejich rozsahu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5F54212-760E-13AA-D73F-572D3E1DE121}"/>
              </a:ext>
            </a:extLst>
          </p:cNvPr>
          <p:cNvSpPr txBox="1"/>
          <p:nvPr/>
        </p:nvSpPr>
        <p:spPr>
          <a:xfrm>
            <a:off x="4200462" y="5620178"/>
            <a:ext cx="658622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kabelové a bezdrátové</a:t>
            </a:r>
            <a:r>
              <a:rPr lang="cs-CZ" dirty="0"/>
              <a:t> podle způsobu připojení;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veřejné a soukromé</a:t>
            </a:r>
            <a:r>
              <a:rPr lang="cs-CZ" dirty="0"/>
              <a:t> podle toho, kdo k nim má přístup;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klient–server a peer-to-peer</a:t>
            </a:r>
            <a:r>
              <a:rPr lang="cs-CZ" dirty="0"/>
              <a:t> podle způsobu spolupráce zařízení.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388B2EC-EB0E-7704-BFCD-33140C1569C4}"/>
              </a:ext>
            </a:extLst>
          </p:cNvPr>
          <p:cNvSpPr txBox="1"/>
          <p:nvPr/>
        </p:nvSpPr>
        <p:spPr>
          <a:xfrm>
            <a:off x="318309" y="5620178"/>
            <a:ext cx="60973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Počítačové sítě lze dále rozdělit také na:</a:t>
            </a:r>
          </a:p>
        </p:txBody>
      </p:sp>
    </p:spTree>
    <p:extLst>
      <p:ext uri="{BB962C8B-B14F-4D97-AF65-F5344CB8AC3E}">
        <p14:creationId xmlns:p14="http://schemas.microsoft.com/office/powerpoint/2010/main" val="1516947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5095F6A-19EF-A13C-EE08-EAEA3EA3ED2D}"/>
              </a:ext>
            </a:extLst>
          </p:cNvPr>
          <p:cNvSpPr txBox="1"/>
          <p:nvPr/>
        </p:nvSpPr>
        <p:spPr>
          <a:xfrm>
            <a:off x="262393" y="262393"/>
            <a:ext cx="3291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Počítačová síť klient - server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E0D3C37-58FC-5208-DF8E-A29767BF460A}"/>
              </a:ext>
            </a:extLst>
          </p:cNvPr>
          <p:cNvSpPr txBox="1"/>
          <p:nvPr/>
        </p:nvSpPr>
        <p:spPr>
          <a:xfrm>
            <a:off x="238539" y="631725"/>
            <a:ext cx="7013051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klient–server</a:t>
            </a:r>
            <a:r>
              <a:rPr lang="cs-CZ" dirty="0"/>
              <a:t> je počítačová síť, ve které mají zařízení rozdílné úlohy: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</a:t>
            </a:r>
            <a:r>
              <a:rPr lang="cs-CZ" dirty="0"/>
              <a:t> je výkonný počítač nebo program, který poskytuje služby, data či prostředky ostatním zařízením.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</a:t>
            </a:r>
            <a:r>
              <a:rPr lang="cs-CZ" dirty="0"/>
              <a:t> je počítač, telefon nebo program, který o tyto služby žádá a využívá je.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Klient odešle serveru požadavek, server jej zpracuje a pošle zpět odpověď.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Při otevření webové stránky je prohlížeč klientem. Odešle požadavek webovému serveru, který mu poskytne obsah stránky.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Server může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ukládat a sdílet soubory,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uživatelské účty a přístupová práva,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webové stránky,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zajišťovat elektronickou poštu,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provozovat databáze nebo společné aplikace,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spravovat tiskárny. 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Výhody:</a:t>
            </a:r>
            <a:r>
              <a:rPr lang="cs-CZ" dirty="0"/>
              <a:t> centrální správa, snadné zálohování, vyšší bezpečnost a sdílení dat.</a:t>
            </a:r>
          </a:p>
          <a:p>
            <a:pPr>
              <a:buNone/>
            </a:pPr>
            <a:r>
              <a:rPr lang="cs-CZ" b="1" dirty="0"/>
              <a:t>Nevýhody:</a:t>
            </a:r>
            <a:r>
              <a:rPr lang="cs-CZ" dirty="0"/>
              <a:t> vyšší pořizovací náklady a závislost klientů na správné činnosti serveru.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DCB1E4C-966D-49E9-9451-885C33C579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6905" y="1880790"/>
            <a:ext cx="5064392" cy="285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49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57D4FF2-5FE7-825B-8079-6FA225F23082}"/>
              </a:ext>
            </a:extLst>
          </p:cNvPr>
          <p:cNvSpPr txBox="1"/>
          <p:nvPr/>
        </p:nvSpPr>
        <p:spPr>
          <a:xfrm>
            <a:off x="288234" y="249329"/>
            <a:ext cx="101120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Softwarové vybavení sítě typu klient–server se dělí na software serveru a software klientských počítačů.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67F537F-453B-F361-B518-145C2B820ADA}"/>
              </a:ext>
            </a:extLst>
          </p:cNvPr>
          <p:cNvSpPr txBox="1"/>
          <p:nvPr/>
        </p:nvSpPr>
        <p:spPr>
          <a:xfrm>
            <a:off x="288234" y="618661"/>
            <a:ext cx="5373095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</a:t>
            </a:r>
          </a:p>
          <a:p>
            <a:pPr>
              <a:buNone/>
            </a:pPr>
            <a:r>
              <a:rPr lang="cs-CZ" dirty="0"/>
              <a:t>Server poskytuje služby ostatním počítačům v síti.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serverový operační systém</a:t>
            </a:r>
            <a:r>
              <a:rPr lang="cs-CZ" dirty="0"/>
              <a:t> – například Windows Server nebo Linux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správa uživatelů a přístupových práv</a:t>
            </a:r>
            <a:r>
              <a:rPr lang="cs-CZ" dirty="0"/>
              <a:t> – uživatelské účty, skupiny a hesla,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souborový server</a:t>
            </a:r>
            <a:r>
              <a:rPr lang="cs-CZ" dirty="0"/>
              <a:t> – společné ukládání a sdílení souborů,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tiskový server</a:t>
            </a:r>
            <a:r>
              <a:rPr lang="cs-CZ" dirty="0"/>
              <a:t> – správa společných tiskáren a tiskových úloh,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databázový server</a:t>
            </a:r>
            <a:r>
              <a:rPr lang="cs-CZ" dirty="0"/>
              <a:t> – ukládání a zpracování databází,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server</a:t>
            </a:r>
            <a:r>
              <a:rPr lang="cs-CZ" dirty="0"/>
              <a:t> – poskytování webových stránek a aplikací,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poštovní server</a:t>
            </a:r>
            <a:r>
              <a:rPr lang="cs-CZ" dirty="0"/>
              <a:t> – odesílání a přijímání elektronické pošty,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DNS a DHCP server</a:t>
            </a:r>
            <a:r>
              <a:rPr lang="cs-CZ" dirty="0"/>
              <a:t> – přidělování IP adres a převod doménových názvů na IP adresy,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zálohovací a bezpečnostní software</a:t>
            </a:r>
            <a:r>
              <a:rPr lang="cs-CZ" dirty="0"/>
              <a:t> – zálohování dat, antivirová ochrana a firewall.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21986ED-BC9C-9BE9-CD98-E0AF9188F440}"/>
              </a:ext>
            </a:extLst>
          </p:cNvPr>
          <p:cNvSpPr txBox="1"/>
          <p:nvPr/>
        </p:nvSpPr>
        <p:spPr>
          <a:xfrm>
            <a:off x="5809092" y="618661"/>
            <a:ext cx="6094674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Klientský software</a:t>
            </a:r>
            <a:endParaRPr lang="cs-CZ" sz="600" b="1" dirty="0"/>
          </a:p>
          <a:p>
            <a:pPr>
              <a:buNone/>
            </a:pPr>
            <a:r>
              <a:rPr lang="cs-CZ" dirty="0"/>
              <a:t>Klientský počítač využívá služby poskytované serverem.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klientský operační systém</a:t>
            </a:r>
            <a:r>
              <a:rPr lang="cs-CZ" dirty="0"/>
              <a:t> – například Windows 11, Linux nebo macOS,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síťové ovladače a protokoly</a:t>
            </a:r>
            <a:r>
              <a:rPr lang="cs-CZ" dirty="0"/>
              <a:t> – například protokol TCP/IP,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programy pro přístup ke sdíleným souborům a tiskárnám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webový prohlížeč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e-mailový klient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databázová nebo školní aplikace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antivirový a bezpečnostní software</a:t>
            </a:r>
            <a:r>
              <a:rPr lang="cs-CZ" dirty="0"/>
              <a:t>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E7738CB-C423-B709-26C0-F8154A72C0F3}"/>
              </a:ext>
            </a:extLst>
          </p:cNvPr>
          <p:cNvSpPr txBox="1"/>
          <p:nvPr/>
        </p:nvSpPr>
        <p:spPr>
          <a:xfrm>
            <a:off x="2773349" y="6239339"/>
            <a:ext cx="66453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Serverový software služby poskytuje a klientský software je využívá.</a:t>
            </a:r>
          </a:p>
        </p:txBody>
      </p:sp>
    </p:spTree>
    <p:extLst>
      <p:ext uri="{BB962C8B-B14F-4D97-AF65-F5344CB8AC3E}">
        <p14:creationId xmlns:p14="http://schemas.microsoft.com/office/powerpoint/2010/main" val="4178889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9FC85DE-6CA5-0C74-690E-CB7CBC55A168}"/>
              </a:ext>
            </a:extLst>
          </p:cNvPr>
          <p:cNvSpPr txBox="1"/>
          <p:nvPr/>
        </p:nvSpPr>
        <p:spPr>
          <a:xfrm>
            <a:off x="182880" y="262393"/>
            <a:ext cx="3116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Počítačoví síť peer – to – peer.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ACB4283-7FD1-0881-1623-A499CDBF2F3C}"/>
              </a:ext>
            </a:extLst>
          </p:cNvPr>
          <p:cNvSpPr txBox="1"/>
          <p:nvPr/>
        </p:nvSpPr>
        <p:spPr>
          <a:xfrm>
            <a:off x="182880" y="687384"/>
            <a:ext cx="6849099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Síť </a:t>
            </a:r>
            <a:r>
              <a:rPr lang="cs-CZ" b="1" dirty="0"/>
              <a:t>peer-to-peer (P2P)</a:t>
            </a:r>
            <a:r>
              <a:rPr lang="cs-CZ" dirty="0"/>
              <a:t> je počítačová síť, ve které jsou všechna připojená zařízení </a:t>
            </a:r>
            <a:r>
              <a:rPr lang="cs-CZ" b="1" dirty="0"/>
              <a:t>rovnocenná</a:t>
            </a:r>
            <a:r>
              <a:rPr lang="cs-CZ" dirty="0"/>
              <a:t>. Není zde určen hlavní centrální server.</a:t>
            </a:r>
          </a:p>
          <a:p>
            <a:pPr>
              <a:buNone/>
            </a:pPr>
            <a:r>
              <a:rPr lang="cs-CZ" dirty="0"/>
              <a:t>Každý počítač může současně: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využívat prostředky ostatních počítačů,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poskytovat vlastní soubory, tiskárnu nebo jiné prostředky,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plnit úlohu klienta i serveru.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dirty="0"/>
              <a:t>Počítače spolu komunikují a sdílejí data </a:t>
            </a:r>
            <a:r>
              <a:rPr lang="cs-CZ" b="1" dirty="0"/>
              <a:t>přímo</a:t>
            </a:r>
            <a:r>
              <a:rPr lang="cs-CZ" dirty="0"/>
              <a:t>.</a:t>
            </a:r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Jeden počítač zpřístupní složku s dokumenty a ostatní </a:t>
            </a:r>
          </a:p>
          <a:p>
            <a:pPr>
              <a:buNone/>
            </a:pPr>
            <a:r>
              <a:rPr lang="cs-CZ" dirty="0"/>
              <a:t>počítače v síti z ní mohou soubory otevřít nebo kopírovat.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b="1" dirty="0"/>
              <a:t>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jednoduché a levné vytvoření,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nutné pořizovat samostatný server,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vhodné pro malé domácí nebo kancelářské sítě.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sz="600" dirty="0"/>
          </a:p>
          <a:p>
            <a:pPr>
              <a:buNone/>
            </a:pPr>
            <a:r>
              <a:rPr lang="cs-CZ" b="1" dirty="0"/>
              <a:t>Nevýhody: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obtížnější správa a zabezpečení,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data jsou uložena na jednotlivých počítačích,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sdílené prostředky nejsou dostupné, pokud je příslušný počítač vypnutý,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není vhodná pro rozsáhlé sítě.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E2DB342-C477-E6F1-5161-37A542DD1D2D}"/>
              </a:ext>
            </a:extLst>
          </p:cNvPr>
          <p:cNvSpPr txBox="1"/>
          <p:nvPr/>
        </p:nvSpPr>
        <p:spPr>
          <a:xfrm>
            <a:off x="3182510" y="262393"/>
            <a:ext cx="429966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Výraz </a:t>
            </a:r>
            <a:r>
              <a:rPr lang="cs-CZ" i="1" dirty="0"/>
              <a:t>peer</a:t>
            </a:r>
            <a:r>
              <a:rPr lang="cs-CZ" dirty="0"/>
              <a:t> znamená „rovnocenný účastník“.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ED1D2C2-5FA5-B720-DDCE-3EE061AD67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9" r="10284"/>
          <a:stretch>
            <a:fillRect/>
          </a:stretch>
        </p:blipFill>
        <p:spPr>
          <a:xfrm>
            <a:off x="7169657" y="1694347"/>
            <a:ext cx="4812960" cy="3469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6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BAE4E4-A066-8109-EFF1-61779FE7C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" y="209920"/>
            <a:ext cx="11195437" cy="6278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Softwarové vybavení pro komunikaci v počítačové síti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Windows 11, Linux nebo macOS; je nainstalován na pevném disku či SSD každého počítače.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Síťové protokoly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především TCP/IP; jsou součástí operačního systému a umožňují komunikaci počítačů v síti.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Ovladač síťové karty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 nainstalován v operačním systému a zajišťuje spolupráci systému se síťovou kartou nebo Wi‑Fi adaptérem.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souborů a složek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ve Windows je lze nastavit ve vlastnostech příslušné složky.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Služby pro sdílení tiskáren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součástí operačního systému; nastavují se ve Windows v části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Nastavení → Bluetooth a zařízení → Tiskárny a skenery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 a přístupová práva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jsou spravovány operačním systémem každého počítače; určují, kdo smí používat sdílené soubory, složky a tiskárny.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bývá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Brána Windows Defender Firewall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 kontroluje síťovou komunikaci.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Antivirový program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může být součástí operačního systému, například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Microsoft Defender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nebo může být nainstalován samostatně.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Programy pro přímou výměnu dat mezi počítači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instalují se jako samostatné aplikace, například programy pro přenos souborů, komunikaci nebo spolupráci.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Každý počítač si pomocí svého operačního systému spravuje vlastní uživatelské účty, sdílené složky, tiskárny a zabezpečení. Není proto zapotřebí samostatný počítač se serverovým operačním systémem.</a:t>
            </a:r>
          </a:p>
        </p:txBody>
      </p:sp>
    </p:spTree>
    <p:extLst>
      <p:ext uri="{BB962C8B-B14F-4D97-AF65-F5344CB8AC3E}">
        <p14:creationId xmlns:p14="http://schemas.microsoft.com/office/powerpoint/2010/main" val="570392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4364C501-4B62-AED3-8A30-5D2F8760A5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444103"/>
              </p:ext>
            </p:extLst>
          </p:nvPr>
        </p:nvGraphicFramePr>
        <p:xfrm>
          <a:off x="349858" y="1686505"/>
          <a:ext cx="10877385" cy="4378622"/>
        </p:xfrm>
        <a:graphic>
          <a:graphicData uri="http://schemas.openxmlformats.org/drawingml/2006/table">
            <a:tbl>
              <a:tblPr/>
              <a:tblGrid>
                <a:gridCol w="3625795">
                  <a:extLst>
                    <a:ext uri="{9D8B030D-6E8A-4147-A177-3AD203B41FA5}">
                      <a16:colId xmlns:a16="http://schemas.microsoft.com/office/drawing/2014/main" val="1381860115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325219656"/>
                    </a:ext>
                  </a:extLst>
                </a:gridCol>
                <a:gridCol w="3625795">
                  <a:extLst>
                    <a:ext uri="{9D8B030D-6E8A-4147-A177-3AD203B41FA5}">
                      <a16:colId xmlns:a16="http://schemas.microsoft.com/office/drawing/2014/main" val="4139150648"/>
                    </a:ext>
                  </a:extLst>
                </a:gridCol>
              </a:tblGrid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Softwarové vybavení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Peer-to-peer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b="1" dirty="0"/>
                        <a:t>Klient–server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5400594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Operační systém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Běžný OS na klientech, serverový OS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9509517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Síťové protokoly TCP/IP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každého počítače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Součást OS klientů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9945241"/>
                  </a:ext>
                </a:extLst>
              </a:tr>
              <a:tr h="3223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Ovladač síťové karty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632937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souborů a složek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Nastavuje se na počítači, který je sdílí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Zajišťuje je zpravidla centrální souborový server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995785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Sdílení tiskáren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Tiskárnu sdílí některý počítač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Zajišťuje ji server nebo síťová tiskárna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50209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Uživatelské účty a práva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samostatně na každém počítači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600"/>
                        <a:t>Spravují se převážně centrálně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9002010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Firewall a antivirus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každém počítači samostatně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klientech i serveru, často s centrální správou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8989819"/>
                  </a:ext>
                </a:extLst>
              </a:tr>
              <a:tr h="56406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Programy pro výměnu dat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Na jednotlivých počítačích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600" dirty="0"/>
                        <a:t>Klientská část na počítačích, serverová část na serveru</a:t>
                      </a:r>
                    </a:p>
                  </a:txBody>
                  <a:tcPr marL="80580" marR="80580" marT="40290" marB="4029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410830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1D6C3B5-D20D-C9CA-2E92-BEC7D5232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8296" y="486526"/>
            <a:ext cx="115134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Základní síťové programové vybavení je v obou typech sítí podobné. V síti peer-to-peer je správa rozdělena mezi jednotlivé počítače, zatímco v síti klient–server zajišťuje důležité služby a jejich správu centrální server.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Server nemusí vždy používat speciální serverový operační systém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Serverem je zařízení nebo program, který poskytuje služby ostatním. Ve větších sítích se však serverový operační systém zpravidla používá.</a:t>
            </a:r>
          </a:p>
        </p:txBody>
      </p:sp>
    </p:spTree>
    <p:extLst>
      <p:ext uri="{BB962C8B-B14F-4D97-AF65-F5344CB8AC3E}">
        <p14:creationId xmlns:p14="http://schemas.microsoft.com/office/powerpoint/2010/main" val="42160853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D12EBCB-DD8E-C881-0216-91E1B8641F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45953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1124</Words>
  <Application>Microsoft Office PowerPoint</Application>
  <PresentationFormat>Širokoúhlá obrazovka</PresentationFormat>
  <Paragraphs>148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Počítačové sítě INV 107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16</cp:revision>
  <dcterms:created xsi:type="dcterms:W3CDTF">2026-07-20T12:19:44Z</dcterms:created>
  <dcterms:modified xsi:type="dcterms:W3CDTF">2026-08-26T17:39:15Z</dcterms:modified>
</cp:coreProperties>
</file>