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81" r:id="rId3"/>
    <p:sldId id="279" r:id="rId4"/>
    <p:sldId id="280" r:id="rId5"/>
    <p:sldId id="282" r:id="rId6"/>
    <p:sldId id="283" r:id="rId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BFFD91"/>
    <a:srgbClr val="FFFF66"/>
    <a:srgbClr val="D0EBB3"/>
    <a:srgbClr val="FFFFA3"/>
    <a:srgbClr val="FF1D1D"/>
    <a:srgbClr val="278D4E"/>
    <a:srgbClr val="C9E7A7"/>
    <a:srgbClr val="376092"/>
    <a:srgbClr val="FAD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37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689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453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1176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775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43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638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97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683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767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203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12000">
              <a:schemeClr val="accent6">
                <a:lumMod val="20000"/>
                <a:lumOff val="80000"/>
              </a:schemeClr>
            </a:gs>
            <a:gs pos="30000">
              <a:schemeClr val="accent6">
                <a:lumMod val="40000"/>
                <a:lumOff val="60000"/>
              </a:schemeClr>
            </a:gs>
            <a:gs pos="45000">
              <a:schemeClr val="accent6">
                <a:lumMod val="40000"/>
                <a:lumOff val="60000"/>
              </a:schemeClr>
            </a:gs>
            <a:gs pos="77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039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79451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3200" b="1" dirty="0" smtClean="0">
                <a:ea typeface="Calibri"/>
                <a:cs typeface="Times New Roman"/>
              </a:rPr>
              <a:t>Pravopis – předložky s, z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99592" y="1196752"/>
            <a:ext cx="3888432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400" dirty="0" smtClean="0"/>
              <a:t>Náplň výuky: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2161781"/>
            <a:ext cx="5904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Pádové otázky</a:t>
            </a:r>
          </a:p>
          <a:p>
            <a:r>
              <a:rPr lang="cs-CZ" sz="2400" dirty="0" smtClean="0"/>
              <a:t>Předložka s, se</a:t>
            </a:r>
          </a:p>
          <a:p>
            <a:r>
              <a:rPr lang="cs-CZ" sz="2400" dirty="0" smtClean="0"/>
              <a:t>Předložka z, ze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6499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79451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solidFill>
                  <a:srgbClr val="7030A0"/>
                </a:solidFill>
                <a:ea typeface="Calibri"/>
                <a:cs typeface="Times New Roman"/>
              </a:rPr>
              <a:t>Pádové otázky</a:t>
            </a:r>
            <a:endParaRPr lang="cs-CZ" sz="3200" b="1" dirty="0">
              <a:solidFill>
                <a:srgbClr val="7030A0"/>
              </a:solidFill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99592" y="1196752"/>
            <a:ext cx="3888432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5288" y="1613356"/>
            <a:ext cx="62409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800" dirty="0" smtClean="0"/>
              <a:t>pád – nominativ        -    kdo, co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pád – genitiv              -    koho, čeho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pád – dativ                 -    komu, čemu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pád – akuzativ           -    koho, co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pád – vokativ             -    oslovujeme 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pád – ablativ              -    o kom, o čem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pád – instrumentál   -    s kým, čím</a:t>
            </a:r>
            <a:endParaRPr lang="cs-CZ" sz="2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380" y="1584147"/>
            <a:ext cx="2063257" cy="262000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269335" y="4204155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931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79451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solidFill>
                  <a:srgbClr val="7030A0"/>
                </a:solidFill>
              </a:rPr>
              <a:t>Předložka s, se</a:t>
            </a:r>
            <a:r>
              <a:rPr lang="cs-CZ" sz="3200" b="1" dirty="0">
                <a:solidFill>
                  <a:srgbClr val="7030A0"/>
                </a:solidFill>
              </a:rPr>
              <a:t/>
            </a:r>
            <a:br>
              <a:rPr lang="cs-CZ" sz="3200" b="1" dirty="0">
                <a:solidFill>
                  <a:srgbClr val="7030A0"/>
                </a:solidFill>
              </a:rPr>
            </a:br>
            <a:r>
              <a:rPr lang="cs-CZ" sz="3200" dirty="0">
                <a:solidFill>
                  <a:srgbClr val="7030A0"/>
                </a:solidFill>
              </a:rPr>
              <a:t/>
            </a:r>
            <a:br>
              <a:rPr lang="cs-CZ" sz="3200" dirty="0">
                <a:solidFill>
                  <a:srgbClr val="7030A0"/>
                </a:solidFill>
              </a:rPr>
            </a:br>
            <a:endParaRPr lang="cs-CZ" sz="3200" b="1" dirty="0">
              <a:solidFill>
                <a:srgbClr val="7030A0"/>
              </a:solidFill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703592" y="1195608"/>
            <a:ext cx="7128792" cy="41044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7. pád </a:t>
            </a:r>
            <a:r>
              <a:rPr lang="cs-CZ" sz="1800" dirty="0" smtClean="0"/>
              <a:t>–</a:t>
            </a:r>
            <a:r>
              <a:rPr lang="cs-CZ" sz="2400" dirty="0" smtClean="0"/>
              <a:t> s tebou</a:t>
            </a:r>
          </a:p>
          <a:p>
            <a:pPr algn="l"/>
            <a:r>
              <a:rPr lang="cs-CZ" sz="2400" dirty="0"/>
              <a:t> </a:t>
            </a:r>
            <a:r>
              <a:rPr lang="cs-CZ" sz="2400" dirty="0" smtClean="0"/>
              <a:t>                   s radostí</a:t>
            </a:r>
          </a:p>
          <a:p>
            <a:pPr algn="l"/>
            <a:r>
              <a:rPr lang="cs-CZ" sz="2400" dirty="0"/>
              <a:t> </a:t>
            </a:r>
            <a:r>
              <a:rPr lang="cs-CZ" sz="2400" dirty="0" smtClean="0"/>
              <a:t>                   s penězi</a:t>
            </a:r>
          </a:p>
          <a:p>
            <a:pPr algn="l"/>
            <a:endParaRPr lang="cs-CZ" sz="2400" dirty="0"/>
          </a:p>
          <a:p>
            <a:pPr algn="l"/>
            <a:r>
              <a:rPr lang="cs-CZ" sz="3200" b="1" dirty="0" smtClean="0"/>
              <a:t>4. pád </a:t>
            </a:r>
            <a:r>
              <a:rPr lang="cs-CZ" sz="1800" dirty="0" smtClean="0"/>
              <a:t>–</a:t>
            </a:r>
            <a:r>
              <a:rPr lang="cs-CZ" sz="2400" dirty="0" smtClean="0"/>
              <a:t> v knižních výrazech: </a:t>
            </a:r>
          </a:p>
          <a:p>
            <a:pPr algn="l"/>
            <a:r>
              <a:rPr lang="cs-CZ" sz="2400" dirty="0"/>
              <a:t> </a:t>
            </a:r>
            <a:r>
              <a:rPr lang="cs-CZ" sz="2400" dirty="0" smtClean="0"/>
              <a:t>             </a:t>
            </a:r>
            <a:r>
              <a:rPr lang="cs-CZ" sz="2400" dirty="0"/>
              <a:t> </a:t>
            </a:r>
            <a:r>
              <a:rPr lang="cs-CZ" sz="2400" dirty="0" smtClean="0"/>
              <a:t>     být s to</a:t>
            </a:r>
          </a:p>
          <a:p>
            <a:pPr algn="l"/>
            <a:r>
              <a:rPr lang="cs-CZ" sz="2400" dirty="0"/>
              <a:t> </a:t>
            </a:r>
            <a:r>
              <a:rPr lang="cs-CZ" sz="2400" dirty="0" smtClean="0"/>
              <a:t>                   kdo s koho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327" y="1916832"/>
            <a:ext cx="3816424" cy="360612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283866" y="566124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27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8424936" cy="79451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solidFill>
                  <a:srgbClr val="7030A0"/>
                </a:solidFill>
              </a:rPr>
              <a:t>Předložka z, ze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07667" y="980728"/>
            <a:ext cx="6984776" cy="41044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2. pád </a:t>
            </a:r>
            <a:r>
              <a:rPr lang="cs-CZ" sz="3200" b="1" i="1" dirty="0" smtClean="0"/>
              <a:t> </a:t>
            </a:r>
          </a:p>
          <a:p>
            <a:pPr algn="l"/>
            <a:endParaRPr lang="cs-CZ" sz="2800" i="1" dirty="0"/>
          </a:p>
          <a:p>
            <a:pPr algn="l"/>
            <a:r>
              <a:rPr lang="cs-CZ" sz="2800" i="1" dirty="0" smtClean="0"/>
              <a:t>vstát ze židle</a:t>
            </a:r>
          </a:p>
          <a:p>
            <a:pPr algn="l"/>
            <a:r>
              <a:rPr lang="cs-CZ" sz="2800" i="1" dirty="0" smtClean="0"/>
              <a:t>pocházet z Brna</a:t>
            </a:r>
          </a:p>
          <a:p>
            <a:pPr algn="l"/>
            <a:r>
              <a:rPr lang="cs-CZ" sz="2800" i="1" dirty="0" smtClean="0"/>
              <a:t>spadnout </a:t>
            </a:r>
            <a:r>
              <a:rPr lang="cs-CZ" sz="2800" i="1" dirty="0"/>
              <a:t>ze </a:t>
            </a:r>
            <a:r>
              <a:rPr lang="cs-CZ" sz="2800" i="1" dirty="0" smtClean="0"/>
              <a:t>stromu</a:t>
            </a:r>
          </a:p>
          <a:p>
            <a:pPr algn="l"/>
            <a:r>
              <a:rPr lang="cs-CZ" sz="2800" i="1" dirty="0" smtClean="0"/>
              <a:t>zvýšit cenu z pěti korun na šest</a:t>
            </a:r>
          </a:p>
          <a:p>
            <a:pPr algn="l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528782"/>
            <a:ext cx="2794000" cy="37211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20402" y="532928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689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12000">
              <a:schemeClr val="accent4">
                <a:lumMod val="40000"/>
                <a:lumOff val="60000"/>
              </a:schemeClr>
            </a:gs>
            <a:gs pos="30000">
              <a:schemeClr val="accent4">
                <a:lumMod val="40000"/>
                <a:lumOff val="60000"/>
              </a:schemeClr>
            </a:gs>
            <a:gs pos="45000">
              <a:schemeClr val="accent4">
                <a:lumMod val="60000"/>
                <a:lumOff val="40000"/>
              </a:schemeClr>
            </a:gs>
            <a:gs pos="77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/>
              <a:t>Kontrolní úkoly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Najdi chyby: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 vítězem, z vodou, z pole, se sta korun, z poloviny, </a:t>
            </a:r>
          </a:p>
          <a:p>
            <a:pPr marL="0" indent="0">
              <a:buNone/>
            </a:pPr>
            <a:r>
              <a:rPr lang="cs-CZ" dirty="0" smtClean="0"/>
              <a:t>z kompotem, s máslem, z vodovodu, z mýdlem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Doplň správně:</a:t>
            </a:r>
          </a:p>
          <a:p>
            <a:pPr marL="0" indent="0">
              <a:buNone/>
            </a:pPr>
            <a:r>
              <a:rPr lang="cs-CZ" dirty="0" smtClean="0"/>
              <a:t>- očí do očí, - penězi, kdo </a:t>
            </a:r>
            <a:r>
              <a:rPr lang="cs-CZ" dirty="0"/>
              <a:t>-</a:t>
            </a:r>
            <a:r>
              <a:rPr lang="cs-CZ" dirty="0" smtClean="0"/>
              <a:t> koho, spadnout </a:t>
            </a:r>
            <a:r>
              <a:rPr lang="cs-CZ" dirty="0"/>
              <a:t>-</a:t>
            </a:r>
            <a:r>
              <a:rPr lang="cs-CZ" dirty="0" smtClean="0"/>
              <a:t>e stromu, zvýšit cenu </a:t>
            </a:r>
            <a:r>
              <a:rPr lang="cs-CZ" dirty="0"/>
              <a:t>-</a:t>
            </a:r>
            <a:r>
              <a:rPr lang="cs-CZ" dirty="0" smtClean="0"/>
              <a:t> pěti korun na deset, </a:t>
            </a:r>
            <a:r>
              <a:rPr lang="cs-CZ" dirty="0"/>
              <a:t>-</a:t>
            </a:r>
            <a:r>
              <a:rPr lang="cs-CZ" dirty="0" smtClean="0"/>
              <a:t> tebou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39552" y="1625535"/>
            <a:ext cx="8064896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endParaRPr lang="cs-CZ" sz="2400" dirty="0"/>
          </a:p>
          <a:p>
            <a:pPr algn="l"/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269231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12000">
              <a:schemeClr val="accent4">
                <a:lumMod val="40000"/>
                <a:lumOff val="60000"/>
              </a:schemeClr>
            </a:gs>
            <a:gs pos="30000">
              <a:schemeClr val="accent4">
                <a:lumMod val="40000"/>
                <a:lumOff val="60000"/>
              </a:schemeClr>
            </a:gs>
            <a:gs pos="45000">
              <a:schemeClr val="accent4">
                <a:lumMod val="60000"/>
                <a:lumOff val="40000"/>
              </a:schemeClr>
            </a:gs>
            <a:gs pos="77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/>
              <a:t>Kontrolní úkoly 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Najdi chyby </a:t>
            </a:r>
            <a:r>
              <a:rPr lang="cs-CZ" b="1" dirty="0" smtClean="0">
                <a:solidFill>
                  <a:srgbClr val="FF0000"/>
                </a:solidFill>
              </a:rPr>
              <a:t>– řešení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 vítězem,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vodou, z pole, </a:t>
            </a:r>
            <a:r>
              <a:rPr lang="cs-CZ" dirty="0" smtClean="0">
                <a:solidFill>
                  <a:srgbClr val="FF0000"/>
                </a:solidFill>
              </a:rPr>
              <a:t>ze</a:t>
            </a:r>
            <a:r>
              <a:rPr lang="cs-CZ" dirty="0" smtClean="0"/>
              <a:t> sta korun, z poloviny,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s</a:t>
            </a:r>
            <a:r>
              <a:rPr lang="cs-CZ" dirty="0" smtClean="0"/>
              <a:t> kompotem, s máslem, z vodovodu,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mýdlem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Doplň správně </a:t>
            </a:r>
            <a:r>
              <a:rPr lang="cs-CZ" b="1" dirty="0" smtClean="0">
                <a:solidFill>
                  <a:srgbClr val="FF0000"/>
                </a:solidFill>
              </a:rPr>
              <a:t>– řešení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z</a:t>
            </a:r>
            <a:r>
              <a:rPr lang="cs-CZ" dirty="0" smtClean="0"/>
              <a:t> očí do očí,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penězi, kdo </a:t>
            </a:r>
            <a:r>
              <a:rPr lang="cs-CZ" dirty="0">
                <a:solidFill>
                  <a:srgbClr val="FF0000"/>
                </a:solidFill>
              </a:rPr>
              <a:t>s</a:t>
            </a:r>
            <a:r>
              <a:rPr lang="cs-CZ" dirty="0" smtClean="0"/>
              <a:t> koho, spadnout </a:t>
            </a:r>
            <a:r>
              <a:rPr lang="cs-CZ" dirty="0">
                <a:solidFill>
                  <a:srgbClr val="FF0000"/>
                </a:solidFill>
              </a:rPr>
              <a:t>z</a:t>
            </a:r>
            <a:r>
              <a:rPr lang="cs-CZ" dirty="0" smtClean="0"/>
              <a:t>e stromu, zvýšit cenu </a:t>
            </a:r>
            <a:r>
              <a:rPr lang="cs-CZ" dirty="0">
                <a:solidFill>
                  <a:srgbClr val="FF0000"/>
                </a:solidFill>
              </a:rPr>
              <a:t>z</a:t>
            </a:r>
            <a:r>
              <a:rPr lang="cs-CZ" dirty="0" smtClean="0"/>
              <a:t> pěti korun na deset,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tebou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39552" y="1625535"/>
            <a:ext cx="8064896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endParaRPr lang="cs-CZ" sz="2400" dirty="0"/>
          </a:p>
          <a:p>
            <a:pPr algn="l"/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312399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_DUM Šablona2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_DUM Šablona2</Template>
  <TotalTime>434</TotalTime>
  <Words>248</Words>
  <Application>Microsoft Office PowerPoint</Application>
  <PresentationFormat>Předvádění na obrazovce (4:3)</PresentationFormat>
  <Paragraphs>45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Arial</vt:lpstr>
      <vt:lpstr>Calibri</vt:lpstr>
      <vt:lpstr>Times New Roman</vt:lpstr>
      <vt:lpstr>Wingdings</vt:lpstr>
      <vt:lpstr>_DUM Šablona2</vt:lpstr>
      <vt:lpstr>Pravopis – předložky s, z</vt:lpstr>
      <vt:lpstr> Pádové otázky</vt:lpstr>
      <vt:lpstr>  Předložka s, se  </vt:lpstr>
      <vt:lpstr> Předložka z, ze</vt:lpstr>
      <vt:lpstr> Kontrolní úkoly</vt:lpstr>
      <vt:lpstr> Kontrolní úkoly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</dc:title>
  <dc:creator>Vašíček Emil</dc:creator>
  <cp:lastModifiedBy>VÁCLAVA ČÁPOVÁ</cp:lastModifiedBy>
  <cp:revision>56</cp:revision>
  <cp:lastPrinted>2012-06-21T05:13:08Z</cp:lastPrinted>
  <dcterms:created xsi:type="dcterms:W3CDTF">2012-06-19T12:27:34Z</dcterms:created>
  <dcterms:modified xsi:type="dcterms:W3CDTF">2025-01-20T14:30:34Z</dcterms:modified>
</cp:coreProperties>
</file>