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8" r:id="rId2"/>
    <p:sldId id="292" r:id="rId3"/>
    <p:sldId id="293" r:id="rId4"/>
    <p:sldId id="258" r:id="rId5"/>
    <p:sldId id="296" r:id="rId6"/>
    <p:sldId id="297" r:id="rId7"/>
    <p:sldId id="265" r:id="rId8"/>
    <p:sldId id="282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03342A-63AE-4F08-824E-1CE3383FE6D4}" type="datetimeFigureOut">
              <a:rPr lang="cs-CZ" smtClean="0"/>
              <a:pPr/>
              <a:t>29.04.2026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A3B29-0E84-4C69-852D-EBAC9CB8C2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341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A3B29-0E84-4C69-852D-EBAC9CB8C2F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861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A7BE1-88A5-48AD-8F25-C304063853FB}" type="datetime1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FA7C5-9B15-4315-B9DB-3ED762E0965B}" type="datetime1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CF98-94F9-4226-8B89-DC1F83A3009F}" type="datetime1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AAEC9-1BFE-4A2B-9946-510C3DA50BE7}" type="datetime1">
              <a:rPr lang="cs-CZ" smtClean="0"/>
              <a:t>29.04.2026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4EB9E-726D-431A-A85E-3C94F1CAAC0E}" type="datetime1">
              <a:rPr lang="cs-CZ" smtClean="0"/>
              <a:t>29.04.2026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AB6C-B9B3-4C86-A85B-ED9DC04795B5}" type="datetime1">
              <a:rPr lang="cs-CZ" smtClean="0"/>
              <a:t>29.04.2026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12F9A-4629-4637-855C-9177507076D9}" type="datetime1">
              <a:rPr lang="cs-CZ" smtClean="0"/>
              <a:t>29.04.2026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80B62-F551-4448-BD6D-E32EFD6793F9}" type="datetime1">
              <a:rPr lang="cs-CZ" smtClean="0"/>
              <a:t>29.04.2026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FF089-BC92-4447-8F83-793C7D952E86}" type="datetime1">
              <a:rPr lang="cs-CZ" smtClean="0"/>
              <a:t>29.04.2026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B2326-C938-44D6-8BC9-07C8550A2130}" type="datetime1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9D4E8-C7C8-4AF4-BB3A-4C8676A2A4A6}" type="datetime1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F21D-6014-4D06-A831-F9D053385772}" type="datetime1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Videa/1%20-%20Elektrick&#253;%20n&#225;boj%20a%20jeho%20vlastnosti%20-%20fyzika%20S&#352;%20(360p).mp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edu.ceskatelevize.cz/video/1176-staticka-elektrina" TargetMode="External"/><Relationship Id="rId4" Type="http://schemas.openxmlformats.org/officeDocument/2006/relationships/hyperlink" Target="https://www.youtube.com/user/gymjev2006/video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75520" y="2701721"/>
            <a:ext cx="8640960" cy="1469491"/>
          </a:xfrm>
        </p:spPr>
        <p:txBody>
          <a:bodyPr/>
          <a:lstStyle/>
          <a:p>
            <a:r>
              <a:rPr lang="cs-CZ" dirty="0"/>
              <a:t>Elektřina a magnetismus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120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07125" y="4509120"/>
            <a:ext cx="3177751" cy="1152128"/>
          </a:xfrm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tx1"/>
                </a:solidFill>
              </a:rPr>
              <a:t>Elektrický náboj</a:t>
            </a:r>
          </a:p>
          <a:p>
            <a:r>
              <a:rPr lang="cs-CZ" sz="1800" dirty="0">
                <a:solidFill>
                  <a:schemeClr val="tx1"/>
                </a:solidFill>
              </a:rPr>
              <a:t>Vlastnosti elektrického náboje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119F853-82B3-E87B-F0DA-3D37C67FC4EA}"/>
              </a:ext>
            </a:extLst>
          </p:cNvPr>
          <p:cNvSpPr txBox="1"/>
          <p:nvPr/>
        </p:nvSpPr>
        <p:spPr>
          <a:xfrm>
            <a:off x="1199456" y="587727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29. 4. 2026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371723"/>
            <a:ext cx="3602217" cy="900554"/>
          </a:xfrm>
          <a:prstGeom prst="rect">
            <a:avLst/>
          </a:prstGeom>
        </p:spPr>
      </p:pic>
      <p:sp>
        <p:nvSpPr>
          <p:cNvPr id="6" name="Ovál 5">
            <a:hlinkClick r:id="rId3" action="ppaction://hlinkfile"/>
            <a:extLst>
              <a:ext uri="{FF2B5EF4-FFF2-40B4-BE49-F238E27FC236}">
                <a16:creationId xmlns:a16="http://schemas.microsoft.com/office/drawing/2014/main" id="{6883C27D-F985-0FF4-B57B-64C7D6BE8476}"/>
              </a:ext>
            </a:extLst>
          </p:cNvPr>
          <p:cNvSpPr/>
          <p:nvPr/>
        </p:nvSpPr>
        <p:spPr>
          <a:xfrm>
            <a:off x="10848528" y="5611938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D0B83A8-0E86-02B2-0AD5-BC5230DA1A15}"/>
              </a:ext>
            </a:extLst>
          </p:cNvPr>
          <p:cNvSpPr txBox="1"/>
          <p:nvPr/>
        </p:nvSpPr>
        <p:spPr>
          <a:xfrm>
            <a:off x="10758468" y="5323716"/>
            <a:ext cx="108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Elektrický náboj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287688" y="645333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Videa k výuce matematiky a fyziky: </a:t>
            </a:r>
            <a:r>
              <a:rPr lang="cs-CZ" dirty="0">
                <a:hlinkClick r:id="rId4"/>
              </a:rPr>
              <a:t>Petr Němec - YouTube</a:t>
            </a:r>
            <a:endParaRPr lang="cs-CZ" dirty="0"/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DDEFA0BF-6D27-9AE8-08CF-F9C66C8656B2}"/>
              </a:ext>
            </a:extLst>
          </p:cNvPr>
          <p:cNvGrpSpPr/>
          <p:nvPr/>
        </p:nvGrpSpPr>
        <p:grpSpPr>
          <a:xfrm>
            <a:off x="11028528" y="4561144"/>
            <a:ext cx="540000" cy="540000"/>
            <a:chOff x="10560496" y="5805264"/>
            <a:chExt cx="540000" cy="540000"/>
          </a:xfrm>
        </p:grpSpPr>
        <p:sp>
          <p:nvSpPr>
            <p:cNvPr id="10" name="Ovál 9">
              <a:hlinkClick r:id="rId5"/>
              <a:extLst>
                <a:ext uri="{FF2B5EF4-FFF2-40B4-BE49-F238E27FC236}">
                  <a16:creationId xmlns:a16="http://schemas.microsoft.com/office/drawing/2014/main" id="{74F1411E-9F99-750C-5E61-60F0CDB30A4C}"/>
                </a:ext>
              </a:extLst>
            </p:cNvPr>
            <p:cNvSpPr/>
            <p:nvPr/>
          </p:nvSpPr>
          <p:spPr>
            <a:xfrm>
              <a:off x="10560496" y="5805264"/>
              <a:ext cx="540000" cy="540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A3AEFEE9-2F52-9434-99F4-EE14060929DF}"/>
                </a:ext>
              </a:extLst>
            </p:cNvPr>
            <p:cNvSpPr txBox="1"/>
            <p:nvPr/>
          </p:nvSpPr>
          <p:spPr>
            <a:xfrm>
              <a:off x="10588489" y="5967542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>
                  <a:solidFill>
                    <a:schemeClr val="bg1"/>
                  </a:solidFill>
                </a:rPr>
                <a:t>ČT EDU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1498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3F6FCB-2605-DEBD-EA50-64E80D462CC8}"/>
              </a:ext>
            </a:extLst>
          </p:cNvPr>
          <p:cNvSpPr txBox="1"/>
          <p:nvPr/>
        </p:nvSpPr>
        <p:spPr>
          <a:xfrm>
            <a:off x="407368" y="40466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Trochu historie …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78EF546-930B-1640-84F4-3A3D024ABC8E}"/>
              </a:ext>
            </a:extLst>
          </p:cNvPr>
          <p:cNvSpPr txBox="1"/>
          <p:nvPr/>
        </p:nvSpPr>
        <p:spPr>
          <a:xfrm>
            <a:off x="371364" y="980728"/>
            <a:ext cx="114492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První elektrické jevy byly náhodně pozorovány již ve starověku, kde se při předení lnu používaly součásti vyrobené z jantaru (zkamenělé pryskyřice). Jantar byl schopen přitahovat k sobě drobná tělíska a naopak vlákna lnu se začala vzájemně odpuzovat.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4C5B7F8-1B48-A2BE-744B-85F42EA980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4" t="20601" r="3314" b="20600"/>
          <a:stretch/>
        </p:blipFill>
        <p:spPr bwMode="auto">
          <a:xfrm>
            <a:off x="371364" y="2152031"/>
            <a:ext cx="3204356" cy="157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BDB0863-F992-20C9-365B-A3139276E4F0}"/>
              </a:ext>
            </a:extLst>
          </p:cNvPr>
          <p:cNvSpPr txBox="1"/>
          <p:nvPr/>
        </p:nvSpPr>
        <p:spPr>
          <a:xfrm>
            <a:off x="371364" y="4021819"/>
            <a:ext cx="114132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Stejného jevu si všiml i řecký ﬁlozof Thales </a:t>
            </a:r>
            <a:r>
              <a:rPr lang="cs-CZ" dirty="0" err="1"/>
              <a:t>Miletský</a:t>
            </a:r>
            <a:r>
              <a:rPr lang="cs-CZ" dirty="0"/>
              <a:t>. Řečtí ﬁlozofové tuto vlastnost jantaru vysvětlovali jako projev „duše“ jantaru, probuzený jeho třením. Stejný jev pozorovali i Arabové u gagátového uhlí (lesklý druh hnědého uhlí lasturovitého lomu), které přitahovalo stébélka slámy.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31CB3E1-9ACA-5C49-7BB4-B191E8216DA1}"/>
              </a:ext>
            </a:extLst>
          </p:cNvPr>
          <p:cNvSpPr txBox="1"/>
          <p:nvPr/>
        </p:nvSpPr>
        <p:spPr>
          <a:xfrm>
            <a:off x="371364" y="4984492"/>
            <a:ext cx="1141326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K těmto pokusům se v druhé polovině 16. století vrátil lékař anglické královny William Gilbert (1544 – 1603). Prováděl pokusy, při kterých zjistil, že i jiné látky získávají třením schopnost přitahovat drobná tělíska a lehké předměty. Tyto jevy nazval elektrické</a:t>
            </a:r>
          </a:p>
          <a:p>
            <a:pPr algn="ctr"/>
            <a:r>
              <a:rPr lang="cs-CZ" b="1" dirty="0"/>
              <a:t>z řeckého elektron = jantar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9A8BBDB-6DE2-5B1E-18E3-CF5A87BACE6D}"/>
              </a:ext>
            </a:extLst>
          </p:cNvPr>
          <p:cNvSpPr txBox="1"/>
          <p:nvPr/>
        </p:nvSpPr>
        <p:spPr>
          <a:xfrm>
            <a:off x="3654577" y="1927780"/>
            <a:ext cx="518457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Jantar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je lehká a křehká látka, zvláštní forma 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uhlíkaté nerostné 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látky, někdy řazená 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mezi minerály. Jindy je řazena mezi organogenní sedimentární horniny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protože jde o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cs-CZ" sz="1400" b="1" dirty="0">
                <a:solidFill>
                  <a:srgbClr val="202122"/>
                </a:solidFill>
                <a:latin typeface="Arial" panose="020B0604020202020204" pitchFamily="34" charset="0"/>
              </a:rPr>
              <a:t>fosilizovanou a </a:t>
            </a:r>
            <a:r>
              <a:rPr lang="cs-CZ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mineralizovanou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cs-CZ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pryskyřici třetihorních jehličnanů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starou nejčastěji kolem 50 milionů let. Je však známý jantar o stáří až 320 milionů let, tedy pocházející z 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prvohorního karbonu.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76386CD5-C538-791B-7F3F-781B35FF5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10" y="1927780"/>
            <a:ext cx="2447925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36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8BE2172-1CB2-79AA-0A13-5610CC72C42C}"/>
              </a:ext>
            </a:extLst>
          </p:cNvPr>
          <p:cNvSpPr txBox="1"/>
          <p:nvPr/>
        </p:nvSpPr>
        <p:spPr>
          <a:xfrm>
            <a:off x="407368" y="133761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Jaký je původ elektrického náboje?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F960D0A-E4FD-47E0-9D52-87A0D31AC350}"/>
              </a:ext>
            </a:extLst>
          </p:cNvPr>
          <p:cNvSpPr txBox="1"/>
          <p:nvPr/>
        </p:nvSpPr>
        <p:spPr>
          <a:xfrm>
            <a:off x="417523" y="694437"/>
            <a:ext cx="7128792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Původ elektrického náboje vysvětlíme pomocí dějů probíhajících ve struktuře látek.</a:t>
            </a:r>
          </a:p>
          <a:p>
            <a:endParaRPr lang="cs-CZ" sz="800" dirty="0"/>
          </a:p>
          <a:p>
            <a:r>
              <a:rPr lang="cs-CZ" dirty="0"/>
              <a:t>Látky se skládají z molekul a molekuly z atomů. Každý atom má </a:t>
            </a:r>
            <a:r>
              <a:rPr lang="cs-CZ" b="1" dirty="0"/>
              <a:t>jádro</a:t>
            </a:r>
            <a:r>
              <a:rPr lang="cs-CZ" dirty="0"/>
              <a:t> kolem kterého se rozprostírá </a:t>
            </a:r>
            <a:r>
              <a:rPr lang="cs-CZ" b="1" dirty="0"/>
              <a:t>obal</a:t>
            </a:r>
            <a:r>
              <a:rPr lang="cs-CZ" dirty="0"/>
              <a:t>.</a:t>
            </a:r>
          </a:p>
          <a:p>
            <a:r>
              <a:rPr lang="cs-CZ" dirty="0"/>
              <a:t>Jádro atomu se skládá z </a:t>
            </a:r>
            <a:r>
              <a:rPr lang="cs-CZ" b="1" dirty="0"/>
              <a:t>protonů</a:t>
            </a:r>
            <a:r>
              <a:rPr lang="cs-CZ" dirty="0"/>
              <a:t> a </a:t>
            </a:r>
            <a:r>
              <a:rPr lang="cs-CZ" b="1" dirty="0"/>
              <a:t>neutronů, </a:t>
            </a:r>
            <a:r>
              <a:rPr lang="cs-CZ" dirty="0"/>
              <a:t> které označujeme společným názvem </a:t>
            </a:r>
            <a:r>
              <a:rPr lang="cs-CZ" b="1" dirty="0"/>
              <a:t>nukleony</a:t>
            </a:r>
            <a:r>
              <a:rPr lang="cs-CZ" dirty="0"/>
              <a:t> (nukleus = jádro). </a:t>
            </a:r>
          </a:p>
          <a:p>
            <a:r>
              <a:rPr lang="cs-CZ" dirty="0"/>
              <a:t>Obal je tvořen </a:t>
            </a:r>
            <a:r>
              <a:rPr lang="cs-CZ" b="1" dirty="0"/>
              <a:t>elektrony </a:t>
            </a:r>
            <a:r>
              <a:rPr lang="cs-CZ" dirty="0"/>
              <a:t>které jsou nositeli elektrického proudu.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F0757C-742D-96D4-8BFA-9B2F54FAF81E}"/>
              </a:ext>
            </a:extLst>
          </p:cNvPr>
          <p:cNvSpPr txBox="1"/>
          <p:nvPr/>
        </p:nvSpPr>
        <p:spPr>
          <a:xfrm>
            <a:off x="481390" y="3422672"/>
            <a:ext cx="11161240" cy="17543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Elektrický náboj mají protony a elektrony. Neutrony jsou elektricky neutrální, nemají elektrický náboj. </a:t>
            </a:r>
          </a:p>
          <a:p>
            <a:r>
              <a:rPr lang="cs-CZ" dirty="0"/>
              <a:t>Elektrický náboj protonů a elektronů je charakteristickou vlastností těchto částic, stejně jako jejich hmotnost.</a:t>
            </a:r>
          </a:p>
          <a:p>
            <a:r>
              <a:rPr lang="cs-CZ" b="1" dirty="0"/>
              <a:t>Protony a elektrony </a:t>
            </a:r>
            <a:r>
              <a:rPr lang="cs-CZ" dirty="0"/>
              <a:t>mají stejně velké, ale navzájem opačné náboje, což se projevuje přitažlivým silovým působením těchto částic.</a:t>
            </a:r>
          </a:p>
          <a:p>
            <a:pPr algn="ctr"/>
            <a:r>
              <a:rPr lang="cs-CZ" b="1" dirty="0"/>
              <a:t>Protonu je přisuzován náboj se znaménkem + (plus) a elektronu náboj se znaménkem – (mínus). </a:t>
            </a:r>
          </a:p>
          <a:p>
            <a:pPr algn="ctr"/>
            <a:r>
              <a:rPr lang="cs-CZ" dirty="0"/>
              <a:t>Odtud též název kladný a záporný náboj.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8BF40FD-6688-ED39-2365-39BC5927747D}"/>
                  </a:ext>
                </a:extLst>
              </p:cNvPr>
              <p:cNvSpPr txBox="1"/>
              <p:nvPr/>
            </p:nvSpPr>
            <p:spPr>
              <a:xfrm>
                <a:off x="424892" y="5374840"/>
                <a:ext cx="1108923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náboje protonu a elektronu představuje nejmenší elektrický náboj základních stavebních částic látky a označujeme ho jako </a:t>
                </a:r>
                <a:r>
                  <a:rPr lang="cs-CZ" b="1" dirty="0"/>
                  <a:t>elementární elektrický náboj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𝒆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8BF40FD-6688-ED39-2365-39BC592774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92" y="5374840"/>
                <a:ext cx="11089232" cy="646331"/>
              </a:xfrm>
              <a:prstGeom prst="rect">
                <a:avLst/>
              </a:prstGeom>
              <a:blipFill>
                <a:blip r:embed="rId2"/>
                <a:stretch>
                  <a:fillRect l="-495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7BE586FF-B80F-E33C-9A73-72C9336D5D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505" y="133882"/>
            <a:ext cx="3784167" cy="311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543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51384" y="1148625"/>
            <a:ext cx="1116124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Elektrický náboj má některé základní vlastnosti, které vyplývají z experimentálních pozorování a uplatňují se i při vzájemné interakci nabitých částic. Tyto vlastnosti vyjadřuje:</a:t>
            </a: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51384" y="1804175"/>
            <a:ext cx="11161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/>
              <a:t>Zákon zachování náboje</a:t>
            </a:r>
          </a:p>
          <a:p>
            <a:r>
              <a:rPr lang="cs-CZ" dirty="0"/>
              <a:t>Elektrický náboj je nestvořitelný a nezničitelný. Celkové množství elektrického náboje v elektricky izolované soustavě zůstává neměnné. Dochází-li ke srážkám částic, je celkový náboj před reakcí roven celkovému náboji po reakci.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86554" y="2741334"/>
            <a:ext cx="11161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2. Zákon invariantnosti </a:t>
            </a:r>
            <a:r>
              <a:rPr lang="cs-CZ" dirty="0"/>
              <a:t>(neproměnný, změně nepodléhající)</a:t>
            </a:r>
            <a:r>
              <a:rPr lang="cs-CZ" b="1" dirty="0"/>
              <a:t> náboje</a:t>
            </a:r>
          </a:p>
          <a:p>
            <a:r>
              <a:rPr lang="cs-CZ" dirty="0"/>
              <a:t>Velikost elektrického náboje se při pohybu nemění. Tuto vlastnost má jen málo fyzikálních veličin, například hmotnost částice roste s rychlostí (viz teorie relativity)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66177" y="3686657"/>
            <a:ext cx="11161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3. Zákon kvantování náboje</a:t>
            </a:r>
          </a:p>
          <a:p>
            <a:r>
              <a:rPr lang="cs-CZ" dirty="0"/>
              <a:t>Existuje nejmenší, dále nedělitelný elektrický náboj, který nazýváme </a:t>
            </a:r>
            <a:r>
              <a:rPr lang="cs-CZ" b="1" dirty="0"/>
              <a:t>elementárním</a:t>
            </a:r>
            <a:r>
              <a:rPr lang="cs-CZ" dirty="0"/>
              <a:t>, a všechny elektrické náboje mají velikost, která je jeho celistvým násobkem.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4D0DA12-FF97-2F42-432C-19B0F87E4B2F}"/>
              </a:ext>
            </a:extLst>
          </p:cNvPr>
          <p:cNvSpPr txBox="1"/>
          <p:nvPr/>
        </p:nvSpPr>
        <p:spPr>
          <a:xfrm>
            <a:off x="551384" y="585408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náboj a jeho vlastnosti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A48FE6A-20C0-BBB6-C9A9-3262A52C3C65}"/>
                  </a:ext>
                </a:extLst>
              </p:cNvPr>
              <p:cNvSpPr txBox="1"/>
              <p:nvPr/>
            </p:nvSpPr>
            <p:spPr>
              <a:xfrm>
                <a:off x="623392" y="4690726"/>
                <a:ext cx="11161240" cy="92333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Elementární elektrický náboj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𝒆</m:t>
                    </m:r>
                  </m:oMath>
                </a14:m>
                <a:r>
                  <a:rPr lang="cs-CZ" b="1" dirty="0"/>
                  <a:t> má velikost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=1,602176634∙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   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= Coulomb je jednotka elektrického náboje – viz dále)</a:t>
                </a:r>
              </a:p>
              <a:p>
                <a:pPr algn="ctr"/>
                <a:r>
                  <a:rPr lang="cs-CZ" dirty="0"/>
                  <a:t>Každý jiný náboj je celistvým násobkem elementárního elektrického náboje.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A48FE6A-20C0-BBB6-C9A9-3262A52C3C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4690726"/>
                <a:ext cx="11161240" cy="923330"/>
              </a:xfrm>
              <a:prstGeom prst="rect">
                <a:avLst/>
              </a:prstGeom>
              <a:blipFill>
                <a:blip r:embed="rId2"/>
                <a:stretch>
                  <a:fillRect t="-2581" b="-77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65B4EE9-8662-00BC-7F4B-E3B8E386F973}"/>
                  </a:ext>
                </a:extLst>
              </p:cNvPr>
              <p:cNvSpPr txBox="1"/>
              <p:nvPr/>
            </p:nvSpPr>
            <p:spPr>
              <a:xfrm>
                <a:off x="1919536" y="5669112"/>
                <a:ext cx="83529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praktické výpočty postačí zaokrouhlená hodnota elementárního elektrického náboje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=1,602∙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 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65B4EE9-8662-00BC-7F4B-E3B8E386F9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5669112"/>
                <a:ext cx="8352928" cy="646331"/>
              </a:xfrm>
              <a:prstGeom prst="rect">
                <a:avLst/>
              </a:prstGeom>
              <a:blipFill>
                <a:blip r:embed="rId3"/>
                <a:stretch>
                  <a:fillRect l="-657" t="-5660" r="-10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7C52F-E6AC-FAEB-16AA-25C66A85D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CA0EA2C-5F59-C4C4-C2FE-0905AFF52E6B}"/>
              </a:ext>
            </a:extLst>
          </p:cNvPr>
          <p:cNvSpPr txBox="1"/>
          <p:nvPr/>
        </p:nvSpPr>
        <p:spPr>
          <a:xfrm>
            <a:off x="367759" y="40466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Jednotka elektrického náboje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D53851F-A652-96EA-12D7-F854FD9B1024}"/>
                  </a:ext>
                </a:extLst>
              </p:cNvPr>
              <p:cNvSpPr txBox="1"/>
              <p:nvPr/>
            </p:nvSpPr>
            <p:spPr>
              <a:xfrm>
                <a:off x="335360" y="908721"/>
                <a:ext cx="11377264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Jednotka elektrického náboje je odvozená jednotka. Nepatří tedy mezi sedm základních jednotek (metr, kilogram, ampér, sekunda, kandela, mol a kelvin). </a:t>
                </a:r>
              </a:p>
              <a:p>
                <a:r>
                  <a:rPr lang="cs-CZ" dirty="0"/>
                  <a:t>Jednotka elektrického náboje se nazývá coulomb a je odvozena z jednotky elektrického proudu – ampér a jednotky času – sekunda.</a:t>
                </a:r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1 coulomb je elektrický náboj, který projde průřezem vodiče za 1 sekundu při stálém proudu 1 ampér.</a:t>
                </a:r>
              </a:p>
              <a:p>
                <a:pPr algn="ctr"/>
                <a:endParaRPr lang="cs-CZ" sz="800" b="1" dirty="0"/>
              </a:p>
              <a:p>
                <a:pPr algn="ctr"/>
                <a:r>
                  <a:rPr lang="cs-CZ" dirty="0"/>
                  <a:t>Matematicky:</a:t>
                </a:r>
              </a:p>
              <a:p>
                <a:pPr algn="ctr"/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je elektrický náboj,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je elektrický proud a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čas.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D53851F-A652-96EA-12D7-F854FD9B10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908721"/>
                <a:ext cx="11377264" cy="2800767"/>
              </a:xfrm>
              <a:prstGeom prst="rect">
                <a:avLst/>
              </a:prstGeom>
              <a:blipFill>
                <a:blip r:embed="rId2"/>
                <a:stretch>
                  <a:fillRect l="-429" t="-1087" r="-911" b="-23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3AFB15-78C3-AD9F-F6CA-86C0109C9132}"/>
                  </a:ext>
                </a:extLst>
              </p:cNvPr>
              <p:cNvSpPr txBox="1"/>
              <p:nvPr/>
            </p:nvSpPr>
            <p:spPr>
              <a:xfrm>
                <a:off x="367759" y="3844213"/>
                <a:ext cx="11344865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i="0" dirty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=  </m:t>
                      </m:r>
                      <m:r>
                        <m:rPr>
                          <m:sty m:val="p"/>
                        </m:rPr>
                        <a:rPr lang="cs-CZ" i="0" dirty="0" smtClean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Coulomb je jednotka náboje, která je ekvivalentní jedné ampérsekundě. Coulomb </a:t>
                </a:r>
                <a14:m>
                  <m:oMath xmlns:m="http://schemas.openxmlformats.org/officeDocument/2006/math"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a ampérsekunda (As) jsou dva názvy jednotky fyzikální veličiny – elektrického náboje.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3AFB15-78C3-AD9F-F6CA-86C0109C91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759" y="3844213"/>
                <a:ext cx="11344865" cy="1046440"/>
              </a:xfrm>
              <a:prstGeom prst="rect">
                <a:avLst/>
              </a:prstGeom>
              <a:blipFill>
                <a:blip r:embed="rId3"/>
                <a:stretch>
                  <a:fillRect l="-430" b="-87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395008D-E028-72FD-5639-569A9CF0425A}"/>
                  </a:ext>
                </a:extLst>
              </p:cNvPr>
              <p:cNvSpPr txBox="1"/>
              <p:nvPr/>
            </p:nvSpPr>
            <p:spPr>
              <a:xfrm>
                <a:off x="479376" y="5229200"/>
                <a:ext cx="1137726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Díky přesně definované hodnotě elementárního náboje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=1,602176634∙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dirty="0"/>
              </a:p>
              <a:p>
                <a:pPr algn="ctr"/>
                <a:r>
                  <a:rPr lang="cs-CZ" dirty="0"/>
                  <a:t>1 coulomb odpovídá náboji přibližně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6,2415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</m:oMath>
                </a14:m>
                <a:r>
                  <a:rPr lang="cs-CZ" dirty="0"/>
                  <a:t> elementárních nábojů (elektronů)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395008D-E028-72FD-5639-569A9CF04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5229200"/>
                <a:ext cx="11377264" cy="923330"/>
              </a:xfrm>
              <a:prstGeom prst="rect">
                <a:avLst/>
              </a:prstGeom>
              <a:blipFill>
                <a:blip r:embed="rId4"/>
                <a:stretch>
                  <a:fillRect l="-482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7980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4506EC-2919-5B8F-8A83-F5948174344B}"/>
              </a:ext>
            </a:extLst>
          </p:cNvPr>
          <p:cNvSpPr txBox="1"/>
          <p:nvPr/>
        </p:nvSpPr>
        <p:spPr>
          <a:xfrm>
            <a:off x="335360" y="33265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Obdélník 5"/>
              <p:cNvSpPr/>
              <p:nvPr/>
            </p:nvSpPr>
            <p:spPr>
              <a:xfrm>
                <a:off x="335360" y="764704"/>
                <a:ext cx="11521280" cy="17207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cs-CZ" dirty="0"/>
                  <a:t>Elektrický proud je množství elektrického náboje, který projde průřezem vodiče za jednotku času a j</a:t>
                </a:r>
                <a:r>
                  <a:rPr lang="cs-CZ" altLang="cs-CZ" dirty="0"/>
                  <a:t>ednotka elektrického proudu je tedy v soustavě SI definována pomocí elementárního náboje.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Jednotkou elektrického proudu je </a:t>
                </a:r>
                <a:r>
                  <a:rPr lang="cs-CZ" b="1" dirty="0"/>
                  <a:t>ampér (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𝐀</m:t>
                    </m:r>
                  </m:oMath>
                </a14:m>
                <a:r>
                  <a:rPr lang="cs-CZ" b="1" dirty="0"/>
                  <a:t>). </a:t>
                </a:r>
                <a:r>
                  <a:rPr lang="cs-CZ" dirty="0"/>
                  <a:t>Definice jednotky elektrického proudu je:</a:t>
                </a:r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764704"/>
                <a:ext cx="11521280" cy="1720727"/>
              </a:xfrm>
              <a:prstGeom prst="rect">
                <a:avLst/>
              </a:prstGeom>
              <a:blipFill>
                <a:blip r:embed="rId2"/>
                <a:stretch>
                  <a:fillRect l="-423" t="-1767" b="-45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bdélník 7"/>
          <p:cNvSpPr/>
          <p:nvPr/>
        </p:nvSpPr>
        <p:spPr>
          <a:xfrm>
            <a:off x="335360" y="2585337"/>
            <a:ext cx="11449272" cy="369332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cs-CZ" altLang="cs-CZ" dirty="0"/>
              <a:t>Elektrický proud 1 ampér je takový elektrický proud, při kterém projde průřezem vodiče za 1 sekundu náboj 1 coulomb.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084004" y="3212976"/>
                <a:ext cx="6096000" cy="8897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</m:d>
                      <m:r>
                        <a:rPr lang="cs-CZ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𝐂</m:t>
                          </m:r>
                        </m:num>
                        <m:den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𝐭</m:t>
                          </m:r>
                        </m:den>
                      </m:f>
                      <m:r>
                        <a:rPr lang="cs-CZ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𝐀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4004" y="3212976"/>
                <a:ext cx="6096000" cy="8897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B6B459E-ECD1-7BFD-74C2-0BF17697C166}"/>
                  </a:ext>
                </a:extLst>
              </p:cNvPr>
              <p:cNvSpPr txBox="1"/>
              <p:nvPr/>
            </p:nvSpPr>
            <p:spPr>
              <a:xfrm>
                <a:off x="335360" y="5013176"/>
                <a:ext cx="11521280" cy="92333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Ampér je stálý elektrický proud, který při průchodu dvěma rovnoběžnými přímkovými nekonečně dlouhými vodiči , zanedbatelného kruhového průřezu, umístěnými ve vakuu ve vzájemné vzdálenosti 1 metr, vyvolává mezi těmito vodiči sílu rovnou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na 1 metr délky.</a:t>
                </a:r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B6B459E-ECD1-7BFD-74C2-0BF17697C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5013176"/>
                <a:ext cx="11521280" cy="923330"/>
              </a:xfrm>
              <a:prstGeom prst="rect">
                <a:avLst/>
              </a:prstGeom>
              <a:blipFill>
                <a:blip r:embed="rId4"/>
                <a:stretch>
                  <a:fillRect l="-370" t="-2581" b="-77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F7B9A83-E758-D6B3-5848-1EC71F7F9652}"/>
              </a:ext>
            </a:extLst>
          </p:cNvPr>
          <p:cNvSpPr txBox="1"/>
          <p:nvPr/>
        </p:nvSpPr>
        <p:spPr>
          <a:xfrm>
            <a:off x="263352" y="4545680"/>
            <a:ext cx="10945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Starší definice jednotky elektrického proudu vycházející ze silových účinků mezi vodiči elektrického proudu:</a:t>
            </a:r>
          </a:p>
        </p:txBody>
      </p:sp>
    </p:spTree>
    <p:extLst>
      <p:ext uri="{BB962C8B-B14F-4D97-AF65-F5344CB8AC3E}">
        <p14:creationId xmlns:p14="http://schemas.microsoft.com/office/powerpoint/2010/main" val="3206009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86EAE3-1571-41D6-73B8-849F02DA8552}"/>
              </a:ext>
            </a:extLst>
          </p:cNvPr>
          <p:cNvSpPr txBox="1"/>
          <p:nvPr/>
        </p:nvSpPr>
        <p:spPr>
          <a:xfrm>
            <a:off x="5433447" y="3105834"/>
            <a:ext cx="13251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671447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009716"/>
              </p:ext>
            </p:extLst>
          </p:nvPr>
        </p:nvGraphicFramePr>
        <p:xfrm>
          <a:off x="2602315" y="1484784"/>
          <a:ext cx="6984777" cy="4191122"/>
        </p:xfrm>
        <a:graphic>
          <a:graphicData uri="http://schemas.openxmlformats.org/drawingml/2006/table">
            <a:tbl>
              <a:tblPr/>
              <a:tblGrid>
                <a:gridCol w="2664297">
                  <a:extLst>
                    <a:ext uri="{9D8B030D-6E8A-4147-A177-3AD203B41FA5}">
                      <a16:colId xmlns:a16="http://schemas.microsoft.com/office/drawing/2014/main" val="4117073995"/>
                    </a:ext>
                  </a:extLst>
                </a:gridCol>
                <a:gridCol w="1992221">
                  <a:extLst>
                    <a:ext uri="{9D8B030D-6E8A-4147-A177-3AD203B41FA5}">
                      <a16:colId xmlns:a16="http://schemas.microsoft.com/office/drawing/2014/main" val="931241463"/>
                    </a:ext>
                  </a:extLst>
                </a:gridCol>
                <a:gridCol w="2328259">
                  <a:extLst>
                    <a:ext uri="{9D8B030D-6E8A-4147-A177-3AD203B41FA5}">
                      <a16:colId xmlns:a16="http://schemas.microsoft.com/office/drawing/2014/main" val="930599198"/>
                    </a:ext>
                  </a:extLst>
                </a:gridCol>
              </a:tblGrid>
              <a:tr h="894030"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Název veličiny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Název jednotky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Značka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517947"/>
                  </a:ext>
                </a:extLst>
              </a:tr>
              <a:tr h="330106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čas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sekunda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s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060223"/>
                  </a:ext>
                </a:extLst>
              </a:tr>
              <a:tr h="339626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délka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metr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m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792545"/>
                  </a:ext>
                </a:extLst>
              </a:tr>
              <a:tr h="349146">
                <a:tc>
                  <a:txBody>
                    <a:bodyPr/>
                    <a:lstStyle/>
                    <a:p>
                      <a:pPr fontAlgn="t"/>
                      <a:r>
                        <a:rPr lang="cs-CZ" b="1" dirty="0">
                          <a:solidFill>
                            <a:srgbClr val="554433"/>
                          </a:solidFill>
                          <a:effectLst/>
                        </a:rPr>
                        <a:t>elektrický proud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ampér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918823"/>
                  </a:ext>
                </a:extLst>
              </a:tr>
              <a:tr h="358666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hmotnost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kilogram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kg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927692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látkové množství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mol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mol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906047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fontAlgn="t"/>
                      <a:r>
                        <a:rPr lang="cs-CZ" b="1" dirty="0">
                          <a:solidFill>
                            <a:srgbClr val="554433"/>
                          </a:solidFill>
                          <a:effectLst/>
                        </a:rPr>
                        <a:t>svítivost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kandela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cd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800785"/>
                  </a:ext>
                </a:extLst>
              </a:tr>
              <a:tr h="1166786">
                <a:tc>
                  <a:txBody>
                    <a:bodyPr/>
                    <a:lstStyle/>
                    <a:p>
                      <a:pPr fontAlgn="t"/>
                      <a:r>
                        <a:rPr lang="cs-CZ" b="1" dirty="0">
                          <a:solidFill>
                            <a:srgbClr val="554433"/>
                          </a:solidFill>
                          <a:effectLst/>
                        </a:rPr>
                        <a:t>termodynamická teplota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kelvin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K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9485975"/>
                  </a:ext>
                </a:extLst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567608" y="648352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6600"/>
                </a:solidFill>
                <a:latin typeface="arial ce" panose="020B0604020202020204" pitchFamily="34" charset="0"/>
              </a:rPr>
              <a:t>Základní fyzikální jednotky v soustavě SI</a:t>
            </a:r>
          </a:p>
        </p:txBody>
      </p:sp>
    </p:spTree>
    <p:extLst>
      <p:ext uri="{BB962C8B-B14F-4D97-AF65-F5344CB8AC3E}">
        <p14:creationId xmlns:p14="http://schemas.microsoft.com/office/powerpoint/2010/main" val="64276627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3080</TotalTime>
  <Words>911</Words>
  <Application>Microsoft Office PowerPoint</Application>
  <PresentationFormat>Širokoúhlá obrazovka</PresentationFormat>
  <Paragraphs>91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arial ce</vt:lpstr>
      <vt:lpstr>Calibri</vt:lpstr>
      <vt:lpstr>Cambria Math</vt:lpstr>
      <vt:lpstr>Times New Roman</vt:lpstr>
      <vt:lpstr>Motiv sady Office</vt:lpstr>
      <vt:lpstr>Elektřina a magnetismus Fyz 120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Babicov</dc:creator>
  <cp:lastModifiedBy>Učebna Čtrnáctucitel</cp:lastModifiedBy>
  <cp:revision>176</cp:revision>
  <dcterms:created xsi:type="dcterms:W3CDTF">2011-09-03T06:10:39Z</dcterms:created>
  <dcterms:modified xsi:type="dcterms:W3CDTF">2026-04-29T06:24:12Z</dcterms:modified>
</cp:coreProperties>
</file>