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6" r:id="rId10"/>
    <p:sldId id="263" r:id="rId11"/>
    <p:sldId id="264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2ACB84BF-A78F-4E5F-A2E1-66C37430BCAE}" type="datetimeFigureOut">
              <a:rPr lang="cs-CZ" smtClean="0"/>
              <a:pPr/>
              <a:t>19.4.2014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848221F-85F3-4EB3-95D1-0F5D91BFC0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B84BF-A78F-4E5F-A2E1-66C37430BCAE}" type="datetimeFigureOut">
              <a:rPr lang="cs-CZ" smtClean="0"/>
              <a:pPr/>
              <a:t>19.4.2014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221F-85F3-4EB3-95D1-0F5D91BFC0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B84BF-A78F-4E5F-A2E1-66C37430BCAE}" type="datetimeFigureOut">
              <a:rPr lang="cs-CZ" smtClean="0"/>
              <a:pPr/>
              <a:t>19.4.2014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221F-85F3-4EB3-95D1-0F5D91BFC0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B84BF-A78F-4E5F-A2E1-66C37430BCAE}" type="datetimeFigureOut">
              <a:rPr lang="cs-CZ" smtClean="0"/>
              <a:pPr/>
              <a:t>19.4.2014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221F-85F3-4EB3-95D1-0F5D91BFC0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ACB84BF-A78F-4E5F-A2E1-66C37430BCAE}" type="datetimeFigureOut">
              <a:rPr lang="cs-CZ" smtClean="0"/>
              <a:pPr/>
              <a:t>19.4.2014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848221F-85F3-4EB3-95D1-0F5D91BFC05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2ACB84BF-A78F-4E5F-A2E1-66C37430BCAE}" type="datetimeFigureOut">
              <a:rPr lang="cs-CZ" smtClean="0"/>
              <a:pPr/>
              <a:t>19.4.2014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848221F-85F3-4EB3-95D1-0F5D91BFC0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B84BF-A78F-4E5F-A2E1-66C37430BCAE}" type="datetimeFigureOut">
              <a:rPr lang="cs-CZ" smtClean="0"/>
              <a:pPr/>
              <a:t>19.4.2014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221F-85F3-4EB3-95D1-0F5D91BFC0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B84BF-A78F-4E5F-A2E1-66C37430BCAE}" type="datetimeFigureOut">
              <a:rPr lang="cs-CZ" smtClean="0"/>
              <a:pPr/>
              <a:t>19.4.2014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221F-85F3-4EB3-95D1-0F5D91BFC0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B84BF-A78F-4E5F-A2E1-66C37430BCAE}" type="datetimeFigureOut">
              <a:rPr lang="cs-CZ" smtClean="0"/>
              <a:pPr/>
              <a:t>19.4.2014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221F-85F3-4EB3-95D1-0F5D91BFC0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B84BF-A78F-4E5F-A2E1-66C37430BCAE}" type="datetimeFigureOut">
              <a:rPr lang="cs-CZ" smtClean="0"/>
              <a:pPr/>
              <a:t>19.4.2014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221F-85F3-4EB3-95D1-0F5D91BFC0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B84BF-A78F-4E5F-A2E1-66C37430BCAE}" type="datetimeFigureOut">
              <a:rPr lang="cs-CZ" smtClean="0"/>
              <a:pPr/>
              <a:t>19.4.2014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221F-85F3-4EB3-95D1-0F5D91BFC05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2ACB84BF-A78F-4E5F-A2E1-66C37430BCAE}" type="datetimeFigureOut">
              <a:rPr lang="cs-CZ" smtClean="0"/>
              <a:pPr/>
              <a:t>19.4.2014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848221F-85F3-4EB3-95D1-0F5D91BFC05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Karel Jaromír Erben - Kytice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4509120"/>
            <a:ext cx="5760720" cy="11521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12776"/>
            <a:ext cx="8291264" cy="57606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91264" cy="4585696"/>
          </a:xfrm>
        </p:spPr>
        <p:txBody>
          <a:bodyPr/>
          <a:lstStyle/>
          <a:p>
            <a:r>
              <a:rPr lang="cs-CZ" dirty="0" smtClean="0"/>
              <a:t>Název projektu: </a:t>
            </a:r>
            <a:r>
              <a:rPr lang="cs-CZ" b="1" dirty="0" smtClean="0"/>
              <a:t>Šablony v SZŠ Příbram</a:t>
            </a:r>
          </a:p>
          <a:p>
            <a:r>
              <a:rPr lang="cs-CZ" b="1" dirty="0" smtClean="0"/>
              <a:t>Registrační číslo: CZ.1.07/1.5.003/34.0933</a:t>
            </a:r>
          </a:p>
          <a:p>
            <a:r>
              <a:rPr lang="cs-CZ" b="1" dirty="0" smtClean="0"/>
              <a:t>VY_32_INOVACE_CJ.1.4</a:t>
            </a:r>
          </a:p>
          <a:p>
            <a:r>
              <a:rPr lang="cs-CZ" b="1" i="1" dirty="0" smtClean="0"/>
              <a:t>Nástin české literatury 19.století</a:t>
            </a:r>
          </a:p>
          <a:p>
            <a:r>
              <a:rPr lang="cs-CZ" dirty="0" smtClean="0"/>
              <a:t>Vyučovací předmět – Český jazyk a literatura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Autor: Mgr. Alena Šimůnková</a:t>
            </a:r>
          </a:p>
          <a:p>
            <a:r>
              <a:rPr lang="cs-CZ" sz="2400" b="1" dirty="0" smtClean="0"/>
              <a:t>Střední zdravotnická škola a Vyšší odborná škola zdravotnická, Příbram I, Jiráskovy sady 113</a:t>
            </a:r>
          </a:p>
          <a:p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60648"/>
            <a:ext cx="5760720" cy="12588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6792"/>
            <a:ext cx="8219256" cy="792088"/>
          </a:xfrm>
        </p:spPr>
        <p:txBody>
          <a:bodyPr/>
          <a:lstStyle/>
          <a:p>
            <a:r>
              <a:rPr lang="cs-CZ" dirty="0" smtClean="0"/>
              <a:t>Karel Jaromír Erben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48880"/>
            <a:ext cx="8219256" cy="422565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vědec a badatel, celoživotní existenční problémy až do funkce městského archiváře v Praze</a:t>
            </a:r>
          </a:p>
          <a:p>
            <a:r>
              <a:rPr lang="cs-CZ" dirty="0" smtClean="0"/>
              <a:t>přeložil říšský zákoník do češtiny</a:t>
            </a:r>
          </a:p>
          <a:p>
            <a:r>
              <a:rPr lang="cs-CZ" dirty="0" smtClean="0"/>
              <a:t>sběr a vydávání archivních dokumentů a překladů – </a:t>
            </a:r>
            <a:r>
              <a:rPr lang="cs-CZ" b="1" i="1" dirty="0" smtClean="0"/>
              <a:t>Výbor ze starší literatury české</a:t>
            </a:r>
          </a:p>
          <a:p>
            <a:r>
              <a:rPr lang="cs-CZ" dirty="0" smtClean="0"/>
              <a:t>činnost folklorně sběratelská – </a:t>
            </a:r>
            <a:r>
              <a:rPr lang="cs-CZ" b="1" i="1" dirty="0" smtClean="0"/>
              <a:t>Písně národní v Čechách, Sto prostonárodních pohádek slovanských v nářečích původních</a:t>
            </a:r>
            <a:endParaRPr lang="cs-CZ" dirty="0" smtClean="0"/>
          </a:p>
          <a:p>
            <a:r>
              <a:rPr lang="cs-CZ" dirty="0" smtClean="0"/>
              <a:t>témata </a:t>
            </a:r>
            <a:r>
              <a:rPr lang="cs-CZ" b="1" dirty="0" smtClean="0"/>
              <a:t>osudovosti, mravní svobody, viny a trestu, náhody a řádu</a:t>
            </a:r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60648"/>
            <a:ext cx="5760720" cy="12588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12776"/>
            <a:ext cx="8075240" cy="792088"/>
          </a:xfrm>
        </p:spPr>
        <p:txBody>
          <a:bodyPr/>
          <a:lstStyle/>
          <a:p>
            <a:r>
              <a:rPr lang="cs-CZ" b="1" dirty="0" smtClean="0"/>
              <a:t>Kytice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147248" cy="451368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pracoval na ní 20 let, v době, kdy vyšel Máchův Máj napsal polemickou báseň </a:t>
            </a:r>
            <a:r>
              <a:rPr lang="cs-CZ" i="1" dirty="0" smtClean="0"/>
              <a:t>Záhoř</a:t>
            </a:r>
            <a:r>
              <a:rPr lang="cs-CZ" dirty="0" smtClean="0"/>
              <a:t>, z níž se později vyvinula báseň </a:t>
            </a:r>
            <a:r>
              <a:rPr lang="cs-CZ" i="1" dirty="0" smtClean="0"/>
              <a:t>Záhořovo lože.</a:t>
            </a:r>
            <a:endParaRPr lang="cs-CZ" dirty="0" smtClean="0"/>
          </a:p>
          <a:p>
            <a:r>
              <a:rPr lang="cs-CZ" dirty="0" smtClean="0"/>
              <a:t>čerpal z různých pramenů (např. </a:t>
            </a:r>
            <a:r>
              <a:rPr lang="cs-CZ" dirty="0" err="1" smtClean="0"/>
              <a:t>G</a:t>
            </a:r>
            <a:r>
              <a:rPr lang="cs-CZ" dirty="0" smtClean="0"/>
              <a:t>.</a:t>
            </a:r>
            <a:r>
              <a:rPr lang="cs-CZ" dirty="0" err="1" smtClean="0"/>
              <a:t>A</a:t>
            </a:r>
            <a:r>
              <a:rPr lang="cs-CZ" dirty="0" smtClean="0"/>
              <a:t>.</a:t>
            </a:r>
            <a:r>
              <a:rPr lang="cs-CZ" dirty="0" err="1" smtClean="0"/>
              <a:t>Bürger</a:t>
            </a:r>
            <a:r>
              <a:rPr lang="cs-CZ" dirty="0" smtClean="0"/>
              <a:t> – </a:t>
            </a:r>
            <a:r>
              <a:rPr lang="cs-CZ" i="1" dirty="0" smtClean="0"/>
              <a:t>Lenora – Svatební košile </a:t>
            </a:r>
            <a:r>
              <a:rPr lang="cs-CZ" dirty="0" smtClean="0"/>
              <a:t>ve smířlivější variantě), zkombinoval řadu pověstí lidových, ale čerpal i z Václava Hájka z </a:t>
            </a:r>
            <a:r>
              <a:rPr lang="cs-CZ" dirty="0" err="1" smtClean="0"/>
              <a:t>Libočan</a:t>
            </a:r>
            <a:endParaRPr lang="cs-CZ" dirty="0" smtClean="0"/>
          </a:p>
          <a:p>
            <a:r>
              <a:rPr lang="cs-CZ" dirty="0" smtClean="0"/>
              <a:t>řada drastických momentů i nadpřirozených postav – romantika hrůzy, </a:t>
            </a:r>
            <a:r>
              <a:rPr lang="cs-CZ" b="1" dirty="0" smtClean="0"/>
              <a:t>ALE</a:t>
            </a:r>
            <a:r>
              <a:rPr lang="cs-CZ" dirty="0" smtClean="0"/>
              <a:t> idea </a:t>
            </a:r>
            <a:r>
              <a:rPr lang="cs-CZ" b="1" dirty="0" smtClean="0"/>
              <a:t>zodpovědnosti člověka za své činy</a:t>
            </a:r>
            <a:r>
              <a:rPr lang="cs-CZ" dirty="0" smtClean="0"/>
              <a:t> – s romantismem polemizuje</a:t>
            </a:r>
          </a:p>
          <a:p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60648"/>
            <a:ext cx="5760720" cy="12588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19256" cy="465770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reflektuje myšlenky národního obrození, je ovlivněn romantickou tragikou lidského osudu, ale i ještě osvícenským racionálním přístupem ke skutečnosti.</a:t>
            </a:r>
          </a:p>
          <a:p>
            <a:r>
              <a:rPr lang="cs-CZ" dirty="0" smtClean="0"/>
              <a:t>básně různé doby vzniku, různorodost</a:t>
            </a:r>
          </a:p>
          <a:p>
            <a:r>
              <a:rPr lang="cs-CZ" b="1" u="sng" dirty="0" smtClean="0"/>
              <a:t>Druh a žánr:</a:t>
            </a:r>
            <a:r>
              <a:rPr lang="cs-CZ" dirty="0" smtClean="0"/>
              <a:t>  balada  (lyrickoepická skladba), dvě básně vlastenecké - </a:t>
            </a:r>
            <a:r>
              <a:rPr lang="cs-CZ" b="1" i="1" dirty="0" smtClean="0"/>
              <a:t>Kytice, Věštkyně</a:t>
            </a:r>
            <a:r>
              <a:rPr lang="cs-CZ" dirty="0" smtClean="0"/>
              <a:t> – osudem určeno, aby národ věčně žil – </a:t>
            </a:r>
            <a:r>
              <a:rPr lang="cs-CZ" u="sng" dirty="0" smtClean="0"/>
              <a:t>AKTUALIZACE</a:t>
            </a:r>
            <a:r>
              <a:rPr lang="cs-CZ" dirty="0" smtClean="0"/>
              <a:t>  - </a:t>
            </a:r>
            <a:r>
              <a:rPr lang="cs-CZ" dirty="0" err="1" smtClean="0"/>
              <a:t>vnětextová</a:t>
            </a:r>
            <a:r>
              <a:rPr lang="cs-CZ" dirty="0" smtClean="0"/>
              <a:t> situace – úvodní </a:t>
            </a:r>
            <a:r>
              <a:rPr lang="cs-CZ" i="1" dirty="0" smtClean="0"/>
              <a:t>Kytice</a:t>
            </a:r>
            <a:r>
              <a:rPr lang="cs-CZ" dirty="0" smtClean="0"/>
              <a:t> se obrací ke čtenáři, aby přejal odkaz národní poezie jako výtvoru kolektivního ducha</a:t>
            </a:r>
          </a:p>
          <a:p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60648"/>
            <a:ext cx="5760720" cy="12588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003232" cy="55780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91264" cy="4945736"/>
          </a:xfrm>
        </p:spPr>
        <p:txBody>
          <a:bodyPr/>
          <a:lstStyle/>
          <a:p>
            <a:r>
              <a:rPr lang="cs-CZ" i="1" dirty="0" smtClean="0"/>
              <a:t>Kytice </a:t>
            </a:r>
            <a:r>
              <a:rPr lang="cs-CZ" dirty="0" smtClean="0"/>
              <a:t>nezná historický čas, jen čas denní, roční, proměny doby a neproměnlivost skutků (</a:t>
            </a:r>
            <a:r>
              <a:rPr lang="cs-CZ" b="1" dirty="0" smtClean="0"/>
              <a:t>„jednoť však nemizí: </a:t>
            </a:r>
            <a:r>
              <a:rPr lang="cs-CZ" b="1" dirty="0" err="1" smtClean="0"/>
              <a:t>pevněť</a:t>
            </a:r>
            <a:r>
              <a:rPr lang="cs-CZ" b="1" dirty="0" smtClean="0"/>
              <a:t> stojí vina…“</a:t>
            </a:r>
            <a:r>
              <a:rPr lang="cs-CZ" dirty="0" smtClean="0"/>
              <a:t>)</a:t>
            </a:r>
          </a:p>
          <a:p>
            <a:r>
              <a:rPr lang="cs-CZ" dirty="0" smtClean="0"/>
              <a:t>obecná jsou i místní určení – pahorek, jezero…</a:t>
            </a:r>
          </a:p>
          <a:p>
            <a:r>
              <a:rPr lang="cs-CZ" dirty="0" smtClean="0"/>
              <a:t>pojmenování osob v obecné rovině – matka, dítě (v celé </a:t>
            </a:r>
            <a:r>
              <a:rPr lang="cs-CZ" i="1" dirty="0" smtClean="0"/>
              <a:t>Kytici </a:t>
            </a:r>
            <a:r>
              <a:rPr lang="cs-CZ" dirty="0" smtClean="0"/>
              <a:t>jen 5 jmen – Dora, Marie, Hana, Václav, Záhoř)</a:t>
            </a:r>
          </a:p>
          <a:p>
            <a:r>
              <a:rPr lang="cs-CZ" dirty="0" smtClean="0"/>
              <a:t>Tato </a:t>
            </a:r>
            <a:r>
              <a:rPr lang="cs-CZ" b="1" dirty="0" smtClean="0"/>
              <a:t>obecnost</a:t>
            </a:r>
            <a:r>
              <a:rPr lang="cs-CZ" dirty="0" smtClean="0"/>
              <a:t> umožňuje soustředit se na obecné vztahy – zachycené v mýtech ---- osudy lidí se stávají součástí mýtu osvětlujícího </a:t>
            </a:r>
            <a:r>
              <a:rPr lang="cs-CZ" b="1" dirty="0" smtClean="0"/>
              <a:t>zákon života a světa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60648"/>
            <a:ext cx="5760720" cy="12588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075240" cy="62981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91264" cy="4801720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motivy lásky mateřské ( </a:t>
            </a:r>
            <a:r>
              <a:rPr lang="cs-CZ" b="1" i="1" dirty="0" smtClean="0"/>
              <a:t>Vodník, Polednice, Poklad…)</a:t>
            </a:r>
            <a:r>
              <a:rPr lang="cs-CZ" dirty="0" smtClean="0"/>
              <a:t>, v jednom případě lásky otcovské (</a:t>
            </a:r>
            <a:r>
              <a:rPr lang="cs-CZ" b="1" i="1" dirty="0" smtClean="0"/>
              <a:t>Záhořovo lože)</a:t>
            </a:r>
            <a:r>
              <a:rPr lang="cs-CZ" dirty="0" smtClean="0"/>
              <a:t> , lásky partnerské </a:t>
            </a:r>
            <a:r>
              <a:rPr lang="cs-CZ" b="1" i="1" dirty="0" smtClean="0"/>
              <a:t>( Svatební košile, Vrba)</a:t>
            </a:r>
            <a:endParaRPr lang="cs-CZ" dirty="0" smtClean="0"/>
          </a:p>
          <a:p>
            <a:pPr lvl="0"/>
            <a:r>
              <a:rPr lang="cs-CZ" dirty="0" smtClean="0"/>
              <a:t>nadpřirozené postavy jsou vnímány negativně</a:t>
            </a:r>
          </a:p>
          <a:p>
            <a:pPr lvl="0"/>
            <a:r>
              <a:rPr lang="cs-CZ" dirty="0" smtClean="0"/>
              <a:t>motiv </a:t>
            </a:r>
            <a:r>
              <a:rPr lang="cs-CZ" dirty="0" smtClean="0"/>
              <a:t>krutého osudu – nad životem vítězí osudová     smrt – </a:t>
            </a:r>
            <a:r>
              <a:rPr lang="cs-CZ" b="1" i="1" dirty="0" smtClean="0"/>
              <a:t>Vrba, Štědrý den</a:t>
            </a:r>
            <a:endParaRPr lang="cs-CZ" dirty="0" smtClean="0"/>
          </a:p>
          <a:p>
            <a:pPr lvl="0"/>
            <a:r>
              <a:rPr lang="cs-CZ" b="1" i="1" dirty="0" smtClean="0"/>
              <a:t>Záhořovo lože</a:t>
            </a:r>
            <a:r>
              <a:rPr lang="cs-CZ" dirty="0" smtClean="0"/>
              <a:t> – polemika s Máchovým Májem (Záhoř loupežník – Vilém nedojde odpuštění, Záhoř ano (pokání – 90 let</a:t>
            </a:r>
            <a:r>
              <a:rPr lang="cs-CZ" dirty="0" smtClean="0"/>
              <a:t>)</a:t>
            </a:r>
          </a:p>
          <a:p>
            <a:pPr lvl="0"/>
            <a:endParaRPr lang="cs-CZ" b="1" dirty="0" smtClean="0"/>
          </a:p>
          <a:p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60648"/>
            <a:ext cx="5760720" cy="12588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628800"/>
            <a:ext cx="8291264" cy="720080"/>
          </a:xfrm>
        </p:spPr>
        <p:txBody>
          <a:bodyPr/>
          <a:lstStyle/>
          <a:p>
            <a:r>
              <a:rPr lang="cs-CZ" dirty="0" smtClean="0"/>
              <a:t>Zamyšlení: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48880"/>
            <a:ext cx="8219256" cy="4225656"/>
          </a:xfrm>
        </p:spPr>
        <p:txBody>
          <a:bodyPr/>
          <a:lstStyle/>
          <a:p>
            <a:r>
              <a:rPr lang="cs-CZ" b="1" dirty="0" smtClean="0"/>
              <a:t>Jakým způsobem se Erben dívá na otázku viny a trestu?</a:t>
            </a:r>
          </a:p>
          <a:p>
            <a:r>
              <a:rPr lang="cs-CZ" b="1" dirty="0" smtClean="0"/>
              <a:t>Uveďte konkrétně na příkladech balad</a:t>
            </a:r>
            <a:endParaRPr lang="cs-CZ" b="1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60648"/>
            <a:ext cx="5760720" cy="12588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84784"/>
            <a:ext cx="8363272" cy="936104"/>
          </a:xfrm>
        </p:spPr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20888"/>
            <a:ext cx="8352928" cy="4248472"/>
          </a:xfrm>
        </p:spPr>
        <p:txBody>
          <a:bodyPr/>
          <a:lstStyle/>
          <a:p>
            <a:pPr lvl="0"/>
            <a:r>
              <a:rPr lang="cs-CZ" dirty="0" smtClean="0"/>
              <a:t>zpracování trojího </a:t>
            </a:r>
            <a:r>
              <a:rPr lang="cs-CZ" b="1" dirty="0" smtClean="0"/>
              <a:t>mýtu – </a:t>
            </a:r>
          </a:p>
          <a:p>
            <a:pPr lvl="0">
              <a:buNone/>
            </a:pPr>
            <a:r>
              <a:rPr lang="cs-CZ" b="1" dirty="0" smtClean="0"/>
              <a:t>1) pohanský:   trest &gt; vina</a:t>
            </a:r>
            <a:r>
              <a:rPr lang="cs-CZ" dirty="0" smtClean="0"/>
              <a:t>( </a:t>
            </a:r>
            <a:r>
              <a:rPr lang="cs-CZ" b="1" i="1" dirty="0" smtClean="0"/>
              <a:t>Vodník, Polednice)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2) pohádkový: trest = vina</a:t>
            </a:r>
            <a:r>
              <a:rPr lang="cs-CZ" dirty="0" smtClean="0"/>
              <a:t> (</a:t>
            </a:r>
            <a:r>
              <a:rPr lang="cs-CZ" b="1" i="1" dirty="0" smtClean="0"/>
              <a:t>Zlatý kolovrat) </a:t>
            </a:r>
          </a:p>
          <a:p>
            <a:pPr>
              <a:buNone/>
            </a:pPr>
            <a:r>
              <a:rPr lang="cs-CZ" b="1" dirty="0" smtClean="0"/>
              <a:t>3) křesťanský: trest &lt; vina ( </a:t>
            </a:r>
            <a:r>
              <a:rPr lang="cs-CZ" b="1" i="1" dirty="0" smtClean="0"/>
              <a:t>Poklad</a:t>
            </a:r>
            <a:r>
              <a:rPr lang="cs-CZ" b="1" i="1" dirty="0" smtClean="0"/>
              <a:t>)</a:t>
            </a:r>
          </a:p>
          <a:p>
            <a:pPr>
              <a:buNone/>
            </a:pPr>
            <a:r>
              <a:rPr lang="cs-CZ" b="1" i="1" dirty="0" smtClean="0"/>
              <a:t> </a:t>
            </a:r>
            <a:r>
              <a:rPr lang="cs-CZ" dirty="0" smtClean="0"/>
              <a:t> </a:t>
            </a:r>
            <a:r>
              <a:rPr lang="cs-CZ" dirty="0" smtClean="0"/>
              <a:t>Jen pokání (uvědomění si své viny) může přinést odpuštění – </a:t>
            </a:r>
            <a:r>
              <a:rPr lang="cs-CZ" b="1" i="1" dirty="0" smtClean="0"/>
              <a:t>Svatební košile, Poklad, Záhořovo lože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60648"/>
            <a:ext cx="5760720" cy="12588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91264" cy="48580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435280" cy="4945736"/>
          </a:xfrm>
        </p:spPr>
        <p:txBody>
          <a:bodyPr>
            <a:normAutofit fontScale="85000" lnSpcReduction="20000"/>
          </a:bodyPr>
          <a:lstStyle/>
          <a:p>
            <a:r>
              <a:rPr lang="cs-CZ" b="1" u="sng" dirty="0" smtClean="0"/>
              <a:t>Forma díla:</a:t>
            </a:r>
            <a:endParaRPr lang="cs-CZ" dirty="0" smtClean="0"/>
          </a:p>
          <a:p>
            <a:pPr lvl="0"/>
            <a:r>
              <a:rPr lang="cs-CZ" dirty="0" smtClean="0"/>
              <a:t>typická úsečnost, opakování děje (pohádkový princip), rychlé zvraty nálad, časté úsečné otázky a odpovědi ( </a:t>
            </a:r>
            <a:r>
              <a:rPr lang="cs-CZ" b="1" i="1" dirty="0" smtClean="0"/>
              <a:t>Dceřina kletba)</a:t>
            </a:r>
            <a:r>
              <a:rPr lang="cs-CZ" dirty="0" smtClean="0"/>
              <a:t> --- </a:t>
            </a:r>
            <a:r>
              <a:rPr lang="cs-CZ" b="1" dirty="0" smtClean="0"/>
              <a:t>gradace</a:t>
            </a:r>
            <a:endParaRPr lang="cs-CZ" dirty="0" smtClean="0"/>
          </a:p>
          <a:p>
            <a:pPr lvl="0"/>
            <a:r>
              <a:rPr lang="cs-CZ" dirty="0" smtClean="0"/>
              <a:t>přísná rytmická střídmost , pádná </a:t>
            </a:r>
            <a:r>
              <a:rPr lang="cs-CZ" dirty="0" err="1" smtClean="0"/>
              <a:t>poita</a:t>
            </a:r>
            <a:endParaRPr lang="cs-CZ" dirty="0" smtClean="0"/>
          </a:p>
          <a:p>
            <a:pPr lvl="0"/>
            <a:r>
              <a:rPr lang="cs-CZ" dirty="0" smtClean="0"/>
              <a:t>převažuje střídavý rým (lidová píseň)</a:t>
            </a:r>
          </a:p>
          <a:p>
            <a:pPr lvl="0"/>
            <a:r>
              <a:rPr lang="cs-CZ" dirty="0" smtClean="0"/>
              <a:t>výrazné zvukové prvky – </a:t>
            </a:r>
            <a:r>
              <a:rPr lang="cs-CZ" i="1" dirty="0" smtClean="0"/>
              <a:t>„…na topole podle skal zelený mužík zatleskal“</a:t>
            </a:r>
            <a:endParaRPr lang="cs-CZ" dirty="0" smtClean="0"/>
          </a:p>
          <a:p>
            <a:pPr lvl="0"/>
            <a:r>
              <a:rPr lang="cs-CZ" i="1" dirty="0" smtClean="0"/>
              <a:t>„vari od našeho prahu, vari pryč ty lstivý vrahu…“</a:t>
            </a:r>
            <a:r>
              <a:rPr lang="cs-CZ" b="1" dirty="0" smtClean="0"/>
              <a:t>- zvukomalebnost</a:t>
            </a:r>
            <a:endParaRPr lang="cs-CZ" dirty="0" smtClean="0"/>
          </a:p>
          <a:p>
            <a:pPr lvl="0"/>
            <a:r>
              <a:rPr lang="cs-CZ" dirty="0" smtClean="0"/>
              <a:t>velká emocionalita (výkřiky, častá </a:t>
            </a:r>
            <a:r>
              <a:rPr lang="cs-CZ" smtClean="0"/>
              <a:t>citoslovce)</a:t>
            </a:r>
          </a:p>
          <a:p>
            <a:pPr lvl="0"/>
            <a:endParaRPr lang="cs-CZ" dirty="0" smtClean="0"/>
          </a:p>
          <a:p>
            <a:r>
              <a:rPr lang="cs-CZ" b="1" u="sng" dirty="0" smtClean="0"/>
              <a:t>Idea díla: </a:t>
            </a:r>
            <a:r>
              <a:rPr lang="cs-CZ" dirty="0" smtClean="0"/>
              <a:t>Vzpoura proti řádu ( morálním normám) je nežádoucí. Nad tím však stojí </a:t>
            </a:r>
            <a:r>
              <a:rPr lang="cs-CZ" b="1" dirty="0" smtClean="0"/>
              <a:t>řád lásky ( křesťanské odpuštění), </a:t>
            </a:r>
            <a:r>
              <a:rPr lang="cs-CZ" dirty="0" smtClean="0"/>
              <a:t>jehož lze dosáhnout pokáním.</a:t>
            </a:r>
          </a:p>
          <a:p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60648"/>
            <a:ext cx="5760720" cy="12588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84784"/>
            <a:ext cx="8147248" cy="864096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4225656"/>
          </a:xfrm>
        </p:spPr>
        <p:txBody>
          <a:bodyPr>
            <a:normAutofit/>
          </a:bodyPr>
          <a:lstStyle/>
          <a:p>
            <a:r>
              <a:rPr lang="cs-CZ" dirty="0" smtClean="0"/>
              <a:t>Prezentace určena pro žáky 2.ročníků. Přináší interpretaci díla, kterou je vhodné doplnit pracovním listem. Předpokládá se, že žáci dílo přečetli.</a:t>
            </a:r>
          </a:p>
          <a:p>
            <a:r>
              <a:rPr lang="cs-CZ" dirty="0" smtClean="0"/>
              <a:t>Prezentace byla vytvořena v říjnu 2013 a ověřena v 2. ročníku oboru Zdravotnické lyceum</a:t>
            </a:r>
            <a:r>
              <a:rPr lang="en-US" dirty="0" smtClean="0"/>
              <a:t> 12.11</a:t>
            </a:r>
            <a:r>
              <a:rPr lang="cs-CZ" dirty="0" smtClean="0"/>
              <a:t>.</a:t>
            </a:r>
            <a:r>
              <a:rPr lang="en-US" smtClean="0"/>
              <a:t>2013.</a:t>
            </a:r>
            <a:r>
              <a:rPr lang="cs-CZ" smtClean="0"/>
              <a:t> </a:t>
            </a:r>
            <a:r>
              <a:rPr lang="cs-CZ" dirty="0" smtClean="0"/>
              <a:t>Je určena jako pomůcka k výkladu tohoto učiva pro 1 vyučovací hodinu. </a:t>
            </a:r>
          </a:p>
          <a:p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60648"/>
            <a:ext cx="5760720" cy="12588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6792"/>
            <a:ext cx="8291264" cy="1008112"/>
          </a:xfrm>
        </p:spPr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48880"/>
            <a:ext cx="8147248" cy="422565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HAMAN, Aleš. </a:t>
            </a:r>
            <a:r>
              <a:rPr lang="cs-CZ" i="1" dirty="0" smtClean="0"/>
              <a:t>Trvání v proměně</a:t>
            </a:r>
            <a:r>
              <a:rPr lang="cs-CZ" dirty="0" smtClean="0"/>
              <a:t>: </a:t>
            </a:r>
            <a:r>
              <a:rPr lang="cs-CZ" i="1" dirty="0" smtClean="0"/>
              <a:t>česká literatura devatenáctého století</a:t>
            </a:r>
            <a:r>
              <a:rPr lang="cs-CZ" dirty="0" smtClean="0"/>
              <a:t>. 1. vydání. Praha: ARSCI, 2007. 370 s. ISBN 978-80-86078-71-7</a:t>
            </a:r>
          </a:p>
          <a:p>
            <a:r>
              <a:rPr lang="cs-CZ" dirty="0" smtClean="0"/>
              <a:t>TUREČEK,Dalibor. a kol. </a:t>
            </a:r>
            <a:r>
              <a:rPr lang="cs-CZ" i="1" dirty="0" smtClean="0"/>
              <a:t>České literární </a:t>
            </a:r>
            <a:r>
              <a:rPr lang="cs-CZ" i="1" dirty="0" err="1" smtClean="0"/>
              <a:t>romantično</a:t>
            </a:r>
            <a:r>
              <a:rPr lang="cs-CZ" i="1" dirty="0" smtClean="0"/>
              <a:t>.</a:t>
            </a:r>
            <a:r>
              <a:rPr lang="cs-CZ" dirty="0" smtClean="0"/>
              <a:t> 1. vydání. Brno: Host, 2012. 344 s. ISBN 978-80-7294-733-1</a:t>
            </a:r>
          </a:p>
          <a:p>
            <a:r>
              <a:rPr lang="cs-CZ" dirty="0" smtClean="0"/>
              <a:t>VODIČKA, Felix. a kol. </a:t>
            </a:r>
            <a:r>
              <a:rPr lang="cs-CZ" i="1" dirty="0" smtClean="0"/>
              <a:t>Svět literatury I. </a:t>
            </a:r>
            <a:r>
              <a:rPr lang="cs-CZ" dirty="0" smtClean="0"/>
              <a:t>4. upravené vydání. Praha: Fortuna, 1995. 280 s. ISBN 80-7168-213-6</a:t>
            </a:r>
          </a:p>
          <a:p>
            <a:endParaRPr lang="cs-CZ" dirty="0"/>
          </a:p>
        </p:txBody>
      </p:sp>
      <p:pic>
        <p:nvPicPr>
          <p:cNvPr id="4" name="Picture 2" descr="C:\Users\Alena\Desktop\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60648"/>
            <a:ext cx="5760720" cy="12588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85</TotalTime>
  <Words>680</Words>
  <Application>Microsoft Office PowerPoint</Application>
  <PresentationFormat>Předvádění na obrazovce (4:3)</PresentationFormat>
  <Paragraphs>55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Urbanistický</vt:lpstr>
      <vt:lpstr>Karel Jaromír Erben - Kytice</vt:lpstr>
      <vt:lpstr>Snímek 2</vt:lpstr>
      <vt:lpstr>Karel Jaromír Erben</vt:lpstr>
      <vt:lpstr>Kytice</vt:lpstr>
      <vt:lpstr>Snímek 5</vt:lpstr>
      <vt:lpstr>Snímek 6</vt:lpstr>
      <vt:lpstr>Snímek 7</vt:lpstr>
      <vt:lpstr>Zamyšlení:</vt:lpstr>
      <vt:lpstr>Řešení:</vt:lpstr>
      <vt:lpstr>Snímek 10</vt:lpstr>
      <vt:lpstr>Anotace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Karel Jaromír Erben - Kytice</dc:title>
  <dc:creator>Alena</dc:creator>
  <cp:lastModifiedBy>lmora</cp:lastModifiedBy>
  <cp:revision>11</cp:revision>
  <dcterms:created xsi:type="dcterms:W3CDTF">2013-10-17T19:49:59Z</dcterms:created>
  <dcterms:modified xsi:type="dcterms:W3CDTF">2014-04-19T12:45:36Z</dcterms:modified>
</cp:coreProperties>
</file>