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B61BF-C1BC-44F1-8ACE-CA964910FC2A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A01D6-4614-42BD-AFA5-E93E6CF654A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63701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B61BF-C1BC-44F1-8ACE-CA964910FC2A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A01D6-4614-42BD-AFA5-E93E6CF654A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13680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B61BF-C1BC-44F1-8ACE-CA964910FC2A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A01D6-4614-42BD-AFA5-E93E6CF654A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39385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B61BF-C1BC-44F1-8ACE-CA964910FC2A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A01D6-4614-42BD-AFA5-E93E6CF654A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31884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B61BF-C1BC-44F1-8ACE-CA964910FC2A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A01D6-4614-42BD-AFA5-E93E6CF654A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20687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B61BF-C1BC-44F1-8ACE-CA964910FC2A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A01D6-4614-42BD-AFA5-E93E6CF654A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40068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B61BF-C1BC-44F1-8ACE-CA964910FC2A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A01D6-4614-42BD-AFA5-E93E6CF654A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49563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B61BF-C1BC-44F1-8ACE-CA964910FC2A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A01D6-4614-42BD-AFA5-E93E6CF654A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12829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B61BF-C1BC-44F1-8ACE-CA964910FC2A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A01D6-4614-42BD-AFA5-E93E6CF654A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32322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B61BF-C1BC-44F1-8ACE-CA964910FC2A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A01D6-4614-42BD-AFA5-E93E6CF654A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36751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B61BF-C1BC-44F1-8ACE-CA964910FC2A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A01D6-4614-42BD-AFA5-E93E6CF654A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6174123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B61BF-C1BC-44F1-8ACE-CA964910FC2A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A01D6-4614-42BD-AFA5-E93E6CF654A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366245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B61BF-C1BC-44F1-8ACE-CA964910FC2A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A01D6-4614-42BD-AFA5-E93E6CF654A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40535296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B61BF-C1BC-44F1-8ACE-CA964910FC2A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A01D6-4614-42BD-AFA5-E93E6CF654A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834092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B61BF-C1BC-44F1-8ACE-CA964910FC2A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A01D6-4614-42BD-AFA5-E93E6CF654A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987915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B61BF-C1BC-44F1-8ACE-CA964910FC2A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A01D6-4614-42BD-AFA5-E93E6CF654A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59044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B61BF-C1BC-44F1-8ACE-CA964910FC2A}" type="datetimeFigureOut">
              <a:rPr lang="cs-CZ" smtClean="0"/>
              <a:pPr/>
              <a:t>4.10.2017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66A01D6-4614-42BD-AFA5-E93E6CF654A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88790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  <p:sldLayoutId id="2147483876" r:id="rId12"/>
    <p:sldLayoutId id="2147483877" r:id="rId13"/>
    <p:sldLayoutId id="2147483878" r:id="rId14"/>
    <p:sldLayoutId id="2147483879" r:id="rId15"/>
    <p:sldLayoutId id="214748388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VĚTNÉ ČLENY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VĚTNÉ ČLENY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Základní VV – podmět, přísudek</a:t>
            </a:r>
          </a:p>
          <a:p>
            <a:r>
              <a:rPr lang="cs-CZ" dirty="0"/>
              <a:t>Rozvíjející VV – přívlastek, předmět, příslovečné určení, doplněk</a:t>
            </a:r>
          </a:p>
          <a:p>
            <a:endParaRPr lang="cs-CZ" dirty="0"/>
          </a:p>
          <a:p>
            <a:r>
              <a:rPr lang="cs-CZ" dirty="0"/>
              <a:t>Holý – není rozvit jiným členem</a:t>
            </a:r>
          </a:p>
          <a:p>
            <a:r>
              <a:rPr lang="cs-CZ" dirty="0"/>
              <a:t>Rozvitý – je rozvit jedním nebo více VV</a:t>
            </a:r>
          </a:p>
          <a:p>
            <a:endParaRPr lang="cs-CZ" dirty="0"/>
          </a:p>
          <a:p>
            <a:r>
              <a:rPr lang="cs-CZ" dirty="0"/>
              <a:t>Několikanásobný – skladební skupina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PODMĚT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Nezávislý na jiném členu</a:t>
            </a:r>
          </a:p>
          <a:p>
            <a:r>
              <a:rPr lang="cs-CZ" dirty="0"/>
              <a:t>Shoduje se s přísudkem</a:t>
            </a:r>
          </a:p>
          <a:p>
            <a:r>
              <a:rPr lang="cs-CZ" dirty="0"/>
              <a:t>Vyjadřuje původce děje nebo nositele činnosti</a:t>
            </a:r>
          </a:p>
          <a:p>
            <a:r>
              <a:rPr lang="cs-CZ" u="sng" dirty="0"/>
              <a:t>Je vyjádřen</a:t>
            </a:r>
            <a:r>
              <a:rPr lang="cs-CZ" dirty="0"/>
              <a:t>:</a:t>
            </a:r>
          </a:p>
          <a:p>
            <a:pPr lvl="1"/>
            <a:r>
              <a:rPr lang="cs-CZ" dirty="0"/>
              <a:t>Podstatným jménem v 1. pádě – </a:t>
            </a:r>
            <a:r>
              <a:rPr lang="cs-CZ" b="1" i="1" dirty="0"/>
              <a:t>Pes</a:t>
            </a:r>
            <a:r>
              <a:rPr lang="cs-CZ" i="1" dirty="0"/>
              <a:t> štěká</a:t>
            </a:r>
            <a:r>
              <a:rPr lang="cs-CZ" dirty="0"/>
              <a:t>.</a:t>
            </a:r>
          </a:p>
          <a:p>
            <a:pPr lvl="1"/>
            <a:r>
              <a:rPr lang="cs-CZ" dirty="0"/>
              <a:t>Zpodstatnělým přídavným jménem – </a:t>
            </a:r>
            <a:r>
              <a:rPr lang="cs-CZ" b="1" i="1" dirty="0"/>
              <a:t>Mladí</a:t>
            </a:r>
            <a:r>
              <a:rPr lang="cs-CZ" i="1" dirty="0"/>
              <a:t> šli napřed</a:t>
            </a:r>
            <a:r>
              <a:rPr lang="cs-CZ" dirty="0"/>
              <a:t>.</a:t>
            </a:r>
          </a:p>
          <a:p>
            <a:pPr lvl="1"/>
            <a:r>
              <a:rPr lang="cs-CZ" dirty="0"/>
              <a:t>Osobním zájmenem – </a:t>
            </a:r>
            <a:r>
              <a:rPr lang="cs-CZ" b="1" i="1" dirty="0"/>
              <a:t>On</a:t>
            </a:r>
            <a:r>
              <a:rPr lang="cs-CZ" i="1" dirty="0"/>
              <a:t> lže</a:t>
            </a:r>
            <a:r>
              <a:rPr lang="cs-CZ" dirty="0"/>
              <a:t>.</a:t>
            </a:r>
          </a:p>
          <a:p>
            <a:pPr lvl="1"/>
            <a:r>
              <a:rPr lang="cs-CZ" dirty="0"/>
              <a:t>Číslovkou – </a:t>
            </a:r>
            <a:r>
              <a:rPr lang="cs-CZ" i="1" dirty="0"/>
              <a:t>Ta </a:t>
            </a:r>
            <a:r>
              <a:rPr lang="cs-CZ" b="1" i="1" dirty="0"/>
              <a:t>stovka</a:t>
            </a:r>
            <a:r>
              <a:rPr lang="cs-CZ" i="1" dirty="0"/>
              <a:t> mi pomohla</a:t>
            </a:r>
            <a:r>
              <a:rPr lang="cs-CZ" dirty="0"/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PODMĚT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cs-CZ" dirty="0"/>
              <a:t>Infinitivem – </a:t>
            </a:r>
            <a:r>
              <a:rPr lang="cs-CZ" b="1" i="1" dirty="0"/>
              <a:t>Pomáhat</a:t>
            </a:r>
            <a:r>
              <a:rPr lang="cs-CZ" i="1" dirty="0"/>
              <a:t> je lidské</a:t>
            </a:r>
            <a:r>
              <a:rPr lang="cs-CZ" dirty="0"/>
              <a:t>.</a:t>
            </a:r>
          </a:p>
          <a:p>
            <a:pPr lvl="1"/>
            <a:r>
              <a:rPr lang="cs-CZ" dirty="0"/>
              <a:t>Citoslovce – </a:t>
            </a:r>
            <a:r>
              <a:rPr lang="cs-CZ" i="1" dirty="0"/>
              <a:t>Hlasité </a:t>
            </a:r>
            <a:r>
              <a:rPr lang="cs-CZ" b="1" i="1" dirty="0"/>
              <a:t>mňau</a:t>
            </a:r>
            <a:r>
              <a:rPr lang="cs-CZ" i="1" dirty="0"/>
              <a:t> se ozvalo z půdy</a:t>
            </a:r>
            <a:r>
              <a:rPr lang="cs-CZ" dirty="0"/>
              <a:t>.</a:t>
            </a:r>
          </a:p>
          <a:p>
            <a:pPr lvl="1"/>
            <a:r>
              <a:rPr lang="cs-CZ" dirty="0"/>
              <a:t>Příslovcem – </a:t>
            </a:r>
            <a:r>
              <a:rPr lang="cs-CZ" b="1" i="1" dirty="0"/>
              <a:t>Výborně</a:t>
            </a:r>
            <a:r>
              <a:rPr lang="cs-CZ" i="1" dirty="0"/>
              <a:t> se neslo sálem</a:t>
            </a:r>
            <a:r>
              <a:rPr lang="cs-CZ" dirty="0"/>
              <a:t>.</a:t>
            </a:r>
          </a:p>
          <a:p>
            <a:pPr lvl="1"/>
            <a:r>
              <a:rPr lang="cs-CZ" dirty="0"/>
              <a:t>Částicí – </a:t>
            </a:r>
            <a:r>
              <a:rPr lang="cs-CZ" b="1" i="1" dirty="0"/>
              <a:t>Ano</a:t>
            </a:r>
            <a:r>
              <a:rPr lang="cs-CZ" i="1" dirty="0"/>
              <a:t> zaznělo nahlas</a:t>
            </a:r>
            <a:r>
              <a:rPr lang="cs-CZ" dirty="0"/>
              <a:t>.</a:t>
            </a:r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>
              <a:buNone/>
            </a:pPr>
            <a:r>
              <a:rPr lang="cs-CZ" dirty="0"/>
              <a:t>- nevyjádřený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PŘÍSUDEK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Nezávislý na jiném větném členu</a:t>
            </a:r>
          </a:p>
          <a:p>
            <a:r>
              <a:rPr lang="cs-CZ" dirty="0"/>
              <a:t>Shoduje se s podmětem v rodě a čísle</a:t>
            </a:r>
          </a:p>
          <a:p>
            <a:r>
              <a:rPr lang="cs-CZ" u="sng" dirty="0"/>
              <a:t>Je vyjádřen</a:t>
            </a:r>
            <a:r>
              <a:rPr lang="cs-CZ" dirty="0"/>
              <a:t>:</a:t>
            </a:r>
          </a:p>
          <a:p>
            <a:pPr lvl="1"/>
            <a:r>
              <a:rPr lang="cs-CZ" dirty="0"/>
              <a:t>Určitým tvarem slovesným</a:t>
            </a:r>
          </a:p>
          <a:p>
            <a:pPr lvl="1"/>
            <a:r>
              <a:rPr lang="cs-CZ" dirty="0"/>
              <a:t>Jménem se sponovým slovesem</a:t>
            </a:r>
          </a:p>
          <a:p>
            <a:pPr lvl="1"/>
            <a:r>
              <a:rPr lang="cs-CZ" dirty="0"/>
              <a:t>Jménem beze spony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DRUHY PŘÍSUDKU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/>
              <a:t>Přísudek slovesný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Přísudek jmenný se sponou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Přísudek jmenný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PŘÍSUDEK SLOVESNÝ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b="1" u="sng" dirty="0"/>
              <a:t>Slovesný jednoduchý</a:t>
            </a:r>
          </a:p>
          <a:p>
            <a:pPr lvl="1"/>
            <a:r>
              <a:rPr lang="cs-CZ" b="1" i="1" dirty="0"/>
              <a:t>Četli jsme</a:t>
            </a:r>
            <a:r>
              <a:rPr lang="cs-CZ" dirty="0"/>
              <a:t>; </a:t>
            </a:r>
            <a:r>
              <a:rPr lang="cs-CZ" i="1" dirty="0"/>
              <a:t>vrabec </a:t>
            </a:r>
            <a:r>
              <a:rPr lang="cs-CZ" b="1" i="1" dirty="0"/>
              <a:t>frnk</a:t>
            </a:r>
            <a:r>
              <a:rPr lang="cs-CZ" i="1" dirty="0"/>
              <a:t> na střechu</a:t>
            </a:r>
          </a:p>
          <a:p>
            <a:pPr lvl="1"/>
            <a:endParaRPr lang="cs-CZ" dirty="0"/>
          </a:p>
          <a:p>
            <a:pPr>
              <a:buNone/>
            </a:pPr>
            <a:r>
              <a:rPr lang="cs-CZ" dirty="0"/>
              <a:t>b) </a:t>
            </a:r>
            <a:r>
              <a:rPr lang="cs-CZ" b="1" u="sng" dirty="0"/>
              <a:t>Slovesný složený </a:t>
            </a:r>
          </a:p>
          <a:p>
            <a:pPr>
              <a:buNone/>
            </a:pPr>
            <a:r>
              <a:rPr lang="cs-CZ" dirty="0"/>
              <a:t>	- </a:t>
            </a:r>
            <a:r>
              <a:rPr lang="cs-CZ" i="1" dirty="0"/>
              <a:t>Otec </a:t>
            </a:r>
            <a:r>
              <a:rPr lang="cs-CZ" b="1" i="1" dirty="0"/>
              <a:t>se musel vrátit</a:t>
            </a:r>
            <a:r>
              <a:rPr lang="cs-CZ" dirty="0"/>
              <a:t>. (modální sloveso)</a:t>
            </a:r>
          </a:p>
          <a:p>
            <a:pPr>
              <a:buNone/>
            </a:pPr>
            <a:r>
              <a:rPr lang="cs-CZ" dirty="0"/>
              <a:t>	- </a:t>
            </a:r>
            <a:r>
              <a:rPr lang="cs-CZ" i="1" dirty="0"/>
              <a:t>Auto </a:t>
            </a:r>
            <a:r>
              <a:rPr lang="cs-CZ" b="1" i="1" dirty="0"/>
              <a:t>zůstalo stát </a:t>
            </a:r>
            <a:r>
              <a:rPr lang="cs-CZ" i="1" dirty="0"/>
              <a:t>na ulici</a:t>
            </a:r>
            <a:r>
              <a:rPr lang="cs-CZ" dirty="0"/>
              <a:t>. (fázové sloveso)</a:t>
            </a:r>
          </a:p>
          <a:p>
            <a:pPr>
              <a:buNone/>
            </a:pPr>
            <a:r>
              <a:rPr lang="cs-CZ" dirty="0"/>
              <a:t>c) </a:t>
            </a:r>
            <a:r>
              <a:rPr lang="cs-CZ" b="1" u="sng" dirty="0"/>
              <a:t>Slovesa dát + nechat</a:t>
            </a:r>
          </a:p>
          <a:p>
            <a:pPr>
              <a:buNone/>
            </a:pPr>
            <a:r>
              <a:rPr lang="cs-CZ" dirty="0"/>
              <a:t>	- </a:t>
            </a:r>
            <a:r>
              <a:rPr lang="cs-CZ" i="1" dirty="0"/>
              <a:t>Eva </a:t>
            </a:r>
            <a:r>
              <a:rPr lang="cs-CZ" b="1" i="1" dirty="0"/>
              <a:t>si nechala ušít </a:t>
            </a:r>
            <a:r>
              <a:rPr lang="cs-CZ" i="1" dirty="0"/>
              <a:t>nové šaty</a:t>
            </a:r>
            <a:r>
              <a:rPr lang="cs-CZ" dirty="0"/>
              <a:t>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PŘÍSUDEK JMENNÝ SE SPONOU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 určitý tvar sponového slovesa (být) + jmenná část (podstatné a přídavné jméno)</a:t>
            </a:r>
          </a:p>
          <a:p>
            <a:endParaRPr lang="cs-CZ" dirty="0"/>
          </a:p>
          <a:p>
            <a:r>
              <a:rPr lang="cs-CZ" i="1" dirty="0"/>
              <a:t>Velryba </a:t>
            </a:r>
            <a:r>
              <a:rPr lang="cs-CZ" b="1" i="1" dirty="0"/>
              <a:t>je savec</a:t>
            </a:r>
            <a:r>
              <a:rPr lang="cs-CZ" i="1" dirty="0"/>
              <a:t>.</a:t>
            </a:r>
          </a:p>
          <a:p>
            <a:r>
              <a:rPr lang="cs-CZ" b="1" i="1" dirty="0"/>
              <a:t>Býval herec </a:t>
            </a:r>
            <a:r>
              <a:rPr lang="cs-CZ" i="1" dirty="0"/>
              <a:t>v ochotnickém divadle. </a:t>
            </a:r>
          </a:p>
          <a:p>
            <a:r>
              <a:rPr lang="cs-CZ" i="1" dirty="0"/>
              <a:t>Dveře </a:t>
            </a:r>
            <a:r>
              <a:rPr lang="cs-CZ" b="1" i="1" dirty="0"/>
              <a:t>byly dokořán</a:t>
            </a:r>
            <a:r>
              <a:rPr lang="cs-CZ" i="1" dirty="0"/>
              <a:t>.</a:t>
            </a:r>
          </a:p>
          <a:p>
            <a:r>
              <a:rPr lang="cs-CZ" i="1" dirty="0"/>
              <a:t>Pan Karas </a:t>
            </a:r>
            <a:r>
              <a:rPr lang="cs-CZ" b="1" i="1" dirty="0"/>
              <a:t>zůstal poslancem</a:t>
            </a:r>
            <a:r>
              <a:rPr lang="cs-CZ" i="1" dirty="0"/>
              <a:t>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PŘÍSUDEK JMENNÝ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Neobsahuje určité sloveso, ale dělí se na část </a:t>
            </a:r>
            <a:r>
              <a:rPr lang="cs-CZ" b="1" dirty="0"/>
              <a:t>podmětnou a přísudkovou </a:t>
            </a:r>
            <a:r>
              <a:rPr lang="cs-CZ" dirty="0"/>
              <a:t>(sponu si můžeme domyslet) – </a:t>
            </a:r>
            <a:r>
              <a:rPr lang="cs-CZ" i="1" dirty="0"/>
              <a:t>Sliby chyby</a:t>
            </a:r>
            <a:r>
              <a:rPr lang="cs-CZ" dirty="0"/>
              <a:t>.</a:t>
            </a:r>
          </a:p>
          <a:p>
            <a:r>
              <a:rPr lang="cs-CZ" dirty="0"/>
              <a:t>Nadpisy, oznámení, tituly</a:t>
            </a:r>
          </a:p>
          <a:p>
            <a:pPr lvl="1"/>
            <a:r>
              <a:rPr lang="cs-CZ" i="1" dirty="0"/>
              <a:t>Šatna naproti; Kniha – přítel člověka</a:t>
            </a:r>
            <a:r>
              <a:rPr lang="cs-CZ" dirty="0"/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PŘÍVLASTEK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Závisí na </a:t>
            </a:r>
            <a:r>
              <a:rPr lang="cs-CZ" b="1" dirty="0"/>
              <a:t>podstatném jménu</a:t>
            </a:r>
            <a:r>
              <a:rPr lang="cs-CZ" dirty="0"/>
              <a:t> a rozvíjí ho</a:t>
            </a:r>
          </a:p>
          <a:p>
            <a:r>
              <a:rPr lang="cs-CZ" dirty="0"/>
              <a:t>Je vyjádřen:</a:t>
            </a:r>
          </a:p>
          <a:p>
            <a:pPr lvl="1"/>
            <a:r>
              <a:rPr lang="cs-CZ" dirty="0"/>
              <a:t>Přídavným jménem – </a:t>
            </a:r>
            <a:r>
              <a:rPr lang="cs-CZ" b="1" i="1" dirty="0"/>
              <a:t>zimní</a:t>
            </a:r>
            <a:r>
              <a:rPr lang="cs-CZ" i="1" dirty="0"/>
              <a:t> královna</a:t>
            </a:r>
          </a:p>
          <a:p>
            <a:pPr lvl="1"/>
            <a:r>
              <a:rPr lang="cs-CZ" dirty="0"/>
              <a:t>Zájmenem </a:t>
            </a:r>
            <a:r>
              <a:rPr lang="cs-CZ" i="1" dirty="0"/>
              <a:t>– </a:t>
            </a:r>
            <a:r>
              <a:rPr lang="cs-CZ" b="1" i="1" dirty="0"/>
              <a:t>naše</a:t>
            </a:r>
            <a:r>
              <a:rPr lang="cs-CZ" i="1" dirty="0"/>
              <a:t> země</a:t>
            </a:r>
          </a:p>
          <a:p>
            <a:pPr lvl="1"/>
            <a:r>
              <a:rPr lang="cs-CZ" dirty="0"/>
              <a:t>Číslovkou – </a:t>
            </a:r>
            <a:r>
              <a:rPr lang="cs-CZ" b="1" i="1" dirty="0"/>
              <a:t>tři</a:t>
            </a:r>
            <a:r>
              <a:rPr lang="cs-CZ" i="1" dirty="0"/>
              <a:t> žáci</a:t>
            </a:r>
          </a:p>
          <a:p>
            <a:pPr lvl="1"/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DRUHY PŘÍVLASTKU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Shodný</a:t>
            </a:r>
          </a:p>
          <a:p>
            <a:r>
              <a:rPr lang="cs-CZ" dirty="0"/>
              <a:t>Neshodný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Shodný přívlastek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Shoduje se se substantivem v pádě, čísle a rodě</a:t>
            </a:r>
          </a:p>
          <a:p>
            <a:r>
              <a:rPr lang="cs-CZ" dirty="0"/>
              <a:t>Většinou stojí před </a:t>
            </a:r>
            <a:r>
              <a:rPr lang="cs-CZ" dirty="0" err="1"/>
              <a:t>podst</a:t>
            </a:r>
            <a:r>
              <a:rPr lang="cs-CZ" dirty="0"/>
              <a:t>. jménem - </a:t>
            </a:r>
            <a:r>
              <a:rPr lang="cs-CZ" b="1" dirty="0"/>
              <a:t>antepozice</a:t>
            </a:r>
          </a:p>
          <a:p>
            <a:r>
              <a:rPr lang="cs-CZ" b="1" dirty="0"/>
              <a:t>postpozice</a:t>
            </a:r>
            <a:r>
              <a:rPr lang="cs-CZ" dirty="0"/>
              <a:t> – za podstatným jménem – odborné výrazy – </a:t>
            </a:r>
            <a:r>
              <a:rPr lang="cs-CZ" i="1" dirty="0"/>
              <a:t>kyselina </a:t>
            </a:r>
            <a:r>
              <a:rPr lang="cs-CZ" b="1" i="1" dirty="0"/>
              <a:t>sírová</a:t>
            </a:r>
          </a:p>
          <a:p>
            <a:r>
              <a:rPr lang="cs-CZ" b="1" i="1" dirty="0"/>
              <a:t>Červené</a:t>
            </a:r>
            <a:r>
              <a:rPr lang="cs-CZ" i="1" dirty="0"/>
              <a:t> jablko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NESHODNÝ PŘÍVLASTEK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Neshoduje se s řídícím substantivem – </a:t>
            </a:r>
            <a:r>
              <a:rPr lang="cs-CZ" i="1" dirty="0"/>
              <a:t>ředitel </a:t>
            </a:r>
            <a:r>
              <a:rPr lang="cs-CZ" b="1" i="1" dirty="0"/>
              <a:t>školy</a:t>
            </a:r>
          </a:p>
          <a:p>
            <a:r>
              <a:rPr lang="cs-CZ" dirty="0"/>
              <a:t>Stojí většinou za řídícím podstatným jménem</a:t>
            </a:r>
          </a:p>
          <a:p>
            <a:r>
              <a:rPr lang="cs-CZ" dirty="0"/>
              <a:t>Je vyjádřen:</a:t>
            </a:r>
          </a:p>
          <a:p>
            <a:pPr lvl="1"/>
            <a:r>
              <a:rPr lang="cs-CZ" dirty="0" err="1"/>
              <a:t>Podst</a:t>
            </a:r>
            <a:r>
              <a:rPr lang="cs-CZ" dirty="0"/>
              <a:t>. Jménem</a:t>
            </a:r>
          </a:p>
          <a:p>
            <a:pPr lvl="1"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DRUHY PŘÍVLASTKU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/>
              <a:t>Holý x rozvitý</a:t>
            </a:r>
          </a:p>
          <a:p>
            <a:pPr lvl="1"/>
            <a:r>
              <a:rPr lang="cs-CZ" b="1" i="1" dirty="0"/>
              <a:t>Červená</a:t>
            </a:r>
            <a:r>
              <a:rPr lang="cs-CZ" i="1" dirty="0"/>
              <a:t> růže x rychle se </a:t>
            </a:r>
            <a:r>
              <a:rPr lang="cs-CZ" b="1" i="1" dirty="0"/>
              <a:t>měnící</a:t>
            </a:r>
            <a:r>
              <a:rPr lang="cs-CZ" i="1" dirty="0"/>
              <a:t> počasí</a:t>
            </a:r>
          </a:p>
          <a:p>
            <a:r>
              <a:rPr lang="cs-CZ" u="sng" dirty="0"/>
              <a:t>Několikanásobný x postupně rozvíjející</a:t>
            </a:r>
          </a:p>
          <a:p>
            <a:pPr lvl="1"/>
            <a:r>
              <a:rPr lang="cs-CZ" b="1" i="1" dirty="0"/>
              <a:t>Zelená, modrá a červená </a:t>
            </a:r>
            <a:r>
              <a:rPr lang="cs-CZ" i="1" dirty="0"/>
              <a:t>trika x </a:t>
            </a:r>
            <a:r>
              <a:rPr lang="cs-CZ" b="1" i="1" dirty="0"/>
              <a:t>střední odborná </a:t>
            </a:r>
            <a:r>
              <a:rPr lang="cs-CZ" i="1" dirty="0"/>
              <a:t>škola</a:t>
            </a:r>
          </a:p>
          <a:p>
            <a:r>
              <a:rPr lang="cs-CZ" u="sng" dirty="0"/>
              <a:t>Volný x těsný</a:t>
            </a:r>
          </a:p>
          <a:p>
            <a:pPr lvl="1"/>
            <a:r>
              <a:rPr lang="cs-CZ" i="1" dirty="0"/>
              <a:t>Zahrada, </a:t>
            </a:r>
            <a:r>
              <a:rPr lang="cs-CZ" b="1" i="1" dirty="0"/>
              <a:t>obehnaná plotem</a:t>
            </a:r>
            <a:r>
              <a:rPr lang="cs-CZ" i="1" dirty="0"/>
              <a:t>, byla velmi krásná. X Žáci </a:t>
            </a:r>
            <a:r>
              <a:rPr lang="cs-CZ" b="1" i="1" dirty="0"/>
              <a:t>přihlášení do soutěže </a:t>
            </a:r>
            <a:r>
              <a:rPr lang="cs-CZ" i="1" dirty="0"/>
              <a:t>se sejdou před ředitelnou.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PŘEDMĚT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Závisí na slovese</a:t>
            </a:r>
          </a:p>
          <a:p>
            <a:r>
              <a:rPr lang="cs-CZ" u="sng" dirty="0"/>
              <a:t>Je vyjádřen:</a:t>
            </a:r>
          </a:p>
          <a:p>
            <a:pPr lvl="1"/>
            <a:r>
              <a:rPr lang="cs-CZ" dirty="0"/>
              <a:t>Podstatným jménem v jiném než v prvním pádě – </a:t>
            </a:r>
            <a:r>
              <a:rPr lang="cs-CZ" i="1" dirty="0"/>
              <a:t>orat </a:t>
            </a:r>
            <a:r>
              <a:rPr lang="cs-CZ" b="1" i="1" dirty="0"/>
              <a:t>pole</a:t>
            </a:r>
          </a:p>
          <a:p>
            <a:pPr lvl="1"/>
            <a:r>
              <a:rPr lang="cs-CZ" dirty="0"/>
              <a:t>Zájmenem osobním v jiném než v prvním pádě – </a:t>
            </a:r>
            <a:r>
              <a:rPr lang="cs-CZ" i="1" dirty="0"/>
              <a:t>navštívili </a:t>
            </a:r>
            <a:r>
              <a:rPr lang="cs-CZ" b="1" i="1" dirty="0"/>
              <a:t>nás</a:t>
            </a:r>
          </a:p>
          <a:p>
            <a:pPr lvl="1"/>
            <a:r>
              <a:rPr lang="cs-CZ" dirty="0"/>
              <a:t>Infinitivem – </a:t>
            </a:r>
            <a:r>
              <a:rPr lang="cs-CZ" i="1" dirty="0"/>
              <a:t>naučil se </a:t>
            </a:r>
            <a:r>
              <a:rPr lang="cs-CZ" b="1" i="1" dirty="0"/>
              <a:t>mluvit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PŘÍSLOVEČNÉ URČENÍ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Závisí na slovese</a:t>
            </a:r>
          </a:p>
          <a:p>
            <a:r>
              <a:rPr lang="cs-CZ" u="sng" dirty="0"/>
              <a:t>Je vyjádřeno:</a:t>
            </a:r>
          </a:p>
          <a:p>
            <a:pPr lvl="1"/>
            <a:r>
              <a:rPr lang="cs-CZ" dirty="0"/>
              <a:t>Příslovcem – </a:t>
            </a:r>
            <a:r>
              <a:rPr lang="cs-CZ" i="1" dirty="0"/>
              <a:t>psát </a:t>
            </a:r>
            <a:r>
              <a:rPr lang="cs-CZ" b="1" i="1" dirty="0"/>
              <a:t>rychle</a:t>
            </a:r>
          </a:p>
          <a:p>
            <a:pPr lvl="1"/>
            <a:r>
              <a:rPr lang="cs-CZ" dirty="0"/>
              <a:t>Podstatným jménem -  </a:t>
            </a:r>
            <a:r>
              <a:rPr lang="cs-CZ" i="1" dirty="0"/>
              <a:t>číst si v </a:t>
            </a:r>
            <a:r>
              <a:rPr lang="cs-CZ" b="1" i="1" dirty="0"/>
              <a:t>knihovně</a:t>
            </a:r>
          </a:p>
          <a:p>
            <a:pPr lvl="1"/>
            <a:r>
              <a:rPr lang="cs-CZ" dirty="0"/>
              <a:t>Infinitivem – </a:t>
            </a:r>
            <a:r>
              <a:rPr lang="cs-CZ" i="1" dirty="0"/>
              <a:t>odjet se </a:t>
            </a:r>
            <a:r>
              <a:rPr lang="cs-CZ" b="1" i="1" dirty="0"/>
              <a:t>léčit</a:t>
            </a:r>
          </a:p>
          <a:p>
            <a:pPr lvl="1"/>
            <a:endParaRPr lang="cs-CZ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DRUHY PŘÍSLOVEČNÝCH URČENÍ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u="sng" dirty="0"/>
              <a:t>Místa</a:t>
            </a:r>
            <a:r>
              <a:rPr lang="cs-CZ" dirty="0"/>
              <a:t> </a:t>
            </a:r>
          </a:p>
          <a:p>
            <a:pPr marL="914400" lvl="1" indent="-514350"/>
            <a:r>
              <a:rPr lang="cs-CZ" dirty="0"/>
              <a:t>Otázky kde? Kam? Odkud? Kudy?</a:t>
            </a:r>
          </a:p>
          <a:p>
            <a:pPr marL="914400" lvl="1" indent="-514350"/>
            <a:r>
              <a:rPr lang="cs-CZ" i="1" dirty="0"/>
              <a:t>Pracovat v kanceláři, cestovat do ciziny, jít nahoru</a:t>
            </a:r>
          </a:p>
          <a:p>
            <a:pPr marL="514350" indent="-514350">
              <a:buFont typeface="+mj-lt"/>
              <a:buAutoNum type="alphaLcParenR"/>
            </a:pPr>
            <a:r>
              <a:rPr lang="cs-CZ" u="sng" dirty="0"/>
              <a:t>Času</a:t>
            </a:r>
          </a:p>
          <a:p>
            <a:pPr marL="914400" lvl="1" indent="-514350"/>
            <a:r>
              <a:rPr lang="cs-CZ" dirty="0"/>
              <a:t>Otázky kdy? Odkdy?dokdy? Jak dlouho? Jak často?</a:t>
            </a:r>
          </a:p>
          <a:p>
            <a:pPr marL="914400" lvl="1" indent="-514350"/>
            <a:r>
              <a:rPr lang="cs-CZ" i="1" dirty="0"/>
              <a:t>Pracovat do večera, pracovat večer</a:t>
            </a:r>
          </a:p>
          <a:p>
            <a:pPr marL="514350" indent="-514350">
              <a:buFont typeface="+mj-lt"/>
              <a:buAutoNum type="alphaLcParenR"/>
            </a:pPr>
            <a:r>
              <a:rPr lang="cs-CZ" u="sng" dirty="0"/>
              <a:t>Způsobu</a:t>
            </a:r>
          </a:p>
          <a:p>
            <a:pPr marL="914400" lvl="1" indent="-514350"/>
            <a:r>
              <a:rPr lang="cs-CZ" dirty="0"/>
              <a:t>Otázka jak?</a:t>
            </a:r>
          </a:p>
          <a:p>
            <a:pPr marL="914400" lvl="1" indent="-514350"/>
            <a:r>
              <a:rPr lang="cs-CZ" i="1" dirty="0"/>
              <a:t>Kreslit tužkou, jíst málo</a:t>
            </a:r>
          </a:p>
          <a:p>
            <a:pPr marL="514350" indent="-514350">
              <a:buFont typeface="+mj-lt"/>
              <a:buAutoNum type="alphaLcParenR"/>
            </a:pPr>
            <a:r>
              <a:rPr lang="cs-CZ" u="sng" dirty="0"/>
              <a:t>Příčiny</a:t>
            </a:r>
          </a:p>
          <a:p>
            <a:pPr marL="914400" lvl="1" indent="-514350"/>
            <a:r>
              <a:rPr lang="cs-CZ" dirty="0"/>
              <a:t>Otázka proč?</a:t>
            </a:r>
          </a:p>
          <a:p>
            <a:pPr marL="914400" lvl="1" indent="-514350"/>
            <a:r>
              <a:rPr lang="cs-CZ" i="1" dirty="0"/>
              <a:t>Nepřišel pro nemoc, v případě nouze si pomůže, přes nepříznivé počasí odešel do hor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DOPLNĚK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Dvojí závislost – na podstatném jménu a na slovese</a:t>
            </a:r>
          </a:p>
          <a:p>
            <a:r>
              <a:rPr lang="cs-CZ" dirty="0"/>
              <a:t>Závislost vyjádřena shodou</a:t>
            </a:r>
          </a:p>
          <a:p>
            <a:r>
              <a:rPr lang="cs-CZ" i="1" dirty="0"/>
              <a:t>Zvolili Jiřího </a:t>
            </a:r>
            <a:r>
              <a:rPr lang="cs-CZ" b="1" i="1" dirty="0"/>
              <a:t>králem</a:t>
            </a:r>
          </a:p>
          <a:p>
            <a:r>
              <a:rPr lang="cs-CZ" i="1" dirty="0"/>
              <a:t>Děti běhaly </a:t>
            </a:r>
            <a:r>
              <a:rPr lang="cs-CZ" b="1" i="1" dirty="0"/>
              <a:t>bosy</a:t>
            </a:r>
            <a:r>
              <a:rPr lang="cs-CZ" i="1" dirty="0"/>
              <a:t>.</a:t>
            </a:r>
          </a:p>
          <a:p>
            <a:r>
              <a:rPr lang="cs-CZ" i="1" dirty="0"/>
              <a:t>Zůstanu tam </a:t>
            </a:r>
            <a:r>
              <a:rPr lang="cs-CZ" b="1" i="1" dirty="0"/>
              <a:t>rád</a:t>
            </a:r>
            <a:r>
              <a:rPr lang="cs-CZ" dirty="0"/>
              <a:t>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azeta">
  <a:themeElements>
    <a:clrScheme name="Faz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zeta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z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100</TotalTime>
  <Words>531</Words>
  <Application>Microsoft Office PowerPoint</Application>
  <PresentationFormat>Předvádění na obrazovce (4:3)</PresentationFormat>
  <Paragraphs>114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Fazeta</vt:lpstr>
      <vt:lpstr>VĚTNÉ ČLENY</vt:lpstr>
      <vt:lpstr>VĚTNÉ ČLENY</vt:lpstr>
      <vt:lpstr>PODMĚT</vt:lpstr>
      <vt:lpstr>PODMĚT</vt:lpstr>
      <vt:lpstr>PŘÍSUDEK</vt:lpstr>
      <vt:lpstr>DRUHY PŘÍSUDKU</vt:lpstr>
      <vt:lpstr>PŘÍSUDEK SLOVESNÝ</vt:lpstr>
      <vt:lpstr>PŘÍSUDEK JMENNÝ SE SPONOU</vt:lpstr>
      <vt:lpstr>PŘÍSUDEK JMENNÝ</vt:lpstr>
      <vt:lpstr>PŘÍVLASTEK</vt:lpstr>
      <vt:lpstr>DRUHY PŘÍVLASTKU</vt:lpstr>
      <vt:lpstr>Shodný přívlastek</vt:lpstr>
      <vt:lpstr>NESHODNÝ PŘÍVLASTEK</vt:lpstr>
      <vt:lpstr>DRUHY PŘÍVLASTKU</vt:lpstr>
      <vt:lpstr>PŘEDMĚT</vt:lpstr>
      <vt:lpstr>PŘÍSLOVEČNÉ URČENÍ</vt:lpstr>
      <vt:lpstr>DRUHY PŘÍSLOVEČNÝCH URČENÍ</vt:lpstr>
      <vt:lpstr>DOPLNĚK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VĚTNÉ ČLENY</dc:title>
  <dc:creator>BLAZKOVAH</dc:creator>
  <cp:lastModifiedBy>BLAZKOVAH</cp:lastModifiedBy>
  <cp:revision>11</cp:revision>
  <dcterms:created xsi:type="dcterms:W3CDTF">2017-10-03T11:25:54Z</dcterms:created>
  <dcterms:modified xsi:type="dcterms:W3CDTF">2017-10-04T05:33:38Z</dcterms:modified>
</cp:coreProperties>
</file>