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cs-CZ"/>
            </a:p>
          </p:txBody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158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9004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9612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9216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721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630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8824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9190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9448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509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4207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17972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69155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3092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55148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43794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503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cs-CZ"/>
            </a:p>
          </p:txBody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9CC3739-7BC7-4CCF-86EB-340D8C14B83A}" type="datetimeFigureOut">
              <a:rPr lang="cs-CZ" smtClean="0"/>
              <a:t>24.2.2026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7026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69FA5DE-8009-9B5E-4D96-E1CDAE6CB27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400" b="1" u="sng" dirty="0"/>
              <a:t>VELKÁ FRANCOUZSKÁ REVOLUCE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33F6D02F-BA20-735E-B645-1F11E7765BC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395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F14733B-406E-2E6D-6B41-7CD0AF336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PŘEDREVOLUČNÍ FRANCIE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4BE36AE0-0A8A-3B67-FFA9-09C2594243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Nejlidnatější stát na kontinentě – cca 26 milionů</a:t>
            </a:r>
          </a:p>
          <a:p>
            <a:r>
              <a:rPr lang="cs-CZ" u="sng" dirty="0"/>
              <a:t>Tři stavy </a:t>
            </a:r>
            <a:r>
              <a:rPr lang="cs-CZ" dirty="0"/>
              <a:t>– duchovní, šlechta, ostatní obyvatelé</a:t>
            </a:r>
          </a:p>
          <a:p>
            <a:r>
              <a:rPr lang="cs-CZ" b="1" dirty="0"/>
              <a:t>1774 – nástup Ludvíka XVI. </a:t>
            </a:r>
            <a:r>
              <a:rPr lang="cs-CZ" dirty="0"/>
              <a:t>=&gt; finanční krize</a:t>
            </a:r>
          </a:p>
          <a:p>
            <a:r>
              <a:rPr lang="cs-CZ" dirty="0"/>
              <a:t>Nepřijetí reformy finančnictví</a:t>
            </a:r>
          </a:p>
          <a:p>
            <a:r>
              <a:rPr lang="cs-CZ" dirty="0"/>
              <a:t>Květen 1789 – generální stavy – král neustoupil</a:t>
            </a:r>
            <a:r>
              <a:rPr lang="cs-CZ" b="1" dirty="0"/>
              <a:t>=&gt; 17. června 1789 Národní shromáždění</a:t>
            </a:r>
          </a:p>
          <a:p>
            <a:r>
              <a:rPr lang="cs-CZ" b="1" dirty="0"/>
              <a:t>14. července 1789 – dobytí Bastily</a:t>
            </a:r>
          </a:p>
          <a:p>
            <a:r>
              <a:rPr lang="cs-CZ" dirty="0"/>
              <a:t>Zřízení národní gardy – v čele Mario Joseph La </a:t>
            </a:r>
            <a:r>
              <a:rPr lang="cs-CZ" dirty="0" err="1"/>
              <a:t>Fayette</a:t>
            </a:r>
            <a:endParaRPr lang="cs-CZ" dirty="0"/>
          </a:p>
          <a:p>
            <a:r>
              <a:rPr lang="cs-CZ" dirty="0"/>
              <a:t>=&gt;Národní shromáždění zrušilo privilegia šlechty a církve, poddanství</a:t>
            </a:r>
          </a:p>
          <a:p>
            <a:r>
              <a:rPr lang="cs-CZ" dirty="0"/>
              <a:t>=&gt;srpen 1789 Ústavodárné národní shromáždění – Deklarace práv člověka a občana</a:t>
            </a:r>
          </a:p>
        </p:txBody>
      </p:sp>
    </p:spTree>
    <p:extLst>
      <p:ext uri="{BB962C8B-B14F-4D97-AF65-F5344CB8AC3E}">
        <p14:creationId xmlns:p14="http://schemas.microsoft.com/office/powerpoint/2010/main" val="851412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BE62BCD-F715-66B8-B53E-5A71AAECA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DEKLARACE PRÁV ČLOVĚKA A OBČANA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1D1207B7-ED8B-360D-1FD6-DD83B4EA5B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26. srpna 1789</a:t>
            </a:r>
          </a:p>
          <a:p>
            <a:r>
              <a:rPr lang="cs-CZ" dirty="0"/>
              <a:t>Svoboda a rovnost před soudem</a:t>
            </a:r>
          </a:p>
          <a:p>
            <a:r>
              <a:rPr lang="cs-CZ" dirty="0"/>
              <a:t>Právo na soukromé vlastnictví</a:t>
            </a:r>
          </a:p>
          <a:p>
            <a:r>
              <a:rPr lang="cs-CZ" dirty="0"/>
              <a:t>Právo na osobní svobodu</a:t>
            </a:r>
          </a:p>
          <a:p>
            <a:r>
              <a:rPr lang="cs-CZ" dirty="0"/>
              <a:t>Víra v lidský rozum a ústavní instituce</a:t>
            </a:r>
          </a:p>
          <a:p>
            <a:r>
              <a:rPr lang="cs-CZ" dirty="0"/>
              <a:t>Plná občanská práva pro Židy</a:t>
            </a:r>
          </a:p>
          <a:p>
            <a:r>
              <a:rPr lang="cs-CZ" b="1" dirty="0"/>
              <a:t>Markýz La </a:t>
            </a:r>
            <a:r>
              <a:rPr lang="cs-CZ" b="1" dirty="0" err="1"/>
              <a:t>Fayette</a:t>
            </a:r>
            <a:r>
              <a:rPr lang="cs-CZ" b="1"/>
              <a:t> </a:t>
            </a:r>
            <a:r>
              <a:rPr lang="cs-CZ" b="1">
                <a:solidFill>
                  <a:srgbClr val="FF0000"/>
                </a:solidFill>
              </a:rPr>
              <a:t>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635045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844DAA4-3C1A-70C6-695D-ECAAD83A9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NOVÁ ÚSTAVA KRÁLOVSTVÍ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6A42F310-D242-FFF4-9C74-FE86824142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Definitivně schválena roku </a:t>
            </a:r>
            <a:r>
              <a:rPr lang="cs-CZ" b="1" dirty="0"/>
              <a:t>1791</a:t>
            </a:r>
          </a:p>
          <a:p>
            <a:r>
              <a:rPr lang="cs-CZ" dirty="0"/>
              <a:t>Francie je konstituční monarchií – oddělená moc zákonodárná, výkonná a soudní</a:t>
            </a:r>
          </a:p>
          <a:p>
            <a:r>
              <a:rPr lang="cs-CZ" dirty="0"/>
              <a:t>Král je v čele, ale nemá pravomoc</a:t>
            </a:r>
          </a:p>
          <a:p>
            <a:r>
              <a:rPr lang="cs-CZ" dirty="0"/>
              <a:t>Zákony tvoří poslanci</a:t>
            </a:r>
          </a:p>
          <a:p>
            <a:r>
              <a:rPr lang="cs-CZ" dirty="0"/>
              <a:t>Volební právo a členství v národní gardě pouze pro bohaté občany </a:t>
            </a:r>
          </a:p>
          <a:p>
            <a:r>
              <a:rPr lang="cs-CZ" dirty="0"/>
              <a:t>Země rozdělená na departementy</a:t>
            </a:r>
          </a:p>
          <a:p>
            <a:r>
              <a:rPr lang="cs-CZ" dirty="0"/>
              <a:t>Všeobecné oslovení </a:t>
            </a:r>
            <a:r>
              <a:rPr lang="cs-CZ"/>
              <a:t>občan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4861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50EADC3-50FA-10A5-A567-6EAC73826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KRÁL </a:t>
            </a:r>
            <a:r>
              <a:rPr lang="cs-CZ" b="1" u="sng"/>
              <a:t>LUDVÍK XVI</a:t>
            </a:r>
            <a:r>
              <a:rPr lang="cs-CZ" b="1" u="sng" dirty="0"/>
              <a:t>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CEEACE65-1172-6666-1572-EF2446F722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Odmítal přijmout změny</a:t>
            </a:r>
          </a:p>
          <a:p>
            <a:r>
              <a:rPr lang="cs-CZ" dirty="0"/>
              <a:t>Manželka Marie Antoinetta – velmi rozhazovačná</a:t>
            </a:r>
          </a:p>
          <a:p>
            <a:r>
              <a:rPr lang="cs-CZ" dirty="0"/>
              <a:t>Extrémní zadlužení země</a:t>
            </a:r>
          </a:p>
          <a:p>
            <a:r>
              <a:rPr lang="cs-CZ" b="1" dirty="0"/>
              <a:t>Říjen 1789 – král s rodinou musí opustit Versailles a stěhuje se do Paříže </a:t>
            </a:r>
            <a:r>
              <a:rPr lang="cs-CZ" dirty="0"/>
              <a:t>– stal se zajatcem lidu</a:t>
            </a:r>
          </a:p>
        </p:txBody>
      </p:sp>
    </p:spTree>
    <p:extLst>
      <p:ext uri="{BB962C8B-B14F-4D97-AF65-F5344CB8AC3E}">
        <p14:creationId xmlns:p14="http://schemas.microsoft.com/office/powerpoint/2010/main" val="4048600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4031356-8570-E229-04DF-6E5C5AD15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POLITICKÉ KLUBY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09BB8C38-9E3B-B590-6B86-E2AB964F10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Radikálové seděli nalevo, umírnění vpravo</a:t>
            </a:r>
          </a:p>
          <a:p>
            <a:r>
              <a:rPr lang="cs-CZ" dirty="0"/>
              <a:t>Vznik klubů mimo sněmovnu</a:t>
            </a:r>
          </a:p>
          <a:p>
            <a:r>
              <a:rPr lang="cs-CZ" b="1" u="sng" dirty="0"/>
              <a:t>Klub Přátel konstituce </a:t>
            </a:r>
          </a:p>
          <a:p>
            <a:pPr lvl="1"/>
            <a:r>
              <a:rPr lang="cs-CZ" dirty="0"/>
              <a:t>– scházeli v bývalém klášteře sv. Jakuba=&gt; jakobíni</a:t>
            </a:r>
          </a:p>
          <a:p>
            <a:pPr lvl="1"/>
            <a:r>
              <a:rPr lang="cs-CZ" dirty="0"/>
              <a:t>Nejdříve umírnění, později radikálové – v čele </a:t>
            </a:r>
            <a:r>
              <a:rPr lang="cs-CZ" dirty="0" err="1"/>
              <a:t>Maximilien</a:t>
            </a:r>
            <a:r>
              <a:rPr lang="cs-CZ" dirty="0"/>
              <a:t> Robespierre</a:t>
            </a:r>
          </a:p>
          <a:p>
            <a:pPr algn="just"/>
            <a:r>
              <a:rPr lang="cs-CZ" b="1" u="sng" dirty="0"/>
              <a:t>Klub </a:t>
            </a:r>
            <a:r>
              <a:rPr lang="cs-CZ" b="1" u="sng" dirty="0" err="1"/>
              <a:t>cordeliérů</a:t>
            </a:r>
            <a:r>
              <a:rPr lang="cs-CZ" b="1" u="sng" dirty="0"/>
              <a:t> </a:t>
            </a:r>
          </a:p>
          <a:p>
            <a:pPr lvl="1" algn="just"/>
            <a:r>
              <a:rPr lang="cs-CZ" dirty="0"/>
              <a:t>- nejradikálnější, chtěl odstranit krále a zavést republiku</a:t>
            </a:r>
          </a:p>
          <a:p>
            <a:pPr lvl="1" algn="just"/>
            <a:r>
              <a:rPr lang="cs-CZ" dirty="0"/>
              <a:t>Jean Paul Marat, Camille </a:t>
            </a:r>
            <a:r>
              <a:rPr lang="cs-CZ" dirty="0" err="1"/>
              <a:t>Desmoulins</a:t>
            </a:r>
            <a:r>
              <a:rPr lang="cs-CZ" dirty="0"/>
              <a:t>, Marie Jean </a:t>
            </a:r>
            <a:r>
              <a:rPr lang="cs-CZ" dirty="0" err="1"/>
              <a:t>Condorcet</a:t>
            </a:r>
            <a:r>
              <a:rPr lang="cs-CZ" dirty="0"/>
              <a:t>, Georges Jacques Danton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5291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B7390BD-D06B-73B4-5F92-E0F8C695F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EKONOMICKÉ PROBLÉMY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3B937102-0E0B-E3FA-36B2-96F7D709D7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Vyvlastnění církve – církevní hodnostáři pouze voleni</a:t>
            </a:r>
          </a:p>
          <a:p>
            <a:r>
              <a:rPr lang="cs-CZ" dirty="0"/>
              <a:t>Velké protesty</a:t>
            </a:r>
          </a:p>
          <a:p>
            <a:r>
              <a:rPr lang="cs-CZ" dirty="0"/>
              <a:t>Odchod šlechty a duchovních do exilu</a:t>
            </a:r>
          </a:p>
          <a:p>
            <a:r>
              <a:rPr lang="cs-CZ" dirty="0"/>
              <a:t>Liberální volný obchod – levný dovoz, bankrot menších řemeslníků</a:t>
            </a:r>
          </a:p>
          <a:p>
            <a:r>
              <a:rPr lang="cs-CZ" dirty="0"/>
              <a:t>stávky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7774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801BD51-0202-6CDD-0ACC-BA07C971B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MEZINÁRODNÍ PROBLÉMY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3235ADC2-66C4-FF5C-F630-2A456A9CDB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Okolní země naplánovaly útok na Francii – Rakousko, Prusko, německé státy</a:t>
            </a:r>
          </a:p>
          <a:p>
            <a:r>
              <a:rPr lang="cs-CZ" dirty="0"/>
              <a:t>Pomoc od francouzské šlechty v exilu</a:t>
            </a:r>
          </a:p>
          <a:p>
            <a:r>
              <a:rPr lang="cs-CZ" b="1" dirty="0"/>
              <a:t>1792 – vypuknutí války</a:t>
            </a:r>
          </a:p>
          <a:p>
            <a:r>
              <a:rPr lang="cs-CZ" dirty="0"/>
              <a:t>Spojenci chránili krále, francouzská armáda prohrávala=&gt; radikalizace francouzské společnosti</a:t>
            </a:r>
          </a:p>
          <a:p>
            <a:r>
              <a:rPr lang="cs-CZ" dirty="0"/>
              <a:t>Spojenci odvolali své velvyslance</a:t>
            </a:r>
          </a:p>
          <a:p>
            <a:r>
              <a:rPr lang="cs-CZ" b="1" dirty="0"/>
              <a:t>21. září 1792 zrušeno království a vyhlášena republika</a:t>
            </a:r>
          </a:p>
        </p:txBody>
      </p:sp>
    </p:spTree>
    <p:extLst>
      <p:ext uri="{BB962C8B-B14F-4D97-AF65-F5344CB8AC3E}">
        <p14:creationId xmlns:p14="http://schemas.microsoft.com/office/powerpoint/2010/main" val="9593251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82</TotalTime>
  <Words>345</Words>
  <Application>Microsoft Office PowerPoint</Application>
  <PresentationFormat>Širokoúhlá obrazovka</PresentationFormat>
  <Paragraphs>54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Organika</vt:lpstr>
      <vt:lpstr>VELKÁ FRANCOUZSKÁ REVOLUCE</vt:lpstr>
      <vt:lpstr>PŘEDREVOLUČNÍ FRANCIE</vt:lpstr>
      <vt:lpstr>DEKLARACE PRÁV ČLOVĚKA A OBČANA</vt:lpstr>
      <vt:lpstr>NOVÁ ÚSTAVA KRÁLOVSTVÍ</vt:lpstr>
      <vt:lpstr>KRÁL LUDVÍK XVI.</vt:lpstr>
      <vt:lpstr>POLITICKÉ KLUBY</vt:lpstr>
      <vt:lpstr>EKONOMICKÉ PROBLÉMY</vt:lpstr>
      <vt:lpstr>MEZINÁRODNÍ PROBLÉMY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VELKÁ FRANCOUZSKÁ REVOLUCE</dc:title>
  <dc:creator>Pc</dc:creator>
  <cp:lastModifiedBy>KOČOVSKÝ VÁCLAV Mgr.</cp:lastModifiedBy>
  <cp:revision>8</cp:revision>
  <dcterms:created xsi:type="dcterms:W3CDTF">2022-09-22T18:24:43Z</dcterms:created>
  <dcterms:modified xsi:type="dcterms:W3CDTF">2026-02-24T14:28:57Z</dcterms:modified>
</cp:coreProperties>
</file>