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9" r:id="rId4"/>
    <p:sldId id="279" r:id="rId5"/>
    <p:sldId id="285" r:id="rId6"/>
    <p:sldId id="264" r:id="rId7"/>
    <p:sldId id="265" r:id="rId8"/>
    <p:sldId id="281" r:id="rId9"/>
    <p:sldId id="257" r:id="rId10"/>
    <p:sldId id="276" r:id="rId11"/>
    <p:sldId id="259" r:id="rId12"/>
    <p:sldId id="277" r:id="rId13"/>
    <p:sldId id="278" r:id="rId14"/>
    <p:sldId id="274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63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409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70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46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604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656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024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32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81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593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44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623D5-A217-4659-A08F-44583EBBCF85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2BBE0-251F-4D16-A97F-B945D39B57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88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50.png"/><Relationship Id="rId7" Type="http://schemas.openxmlformats.org/officeDocument/2006/relationships/image" Target="../media/image9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10" Type="http://schemas.openxmlformats.org/officeDocument/2006/relationships/slide" Target="slide6.xml"/><Relationship Id="rId4" Type="http://schemas.openxmlformats.org/officeDocument/2006/relationships/image" Target="../media/image60.png"/><Relationship Id="rId9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0122" y="1916832"/>
            <a:ext cx="7811753" cy="1832833"/>
          </a:xfrm>
        </p:spPr>
        <p:txBody>
          <a:bodyPr>
            <a:normAutofit/>
          </a:bodyPr>
          <a:lstStyle/>
          <a:p>
            <a:r>
              <a:rPr lang="cs-CZ" dirty="0"/>
              <a:t>Fyzikální veličiny a jejich jednotky</a:t>
            </a:r>
            <a:br>
              <a:rPr lang="cs-CZ" dirty="0"/>
            </a:br>
            <a:r>
              <a:rPr lang="cs-CZ" dirty="0"/>
              <a:t>(Fyz10)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366748" y="3703984"/>
            <a:ext cx="3458499" cy="2736304"/>
          </a:xfrm>
        </p:spPr>
        <p:txBody>
          <a:bodyPr>
            <a:noAutofit/>
          </a:bodyPr>
          <a:lstStyle/>
          <a:p>
            <a:r>
              <a:rPr lang="cs-CZ" sz="1800" dirty="0"/>
              <a:t>Co je fyzikální veličina</a:t>
            </a:r>
          </a:p>
          <a:p>
            <a:r>
              <a:rPr lang="cs-CZ" sz="1800" dirty="0"/>
              <a:t>Značení fyzikálních veličin</a:t>
            </a:r>
          </a:p>
          <a:p>
            <a:r>
              <a:rPr lang="cs-CZ" sz="1800" dirty="0"/>
              <a:t>Hodnota fyzikální veličiny </a:t>
            </a:r>
          </a:p>
          <a:p>
            <a:r>
              <a:rPr lang="cs-CZ" sz="1800" dirty="0"/>
              <a:t>Soustava základních veličin SI</a:t>
            </a:r>
          </a:p>
          <a:p>
            <a:r>
              <a:rPr lang="cs-CZ" sz="1800" dirty="0"/>
              <a:t>Odvozené jednotky</a:t>
            </a:r>
          </a:p>
          <a:p>
            <a:r>
              <a:rPr lang="cs-CZ" sz="1800" dirty="0"/>
              <a:t>Vedlejší jednotky</a:t>
            </a:r>
          </a:p>
          <a:p>
            <a:r>
              <a:rPr lang="cs-CZ" sz="1800" dirty="0"/>
              <a:t>Násobky a díly jednotek</a:t>
            </a:r>
          </a:p>
          <a:p>
            <a:r>
              <a:rPr lang="cs-CZ" sz="1800" dirty="0"/>
              <a:t>Skalární a vektorové veličiny</a:t>
            </a:r>
          </a:p>
          <a:p>
            <a:endParaRPr lang="cs-CZ" sz="18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082D1A0-7C81-1610-1F2D-087A829EB104}"/>
              </a:ext>
            </a:extLst>
          </p:cNvPr>
          <p:cNvSpPr txBox="1"/>
          <p:nvPr/>
        </p:nvSpPr>
        <p:spPr>
          <a:xfrm>
            <a:off x="926722" y="622802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25.12. 2025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CC204FD-E100-8513-EC2A-659D16787C32}"/>
              </a:ext>
            </a:extLst>
          </p:cNvPr>
          <p:cNvSpPr txBox="1"/>
          <p:nvPr/>
        </p:nvSpPr>
        <p:spPr>
          <a:xfrm>
            <a:off x="8976320" y="6216053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odkazy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0" y="674864"/>
            <a:ext cx="3600000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8160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8788ABE-2AF2-B80F-B8F4-9147C55204D4}"/>
              </a:ext>
            </a:extLst>
          </p:cNvPr>
          <p:cNvSpPr txBox="1"/>
          <p:nvPr/>
        </p:nvSpPr>
        <p:spPr>
          <a:xfrm>
            <a:off x="346549" y="1098035"/>
            <a:ext cx="1166529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fyzikálních veličin:</a:t>
            </a:r>
          </a:p>
          <a:p>
            <a:r>
              <a:rPr lang="cs-CZ" dirty="0"/>
              <a:t>u těles můžeme měřit jejich </a:t>
            </a:r>
            <a:r>
              <a:rPr lang="cs-CZ" b="1" dirty="0"/>
              <a:t>objem, hmotnost a teplotu,</a:t>
            </a:r>
            <a:endParaRPr lang="cs-CZ" dirty="0"/>
          </a:p>
          <a:p>
            <a:r>
              <a:rPr lang="cs-CZ" dirty="0"/>
              <a:t>u pohybujících se těles můžeme změřit jejich </a:t>
            </a:r>
            <a:r>
              <a:rPr lang="cs-CZ" b="1" dirty="0"/>
              <a:t>rychlost,</a:t>
            </a:r>
            <a:endParaRPr lang="cs-CZ" dirty="0"/>
          </a:p>
          <a:p>
            <a:r>
              <a:rPr lang="cs-CZ" dirty="0"/>
              <a:t>u elektricky nabitých těles můžeme měřit jejich </a:t>
            </a:r>
            <a:r>
              <a:rPr lang="cs-CZ" b="1" dirty="0"/>
              <a:t>elektrický náboj</a:t>
            </a:r>
            <a:r>
              <a:rPr lang="cs-CZ" dirty="0"/>
              <a:t>,</a:t>
            </a:r>
          </a:p>
          <a:p>
            <a:r>
              <a:rPr lang="cs-CZ" dirty="0"/>
              <a:t>v případě vzájemného působení těles můžeme změřit </a:t>
            </a:r>
            <a:r>
              <a:rPr lang="cs-CZ" b="1" dirty="0"/>
              <a:t>sílu</a:t>
            </a:r>
            <a:r>
              <a:rPr lang="cs-CZ" dirty="0"/>
              <a:t>, kterou na sebe tělesa působí.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4B8CFBC-DB27-FE40-AC21-7CA2D0ADA892}"/>
              </a:ext>
            </a:extLst>
          </p:cNvPr>
          <p:cNvSpPr txBox="1"/>
          <p:nvPr/>
        </p:nvSpPr>
        <p:spPr>
          <a:xfrm>
            <a:off x="335360" y="26064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Fyzikální veličiny a jednotky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35360" y="694678"/>
            <a:ext cx="11449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Fyzikální veličiny vyjadřují kvantitativně i kvalitativně vlastnosti hmotného objektu nebo soustavy hmotných objektů.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346549" y="2640714"/>
            <a:ext cx="11161240" cy="2660239"/>
            <a:chOff x="479376" y="1052737"/>
            <a:chExt cx="11161240" cy="266023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BAD25F3C-1CA1-8E7E-159E-C738D7BD190C}"/>
                    </a:ext>
                  </a:extLst>
                </p:cNvPr>
                <p:cNvSpPr txBox="1"/>
                <p:nvPr/>
              </p:nvSpPr>
              <p:spPr>
                <a:xfrm>
                  <a:off x="479376" y="1052737"/>
                  <a:ext cx="11161240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Hodnotu fyzikální veličiny </a:t>
                  </a:r>
                  <a14:m>
                    <m:oMath xmlns:m="http://schemas.openxmlformats.org/officeDocument/2006/math">
                      <m:r>
                        <a:rPr lang="cs-CZ" i="1" dirty="0">
                          <a:latin typeface="Cambria Math" panose="02040503050406030204" pitchFamily="18" charset="0"/>
                        </a:rPr>
                        <m:t>𝐴</m:t>
                      </m:r>
                    </m:oMath>
                  </a14:m>
                  <a:r>
                    <a:rPr lang="cs-CZ" dirty="0"/>
                    <a:t> vždy vyjadřujeme její číselnou hodnotou 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</m:oMath>
                  </a14:m>
                  <a:r>
                    <a:rPr lang="cs-CZ" dirty="0"/>
                    <a:t> a měřící jednotkou </a:t>
                  </a:r>
                  <a14:m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</m:oMath>
                  </a14:m>
                  <a:endParaRPr lang="cs-CZ" dirty="0"/>
                </a:p>
                <a:p>
                  <a:endParaRPr lang="cs-CZ" sz="800" dirty="0"/>
                </a:p>
                <a:p>
                  <a:pPr algn="ctr"/>
                  <a14:m>
                    <m:oMath xmlns:m="http://schemas.openxmlformats.org/officeDocument/2006/math">
                      <m:r>
                        <a:rPr lang="cs-CZ" sz="28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cs-CZ" sz="28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</m:oMath>
                  </a14:m>
                  <a:r>
                    <a:rPr lang="cs-CZ" sz="2800" dirty="0"/>
                    <a:t> </a:t>
                  </a:r>
                </a:p>
              </p:txBody>
            </p:sp>
          </mc:Choice>
          <mc:Fallback xmlns="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BAD25F3C-1CA1-8E7E-159E-C738D7BD190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376" y="1052737"/>
                  <a:ext cx="11161240" cy="923330"/>
                </a:xfrm>
                <a:prstGeom prst="rect">
                  <a:avLst/>
                </a:prstGeom>
                <a:blipFill>
                  <a:blip r:embed="rId2"/>
                  <a:stretch>
                    <a:fillRect l="-492" t="-328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2C523D10-810D-D30E-BC01-CAE139C47C5D}"/>
                    </a:ext>
                  </a:extLst>
                </p:cNvPr>
                <p:cNvSpPr txBox="1"/>
                <p:nvPr/>
              </p:nvSpPr>
              <p:spPr>
                <a:xfrm>
                  <a:off x="479376" y="2789646"/>
                  <a:ext cx="11161240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Podle volby jednotky dostáváme různé číselné hodnoty fyzikálních veličin. Proto je vždy nutné uvést, při jaké jednotce byla číselná hodnota fyzikální veličiny získána.</a:t>
                  </a:r>
                </a:p>
                <a:p>
                  <a:r>
                    <a:rPr lang="cs-CZ" dirty="0"/>
                    <a:t>Číselná hodnota 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</m:oMath>
                  </a14:m>
                  <a:r>
                    <a:rPr lang="cs-CZ" dirty="0"/>
                    <a:t> označuje kvantitu (množství) a </a:t>
                  </a:r>
                  <a14:m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</m:oMath>
                  </a14:m>
                  <a:r>
                    <a:rPr lang="cs-CZ" dirty="0"/>
                    <a:t> označuje fyzikální veličinu neboli kvalitu.</a:t>
                  </a:r>
                </a:p>
              </p:txBody>
            </p:sp>
          </mc:Choice>
          <mc:Fallback xmlns="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2C523D10-810D-D30E-BC01-CAE139C47C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376" y="2789646"/>
                  <a:ext cx="11161240" cy="923330"/>
                </a:xfrm>
                <a:prstGeom prst="rect">
                  <a:avLst/>
                </a:prstGeom>
                <a:blipFill>
                  <a:blip r:embed="rId3"/>
                  <a:stretch>
                    <a:fillRect l="-492" t="-3289" b="-921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119C2794-E784-B371-3249-1A700BF5F6D8}"/>
                </a:ext>
              </a:extLst>
            </p:cNvPr>
            <p:cNvSpPr txBox="1"/>
            <p:nvPr/>
          </p:nvSpPr>
          <p:spPr>
            <a:xfrm>
              <a:off x="4172151" y="2094370"/>
              <a:ext cx="1008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Fyzikální</a:t>
              </a:r>
            </a:p>
            <a:p>
              <a:r>
                <a:rPr lang="cs-CZ" dirty="0"/>
                <a:t>veličina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BE9DE179-63DC-809C-1F43-A9B0465D510E}"/>
                </a:ext>
              </a:extLst>
            </p:cNvPr>
            <p:cNvSpPr txBox="1"/>
            <p:nvPr/>
          </p:nvSpPr>
          <p:spPr>
            <a:xfrm>
              <a:off x="5591944" y="2108201"/>
              <a:ext cx="1008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Číselná</a:t>
              </a:r>
            </a:p>
            <a:p>
              <a:r>
                <a:rPr lang="cs-CZ" dirty="0"/>
                <a:t>hodnota</a:t>
              </a:r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6FD5190-3A96-D34A-153E-C608E0E9255E}"/>
                </a:ext>
              </a:extLst>
            </p:cNvPr>
            <p:cNvSpPr txBox="1"/>
            <p:nvPr/>
          </p:nvSpPr>
          <p:spPr>
            <a:xfrm>
              <a:off x="7011737" y="2078617"/>
              <a:ext cx="1008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Měřící</a:t>
              </a:r>
            </a:p>
            <a:p>
              <a:r>
                <a:rPr lang="cs-CZ" dirty="0"/>
                <a:t>jednotka</a:t>
              </a:r>
            </a:p>
          </p:txBody>
        </p:sp>
        <p:cxnSp>
          <p:nvCxnSpPr>
            <p:cNvPr id="11" name="Přímá spojnice se šipkou 10">
              <a:extLst>
                <a:ext uri="{FF2B5EF4-FFF2-40B4-BE49-F238E27FC236}">
                  <a16:creationId xmlns:a16="http://schemas.microsoft.com/office/drawing/2014/main" id="{1FEFADEC-73F2-621A-3FA1-5A41AB4A2B9F}"/>
                </a:ext>
              </a:extLst>
            </p:cNvPr>
            <p:cNvCxnSpPr>
              <a:stCxn id="8" idx="0"/>
            </p:cNvCxnSpPr>
            <p:nvPr/>
          </p:nvCxnSpPr>
          <p:spPr>
            <a:xfrm flipV="1">
              <a:off x="4676207" y="1844824"/>
              <a:ext cx="324000" cy="28800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>
              <a:extLst>
                <a:ext uri="{FF2B5EF4-FFF2-40B4-BE49-F238E27FC236}">
                  <a16:creationId xmlns:a16="http://schemas.microsoft.com/office/drawing/2014/main" id="{313F7CD8-BFD7-03CD-69C7-C29E21BF28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059996" y="1916832"/>
              <a:ext cx="0" cy="26337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C2EADEA6-118B-5546-2DF4-DB0DAE16A29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029795" y="1844824"/>
              <a:ext cx="324000" cy="28800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05ADE2E5-F807-ACA0-F9A8-0E167475E5BE}"/>
              </a:ext>
            </a:extLst>
          </p:cNvPr>
          <p:cNvSpPr txBox="1"/>
          <p:nvPr/>
        </p:nvSpPr>
        <p:spPr>
          <a:xfrm>
            <a:off x="335360" y="5854023"/>
            <a:ext cx="1584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zápisu: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Tabulka 14">
                <a:extLst>
                  <a:ext uri="{FF2B5EF4-FFF2-40B4-BE49-F238E27FC236}">
                    <a16:creationId xmlns:a16="http://schemas.microsoft.com/office/drawing/2014/main" id="{5DC04BEE-09AA-0E4D-E1F1-847D2954FFA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4632717"/>
                  </p:ext>
                </p:extLst>
              </p:nvPr>
            </p:nvGraphicFramePr>
            <p:xfrm>
              <a:off x="2351584" y="5293065"/>
              <a:ext cx="9217024" cy="148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04256">
                      <a:extLst>
                        <a:ext uri="{9D8B030D-6E8A-4147-A177-3AD203B41FA5}">
                          <a16:colId xmlns:a16="http://schemas.microsoft.com/office/drawing/2014/main" val="3272133723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688533324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508857444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714524416"/>
                        </a:ext>
                      </a:extLst>
                    </a:gridCol>
                  </a:tblGrid>
                  <a:tr h="370840">
                    <a:tc gridSpan="3"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Správný zápis</a:t>
                          </a:r>
                        </a:p>
                      </a:txBody>
                      <a:tcPr anchor="ctr"/>
                    </a:tc>
                    <a:tc hMerge="1"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Nesprávný zápis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768378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 </a:t>
                          </a:r>
                          <a14:m>
                            <m:oMath xmlns:m="http://schemas.openxmlformats.org/officeDocument/2006/math"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=37 </m:t>
                              </m:r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 panose="02040503050406030204" pitchFamily="18" charset="0"/>
                                </a:rPr>
                                <m:t>k</m:t>
                              </m:r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g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kg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{"/>
                                    <m:endChr m:val="}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=37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 </a:t>
                          </a:r>
                          <a14:m>
                            <m:oMath xmlns:m="http://schemas.openxmlformats.org/officeDocument/2006/math"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=37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2482975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dirty="0"/>
                            <a:t>Délka  </a:t>
                          </a:r>
                          <a14:m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54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m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{"/>
                                    <m:endChr m:val="}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=54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Délka  </a:t>
                          </a:r>
                          <a14:m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54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8681002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dirty="0"/>
                            <a:t>Čas  </a:t>
                          </a:r>
                          <a14:m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245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{"/>
                                    <m:endChr m:val="}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=245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Čas  </a:t>
                          </a:r>
                          <a14:m>
                            <m:oMath xmlns:m="http://schemas.openxmlformats.org/officeDocument/2006/math"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245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5806801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Tabulka 14">
                <a:extLst>
                  <a:ext uri="{FF2B5EF4-FFF2-40B4-BE49-F238E27FC236}">
                    <a16:creationId xmlns:a16="http://schemas.microsoft.com/office/drawing/2014/main" id="{5DC04BEE-09AA-0E4D-E1F1-847D2954FFA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4632717"/>
                  </p:ext>
                </p:extLst>
              </p:nvPr>
            </p:nvGraphicFramePr>
            <p:xfrm>
              <a:off x="2351584" y="5293065"/>
              <a:ext cx="9217024" cy="148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04256">
                      <a:extLst>
                        <a:ext uri="{9D8B030D-6E8A-4147-A177-3AD203B41FA5}">
                          <a16:colId xmlns:a16="http://schemas.microsoft.com/office/drawing/2014/main" val="3272133723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688533324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508857444"/>
                        </a:ext>
                      </a:extLst>
                    </a:gridCol>
                    <a:gridCol w="2304256">
                      <a:extLst>
                        <a:ext uri="{9D8B030D-6E8A-4147-A177-3AD203B41FA5}">
                          <a16:colId xmlns:a16="http://schemas.microsoft.com/office/drawing/2014/main" val="1714524416"/>
                        </a:ext>
                      </a:extLst>
                    </a:gridCol>
                  </a:tblGrid>
                  <a:tr h="370840">
                    <a:tc gridSpan="3">
                      <a:txBody>
                        <a:bodyPr/>
                        <a:lstStyle/>
                        <a:p>
                          <a:pPr algn="ctr"/>
                          <a:r>
                            <a:rPr lang="cs-CZ" b="1" dirty="0"/>
                            <a:t>Správný zápis</a:t>
                          </a:r>
                        </a:p>
                      </a:txBody>
                      <a:tcPr anchor="ctr"/>
                    </a:tc>
                    <a:tc hMerge="1"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Nesprávný zápis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768378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65" t="-108197" r="-300794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108197" r="-200000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00529" t="-108197" r="-100529" b="-2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300529" t="-108197" r="-529" b="-2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2482975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65" t="-208197" r="-300794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208197" r="-200000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00529" t="-208197" r="-100529" b="-1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300529" t="-208197" r="-529" b="-1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8681002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65" t="-308197" r="-300794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308197" r="-200000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200529" t="-308197" r="-100529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300529" t="-308197" r="-529" b="-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5806801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26914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8C49B48-A57C-17C8-AE5A-5A4C7443685F}"/>
              </a:ext>
            </a:extLst>
          </p:cNvPr>
          <p:cNvSpPr txBox="1"/>
          <p:nvPr/>
        </p:nvSpPr>
        <p:spPr>
          <a:xfrm>
            <a:off x="551384" y="332656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 označování fyzikálních veličin používáme smluvené značky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27E895C-F38E-09C9-029D-9213042242F3}"/>
              </a:ext>
            </a:extLst>
          </p:cNvPr>
          <p:cNvSpPr txBox="1"/>
          <p:nvPr/>
        </p:nvSpPr>
        <p:spPr>
          <a:xfrm>
            <a:off x="518997" y="701988"/>
            <a:ext cx="9681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smluvených značek některých fyzikálních veličin a názvy jejich měrných jednotek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" name="Tabulka 18">
                <a:extLst>
                  <a:ext uri="{FF2B5EF4-FFF2-40B4-BE49-F238E27FC236}">
                    <a16:creationId xmlns:a16="http://schemas.microsoft.com/office/drawing/2014/main" id="{C8AAABFE-9824-792E-F6E4-699807FEC04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31500559"/>
                  </p:ext>
                </p:extLst>
              </p:nvPr>
            </p:nvGraphicFramePr>
            <p:xfrm>
              <a:off x="3386571" y="1268760"/>
              <a:ext cx="5418858" cy="53606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06286">
                      <a:extLst>
                        <a:ext uri="{9D8B030D-6E8A-4147-A177-3AD203B41FA5}">
                          <a16:colId xmlns:a16="http://schemas.microsoft.com/office/drawing/2014/main" val="220019579"/>
                        </a:ext>
                      </a:extLst>
                    </a:gridCol>
                    <a:gridCol w="1806286">
                      <a:extLst>
                        <a:ext uri="{9D8B030D-6E8A-4147-A177-3AD203B41FA5}">
                          <a16:colId xmlns:a16="http://schemas.microsoft.com/office/drawing/2014/main" val="3327489950"/>
                        </a:ext>
                      </a:extLst>
                    </a:gridCol>
                    <a:gridCol w="1806286">
                      <a:extLst>
                        <a:ext uri="{9D8B030D-6E8A-4147-A177-3AD203B41FA5}">
                          <a16:colId xmlns:a16="http://schemas.microsoft.com/office/drawing/2014/main" val="44148460"/>
                        </a:ext>
                      </a:extLst>
                    </a:gridCol>
                  </a:tblGrid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Název veličiny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značka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Jednotka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832483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Délka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, </m:t>
                                </m:r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 (metr)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4432984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kg (kilogram)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92287401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Čas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 (sekunda)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0764290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Elektrický proud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𝐼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 (ampér)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06459403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Termodynamická teplota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K (kelvin)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59766592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Látkové množství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mol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0700363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Svítivost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𝐼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cd (kandela)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98723326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Objem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24989941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Rychlost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  <m: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 .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s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30049688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Síla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oMath>
                            </m:oMathPara>
                          </a14:m>
                          <a:endParaRPr lang="cs-CZ" i="1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 (newton)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272328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9" name="Tabulka 18">
                <a:extLst>
                  <a:ext uri="{FF2B5EF4-FFF2-40B4-BE49-F238E27FC236}">
                    <a16:creationId xmlns:a16="http://schemas.microsoft.com/office/drawing/2014/main" id="{C8AAABFE-9824-792E-F6E4-699807FEC04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31500559"/>
                  </p:ext>
                </p:extLst>
              </p:nvPr>
            </p:nvGraphicFramePr>
            <p:xfrm>
              <a:off x="3386571" y="1268760"/>
              <a:ext cx="5418858" cy="53606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06286">
                      <a:extLst>
                        <a:ext uri="{9D8B030D-6E8A-4147-A177-3AD203B41FA5}">
                          <a16:colId xmlns:a16="http://schemas.microsoft.com/office/drawing/2014/main" val="220019579"/>
                        </a:ext>
                      </a:extLst>
                    </a:gridCol>
                    <a:gridCol w="1806286">
                      <a:extLst>
                        <a:ext uri="{9D8B030D-6E8A-4147-A177-3AD203B41FA5}">
                          <a16:colId xmlns:a16="http://schemas.microsoft.com/office/drawing/2014/main" val="3327489950"/>
                        </a:ext>
                      </a:extLst>
                    </a:gridCol>
                    <a:gridCol w="1806286">
                      <a:extLst>
                        <a:ext uri="{9D8B030D-6E8A-4147-A177-3AD203B41FA5}">
                          <a16:colId xmlns:a16="http://schemas.microsoft.com/office/drawing/2014/main" val="44148460"/>
                        </a:ext>
                      </a:extLst>
                    </a:gridCol>
                  </a:tblGrid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Název veličiny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značka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Jednotka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4832483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Délka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105128" r="-101014" b="-9320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 (metr)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4432984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207792" r="-101014" b="-8441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kg (kilogram)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92287401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Čas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303846" r="-101014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 (sekunda)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0764290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Elektrický proud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409091" r="-101014" b="-64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 (ampér)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06459403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Termodynamická teplota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00676" t="-369811" r="-101014" b="-3669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K (kelvin)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59766592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Látkové množství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646753" r="-101014" b="-4051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mol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07003637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Svítivost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737179" r="-101014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cd (kandela)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98723326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Objem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848052" r="-101014" b="-2038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848052" r="-673" b="-20389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24989941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Rychlost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935897" r="-101014" b="-10128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935897" r="-673" b="-10128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0049688"/>
                      </a:ext>
                    </a:extLst>
                  </a:tr>
                  <a:tr h="47205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Síla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676" t="-1049351" r="-101014" b="-25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N (newton)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272328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954238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78640E-0F34-4076-F3F4-D1FC08C6F0C5}"/>
              </a:ext>
            </a:extLst>
          </p:cNvPr>
          <p:cNvSpPr txBox="1"/>
          <p:nvPr/>
        </p:nvSpPr>
        <p:spPr>
          <a:xfrm>
            <a:off x="479376" y="284961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Soustava fyzikálních veličin a jednotek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FAA62B9-4182-BAD0-9AC6-A4B079F18015}"/>
              </a:ext>
            </a:extLst>
          </p:cNvPr>
          <p:cNvSpPr txBox="1"/>
          <p:nvPr/>
        </p:nvSpPr>
        <p:spPr>
          <a:xfrm>
            <a:off x="479376" y="1020792"/>
            <a:ext cx="110172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Fyzikální veličiny je možné měřit v libovolných jednotkách, ale volíme je však co nejúčelněji, aby výsledky měření nebylo závislé na pracovníkovi, místě měření ani době měření, a mohli tak být bezpečně srovnávány a kontrolovány.</a:t>
            </a:r>
          </a:p>
          <a:p>
            <a:endParaRPr lang="cs-CZ" dirty="0"/>
          </a:p>
          <a:p>
            <a:r>
              <a:rPr lang="cs-CZ" dirty="0"/>
              <a:t>Vezmeme-li v úvahu, že fyzikální veličiny jsou mezi sebou vázány podle fyzikálních zákonů, které vyjadřujeme fyzikálními rovnicemi mezi dvěma nebo více fyzikálními veličinami, máme možnost vhodnou volbou jednotek dosáhnout co nejjednoduššího vyjádření fyzikálních vztahů.</a:t>
            </a:r>
          </a:p>
          <a:p>
            <a:r>
              <a:rPr lang="cs-CZ" dirty="0"/>
              <a:t>Uvážíme-li, že ve fyzice je více různých druhů veličin než vztahů mezi nimi, pak je účelné při výběru fyzikálních veličin postupovat takto:</a:t>
            </a:r>
          </a:p>
          <a:p>
            <a:r>
              <a:rPr lang="cs-CZ" dirty="0"/>
              <a:t>Od počtu druhů fyzikálních veličin odečteme počet vztahů platných mezi nimi, čímž dostaneme počet veličin, které můžeme pokládat za nezávislé – </a:t>
            </a:r>
            <a:r>
              <a:rPr lang="cs-CZ" b="1" dirty="0"/>
              <a:t>základní</a:t>
            </a:r>
            <a:r>
              <a:rPr lang="cs-CZ" dirty="0"/>
              <a:t>.</a:t>
            </a:r>
          </a:p>
          <a:p>
            <a:r>
              <a:rPr lang="cs-CZ" dirty="0"/>
              <a:t>Všechny ostatní fyzikální veličiny a jejich jednotky se pak </a:t>
            </a:r>
            <a:r>
              <a:rPr lang="cs-CZ" dirty="0" err="1"/>
              <a:t>určujínz</a:t>
            </a:r>
            <a:r>
              <a:rPr lang="cs-CZ" dirty="0"/>
              <a:t> veličin a jednotek základních. Tyto fyzikální veličiny nazýváme </a:t>
            </a:r>
            <a:r>
              <a:rPr lang="cs-CZ" b="1" dirty="0"/>
              <a:t>odvozené veličiny</a:t>
            </a:r>
            <a:r>
              <a:rPr lang="cs-CZ" dirty="0"/>
              <a:t> a jejich jednotky jsou </a:t>
            </a:r>
            <a:r>
              <a:rPr lang="cs-CZ" b="1" dirty="0"/>
              <a:t>odvozené jednotky.</a:t>
            </a:r>
            <a:endParaRPr lang="cs-CZ" dirty="0"/>
          </a:p>
          <a:p>
            <a:r>
              <a:rPr lang="cs-CZ" dirty="0"/>
              <a:t>Na základě mezinárodních dohod byla v roce 1960 přijata </a:t>
            </a:r>
            <a:r>
              <a:rPr lang="cs-CZ" b="1" dirty="0"/>
              <a:t>Mezinárodní soustava jednotek, </a:t>
            </a:r>
            <a:r>
              <a:rPr lang="cs-CZ" dirty="0"/>
              <a:t>označovaná </a:t>
            </a:r>
            <a:r>
              <a:rPr lang="cs-CZ" b="1" dirty="0"/>
              <a:t>SI</a:t>
            </a:r>
            <a:r>
              <a:rPr lang="cs-CZ" dirty="0"/>
              <a:t> </a:t>
            </a:r>
          </a:p>
          <a:p>
            <a:r>
              <a:rPr lang="cs-CZ" dirty="0"/>
              <a:t>z francouzského názvu </a:t>
            </a:r>
            <a:r>
              <a:rPr lang="cs-CZ" dirty="0" err="1"/>
              <a:t>Le</a:t>
            </a:r>
            <a:r>
              <a:rPr lang="cs-CZ" dirty="0"/>
              <a:t> Systéme </a:t>
            </a:r>
            <a:r>
              <a:rPr lang="cs-CZ" dirty="0" err="1"/>
              <a:t>international</a:t>
            </a:r>
            <a:r>
              <a:rPr lang="cs-CZ" dirty="0"/>
              <a:t> d´ </a:t>
            </a:r>
            <a:r>
              <a:rPr lang="cs-CZ" dirty="0" err="1"/>
              <a:t>unités</a:t>
            </a:r>
            <a:r>
              <a:rPr lang="cs-CZ" dirty="0"/>
              <a:t> (čti systém </a:t>
            </a:r>
            <a:r>
              <a:rPr lang="cs-CZ" dirty="0" err="1"/>
              <a:t>enternasjonal</a:t>
            </a:r>
            <a:r>
              <a:rPr lang="cs-CZ" dirty="0"/>
              <a:t> </a:t>
            </a:r>
            <a:r>
              <a:rPr lang="cs-CZ" dirty="0" err="1"/>
              <a:t>dynyté</a:t>
            </a:r>
            <a:r>
              <a:rPr lang="cs-CZ" dirty="0"/>
              <a:t>)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8AD9AE5-4AC1-1BAB-713C-F4EA45CF1B58}"/>
              </a:ext>
            </a:extLst>
          </p:cNvPr>
          <p:cNvSpPr txBox="1"/>
          <p:nvPr/>
        </p:nvSpPr>
        <p:spPr>
          <a:xfrm>
            <a:off x="479376" y="5190877"/>
            <a:ext cx="11233248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Mezinárodní soustavu jednotek tvoří </a:t>
            </a:r>
            <a:r>
              <a:rPr lang="cs-CZ" b="1" dirty="0"/>
              <a:t>sedm základních jednotek</a:t>
            </a:r>
            <a:r>
              <a:rPr lang="cs-CZ" dirty="0"/>
              <a:t>, dále jednotky odvozené jednotky a jejich násobky a díly jednotek.</a:t>
            </a:r>
          </a:p>
        </p:txBody>
      </p:sp>
    </p:spTree>
    <p:extLst>
      <p:ext uri="{BB962C8B-B14F-4D97-AF65-F5344CB8AC3E}">
        <p14:creationId xmlns:p14="http://schemas.microsoft.com/office/powerpoint/2010/main" val="3517711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44597-E4A9-8CD3-939F-F206FCEBD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5204971-8C44-D0BF-6E46-770A0E08102D}"/>
              </a:ext>
            </a:extLst>
          </p:cNvPr>
          <p:cNvSpPr txBox="1"/>
          <p:nvPr/>
        </p:nvSpPr>
        <p:spPr>
          <a:xfrm>
            <a:off x="452262" y="268625"/>
            <a:ext cx="802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fyzikální veličiny Mezinárodní soustavy jednotek a jejich měřící jednotky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CE340CB-8B93-A2C2-A86B-ED8EEEF4BE3C}"/>
              </a:ext>
            </a:extLst>
          </p:cNvPr>
          <p:cNvSpPr txBox="1"/>
          <p:nvPr/>
        </p:nvSpPr>
        <p:spPr>
          <a:xfrm>
            <a:off x="479376" y="742673"/>
            <a:ext cx="110892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Základní systém SI fyzikálních veličin a jejich jednotek tvoří tyto </a:t>
            </a:r>
            <a:r>
              <a:rPr lang="cs-CZ" b="1" dirty="0"/>
              <a:t>základní fyzikální jednotky:</a:t>
            </a:r>
          </a:p>
          <a:p>
            <a:endParaRPr lang="cs-CZ" sz="800" dirty="0"/>
          </a:p>
          <a:p>
            <a:pPr algn="ctr"/>
            <a:r>
              <a:rPr lang="cs-CZ" b="1" dirty="0"/>
              <a:t>sekunda</a:t>
            </a:r>
            <a:r>
              <a:rPr lang="cs-CZ" dirty="0"/>
              <a:t> (s), </a:t>
            </a:r>
            <a:r>
              <a:rPr lang="cs-CZ" b="1" dirty="0"/>
              <a:t>metr</a:t>
            </a:r>
            <a:r>
              <a:rPr lang="cs-CZ" dirty="0"/>
              <a:t> (m), </a:t>
            </a:r>
            <a:r>
              <a:rPr lang="cs-CZ" b="1" dirty="0"/>
              <a:t>kilogram</a:t>
            </a:r>
            <a:r>
              <a:rPr lang="cs-CZ" dirty="0"/>
              <a:t> (kg), </a:t>
            </a:r>
            <a:r>
              <a:rPr lang="cs-CZ" b="1" dirty="0"/>
              <a:t>ampér</a:t>
            </a:r>
            <a:r>
              <a:rPr lang="cs-CZ" dirty="0"/>
              <a:t> (A), </a:t>
            </a:r>
            <a:r>
              <a:rPr lang="cs-CZ" b="1" dirty="0"/>
              <a:t>kelvin</a:t>
            </a:r>
            <a:r>
              <a:rPr lang="cs-CZ" dirty="0"/>
              <a:t> (K), </a:t>
            </a:r>
            <a:r>
              <a:rPr lang="cs-CZ" b="1" dirty="0"/>
              <a:t>mol</a:t>
            </a:r>
            <a:r>
              <a:rPr lang="cs-CZ" dirty="0"/>
              <a:t> (mol), </a:t>
            </a:r>
            <a:r>
              <a:rPr lang="cs-CZ" b="1" dirty="0"/>
              <a:t>kandela</a:t>
            </a:r>
            <a:r>
              <a:rPr lang="cs-CZ" dirty="0"/>
              <a:t> (cd).</a:t>
            </a:r>
          </a:p>
          <a:p>
            <a:endParaRPr lang="cs-CZ" sz="8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D45AA33-54B2-EA0F-3A6B-73F6C84911D6}"/>
              </a:ext>
            </a:extLst>
          </p:cNvPr>
          <p:cNvSpPr txBox="1"/>
          <p:nvPr/>
        </p:nvSpPr>
        <p:spPr>
          <a:xfrm>
            <a:off x="462279" y="5509394"/>
            <a:ext cx="11089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Základní jednotky spolu s odvozenými jednotkami a jejich dekadickými násobky a díly tvoří systém </a:t>
            </a:r>
            <a:r>
              <a:rPr lang="cs-CZ" b="1" dirty="0"/>
              <a:t>zákonných jednotek</a:t>
            </a:r>
            <a:r>
              <a:rPr lang="cs-CZ" dirty="0"/>
              <a:t> používaných v České republice a jejich používání upravuje vyhláška Ministerstva průmyslu a obchodu č. 424/2009 Sb.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7D8CE41-427F-4440-2994-C65728052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240" y="1744971"/>
            <a:ext cx="5993520" cy="309807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6588604F-2AFF-04E4-8A4D-4BE031C0DB34}"/>
              </a:ext>
            </a:extLst>
          </p:cNvPr>
          <p:cNvSpPr txBox="1"/>
          <p:nvPr/>
        </p:nvSpPr>
        <p:spPr>
          <a:xfrm>
            <a:off x="479376" y="513781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 action="ppaction://hlinksldjump"/>
              </a:rPr>
              <a:t>Odkaz na definice základních jednotek – klikni zde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3581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41969486"/>
                  </p:ext>
                </p:extLst>
              </p:nvPr>
            </p:nvGraphicFramePr>
            <p:xfrm>
              <a:off x="479376" y="2517034"/>
              <a:ext cx="11017224" cy="3899169"/>
            </p:xfrm>
            <a:graphic>
              <a:graphicData uri="http://schemas.openxmlformats.org/drawingml/2006/table">
                <a:tbl>
                  <a:tblPr>
                    <a:tableStyleId>{2D5ABB26-0587-4C30-8999-92F81FD0307C}</a:tableStyleId>
                  </a:tblPr>
                  <a:tblGrid>
                    <a:gridCol w="248135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77912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5674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5643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baseline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b="0" i="1" baseline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𝑉</m:t>
                                    </m:r>
                                  </m:e>
                                </m:d>
                                <m:r>
                                  <a:rPr lang="cs-CZ" sz="1700" baseline="0" smtClean="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baseline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cs-CZ" sz="1700" i="1" baseline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1700" baseline="0" smtClean="0">
                                            <a:effectLst/>
                                            <a:latin typeface="Cambria Math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cs-CZ" sz="1700" baseline="0" smtClean="0">
                                            <a:effectLst/>
                                            <a:latin typeface="Cambria Math"/>
                                          </a:rPr>
                                          <m:t>3</m:t>
                                        </m:r>
                                      </m:sup>
                                    </m:sSup>
                                  </m:e>
                                </m:d>
                              </m:oMath>
                            </m:oMathPara>
                          </a14:m>
                          <a:endParaRPr lang="cs-CZ" sz="1700" baseline="0" dirty="0">
                            <a:effectLst/>
                          </a:endParaRP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:r>
                            <a:rPr lang="cs-CZ" sz="1700" i="1" dirty="0">
                              <a:effectLst/>
                            </a:rPr>
                            <a:t>V</a:t>
                          </a:r>
                          <a:r>
                            <a:rPr lang="cs-CZ" sz="1700" dirty="0">
                              <a:effectLst/>
                            </a:rPr>
                            <a:t>] = m</a:t>
                          </a:r>
                          <a:r>
                            <a:rPr lang="cs-CZ" sz="1700" baseline="30000" dirty="0">
                              <a:effectLst/>
                            </a:rPr>
                            <a:t>3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Jednotka objemu je m</a:t>
                          </a:r>
                          <a:r>
                            <a:rPr lang="cs-CZ" sz="1700" baseline="30000" dirty="0">
                              <a:effectLst/>
                            </a:rPr>
                            <a:t>3</a:t>
                          </a:r>
                          <a:r>
                            <a:rPr lang="cs-CZ" sz="1700" dirty="0">
                              <a:effectLst/>
                            </a:rPr>
                            <a:t>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3079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b="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</m:d>
                                <m:r>
                                  <a:rPr lang="cs-CZ" sz="1700" b="0" i="0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lang="cs-CZ" sz="170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</m:d>
                                  </m:num>
                                  <m:den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lang="cs-CZ" sz="170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</m:d>
                                  </m:den>
                                </m:f>
                              </m:oMath>
                            </m:oMathPara>
                          </a14:m>
                          <a:endParaRPr lang="cs-CZ" sz="1700" dirty="0">
                            <a:effectLst/>
                          </a:endParaRP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14:m>
                            <m:oMath xmlns:m="http://schemas.openxmlformats.org/officeDocument/2006/math">
                              <m:r>
                                <a:rPr lang="cs-CZ" sz="1700" dirty="0" smtClean="0">
                                  <a:effectLst/>
                                  <a:latin typeface="Cambria Math"/>
                                </a:rPr>
                                <m:t>𝑣</m:t>
                              </m:r>
                            </m:oMath>
                          </a14:m>
                          <a:r>
                            <a:rPr lang="cs-CZ" sz="1700" dirty="0">
                              <a:effectLst/>
                            </a:rPr>
                            <a:t>]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17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1700" b="0" i="0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num>
                                <m:den>
                                  <m:r>
                                    <a:rPr lang="cs-CZ" sz="1700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den>
                              </m:f>
                              <m:r>
                                <a:rPr lang="cs-CZ" sz="1700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700" dirty="0">
                              <a:effectLst/>
                            </a:rPr>
                            <a:t> m⋅s</a:t>
                          </a:r>
                          <a:r>
                            <a:rPr lang="cs-CZ" sz="1700" baseline="30000" dirty="0">
                              <a:effectLst/>
                            </a:rPr>
                            <a:t>−1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pl-PL" sz="1700" dirty="0">
                              <a:effectLst/>
                            </a:rPr>
                            <a:t>Jednotka rychlosti je metr za sekundu.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94908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smtClean="0">
                                        <a:effectLst/>
                                        <a:latin typeface="Cambria Math"/>
                                      </a:rPr>
                                      <m:t>𝜌</m:t>
                                    </m:r>
                                  </m:e>
                                </m:d>
                                <m:r>
                                  <a:rPr lang="cs-CZ" sz="1700" smtClean="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70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lang="cs-CZ" sz="1700" i="1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700" smtClean="0">
                                            <a:effectLst/>
                                            <a:latin typeface="Cambria Math"/>
                                          </a:rPr>
                                          <m:t>𝑚</m:t>
                                        </m:r>
                                      </m:e>
                                    </m:d>
                                  </m:num>
                                  <m:den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lang="cs-CZ" sz="1700" i="1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700" smtClean="0">
                                            <a:effectLst/>
                                            <a:latin typeface="Cambria Math"/>
                                          </a:rPr>
                                          <m:t>𝑉</m:t>
                                        </m:r>
                                      </m:e>
                                    </m:d>
                                  </m:den>
                                </m:f>
                              </m:oMath>
                            </m:oMathPara>
                          </a14:m>
                          <a:endParaRPr lang="cs-CZ" sz="1700" dirty="0">
                            <a:effectLst/>
                          </a:endParaRP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l-GR" sz="1700" dirty="0">
                              <a:effectLst/>
                            </a:rPr>
                            <a:t>[</a:t>
                          </a:r>
                          <a14:m>
                            <m:oMath xmlns:m="http://schemas.openxmlformats.org/officeDocument/2006/math">
                              <m:r>
                                <a:rPr lang="cs-CZ" sz="1700" smtClean="0">
                                  <a:effectLst/>
                                  <a:latin typeface="Cambria Math"/>
                                </a:rPr>
                                <m:t>𝜌</m:t>
                              </m:r>
                            </m:oMath>
                          </a14:m>
                          <a:r>
                            <a:rPr lang="el-GR" sz="1700" dirty="0">
                              <a:effectLst/>
                            </a:rPr>
                            <a:t>]</a:t>
                          </a:r>
                          <a:r>
                            <a:rPr lang="cs-CZ" sz="1700" dirty="0">
                              <a:effectLst/>
                            </a:rPr>
                            <a:t>  </a:t>
                          </a:r>
                          <a:r>
                            <a:rPr lang="el-GR" sz="1700" dirty="0">
                              <a:effectLst/>
                            </a:rPr>
                            <a:t>=</a:t>
                          </a:r>
                          <a:r>
                            <a:rPr lang="cs-CZ" sz="1700" dirty="0">
                              <a:effectLst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17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1700" b="0" i="0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kg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sz="1700" i="1" smtClean="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cs-CZ" sz="1700" b="0" i="0" smtClean="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m</m:t>
                                      </m:r>
                                    </m:e>
                                    <m:sup>
                                      <m:r>
                                        <a:rPr lang="cs-CZ" sz="1700" b="0" i="1" smtClean="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cs-CZ" sz="1700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700" dirty="0">
                              <a:effectLst/>
                            </a:rPr>
                            <a:t>kg⋅m</a:t>
                          </a:r>
                          <a:r>
                            <a:rPr lang="cs-CZ" sz="1700" baseline="30000" dirty="0">
                              <a:effectLst/>
                            </a:rPr>
                            <a:t>−3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pl-PL" sz="1700" dirty="0">
                              <a:effectLst/>
                            </a:rPr>
                            <a:t>Jednotka hustoty je kilogram na metr krychlový.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52722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b="0" i="1" smtClean="0">
                                        <a:effectLst/>
                                        <a:latin typeface="Cambria Math"/>
                                      </a:rPr>
                                      <m:t>𝐹</m:t>
                                    </m:r>
                                  </m:e>
                                </m:d>
                                <m:r>
                                  <a:rPr lang="cs-CZ" sz="1700" b="0" i="1" smtClean="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b="0" i="1" smtClean="0">
                                        <a:effectLst/>
                                        <a:latin typeface="Cambria Math"/>
                                      </a:rPr>
                                      <m:t>𝑚</m:t>
                                    </m:r>
                                  </m:e>
                                </m:d>
                                <m:r>
                                  <a:rPr lang="cs-CZ" sz="1700" b="0" i="1" smtClean="0">
                                    <a:effectLst/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b="0" i="1" smtClean="0">
                                        <a:effectLst/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b="0" i="1" smtClean="0">
                                        <a:effectLst/>
                                        <a:latin typeface="Cambria Math"/>
                                        <a:ea typeface="Cambria Math"/>
                                      </a:rPr>
                                      <m:t>𝑎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cs-CZ" sz="1700" dirty="0">
                            <a:effectLst/>
                          </a:endParaRP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:r>
                            <a:rPr lang="cs-CZ" sz="1700" b="0" i="1" kern="1200" dirty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+mn-ea"/>
                              <a:cs typeface="+mn-cs"/>
                            </a:rPr>
                            <a:t>F </a:t>
                          </a:r>
                          <a:r>
                            <a:rPr lang="cs-CZ" sz="1700" dirty="0">
                              <a:effectLst/>
                            </a:rPr>
                            <a:t>] = kg⋅m⋅s</a:t>
                          </a:r>
                          <a:r>
                            <a:rPr lang="cs-CZ" sz="1700" baseline="30000" dirty="0">
                              <a:effectLst/>
                            </a:rPr>
                            <a:t>−2 </a:t>
                          </a:r>
                          <a:r>
                            <a:rPr lang="cs-CZ" sz="1700" dirty="0">
                              <a:effectLst/>
                            </a:rPr>
                            <a:t>= N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Jednotkou síly je kilogram metr sekunda na mínus druhou. Jednotka síly dostala název NEWTON (čti </a:t>
                          </a:r>
                          <a:r>
                            <a:rPr lang="cs-CZ" sz="1700" dirty="0" err="1">
                              <a:effectLst/>
                            </a:rPr>
                            <a:t>njůtn</a:t>
                          </a:r>
                          <a:r>
                            <a:rPr lang="cs-CZ" sz="1700" dirty="0">
                              <a:effectLst/>
                            </a:rPr>
                            <a:t>)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13151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cs-CZ" sz="170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cs-CZ" sz="1700" dirty="0" smtClean="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700" dirty="0" smtClean="0">
                                        <a:effectLst/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700" dirty="0" smtClean="0"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700" dirty="0" smtClean="0">
                                    <a:effectLst/>
                                    <a:latin typeface="Cambria Math"/>
                                  </a:rPr>
                                  <m:t> </m:t>
                                </m:r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cs-CZ" sz="1700" dirty="0" smtClean="0">
                                        <a:effectLst/>
                                        <a:latin typeface="Cambria Math"/>
                                      </a:rPr>
                                      <m:t>𝑚</m:t>
                                    </m:r>
                                  </m:e>
                                </m:d>
                                <m:r>
                                  <a:rPr lang="cs-CZ" sz="1700" i="1" dirty="0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cs-CZ" sz="1700" i="1" dirty="0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cs-CZ" sz="1700" i="1" dirty="0" smtClean="0"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𝑣</m:t>
                                        </m:r>
                                      </m:e>
                                      <m:sup>
                                        <m:r>
                                          <a:rPr lang="cs-CZ" sz="1700" b="0" i="1" dirty="0" smtClean="0"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e>
                                </m:d>
                              </m:oMath>
                            </m:oMathPara>
                          </a14:m>
                          <a:endParaRPr lang="cs-CZ" sz="1700" dirty="0">
                            <a:effectLst/>
                          </a:endParaRP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cs-CZ" sz="1700" i="1" dirty="0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700" b="0" i="1" dirty="0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cs-CZ" sz="1700" b="0" i="1" dirty="0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</m:oMath>
                          </a14:m>
                          <a:r>
                            <a:rPr lang="cs-CZ" sz="1700" dirty="0">
                              <a:effectLst/>
                            </a:rPr>
                            <a:t>] =  kg⋅m</a:t>
                          </a:r>
                          <a:r>
                            <a:rPr lang="cs-CZ" sz="1700" baseline="30000" dirty="0">
                              <a:effectLst/>
                            </a:rPr>
                            <a:t>2</a:t>
                          </a:r>
                          <a:r>
                            <a:rPr lang="cs-CZ" sz="1700" dirty="0">
                              <a:effectLst/>
                            </a:rPr>
                            <a:t>⋅s</a:t>
                          </a:r>
                          <a:r>
                            <a:rPr lang="cs-CZ" sz="1700" baseline="30000" dirty="0">
                              <a:effectLst/>
                            </a:rPr>
                            <a:t>−2   </a:t>
                          </a:r>
                          <a:r>
                            <a:rPr lang="cs-CZ" sz="1700" dirty="0">
                              <a:effectLst/>
                            </a:rPr>
                            <a:t>=  J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Jednotka energie je kilogram metr na druhou sekunda na mínus druhou. Jednotka energie dostala název – JOULE (čti </a:t>
                          </a:r>
                          <a:r>
                            <a:rPr lang="cs-CZ" sz="1700" dirty="0" err="1">
                              <a:effectLst/>
                            </a:rPr>
                            <a:t>džaul</a:t>
                          </a:r>
                          <a:r>
                            <a:rPr lang="cs-CZ" sz="1700" dirty="0">
                              <a:effectLst/>
                            </a:rPr>
                            <a:t>).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41969486"/>
                  </p:ext>
                </p:extLst>
              </p:nvPr>
            </p:nvGraphicFramePr>
            <p:xfrm>
              <a:off x="479376" y="2517034"/>
              <a:ext cx="11017224" cy="3899169"/>
            </p:xfrm>
            <a:graphic>
              <a:graphicData uri="http://schemas.openxmlformats.org/drawingml/2006/table">
                <a:tbl>
                  <a:tblPr>
                    <a:tableStyleId>{2D5ABB26-0587-4C30-8999-92F81FD0307C}</a:tableStyleId>
                  </a:tblPr>
                  <a:tblGrid>
                    <a:gridCol w="248135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77912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5674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5643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r="-344226" b="-6043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:r>
                            <a:rPr lang="cs-CZ" sz="1700" i="1" dirty="0">
                              <a:effectLst/>
                            </a:rPr>
                            <a:t>V</a:t>
                          </a:r>
                          <a:r>
                            <a:rPr lang="cs-CZ" sz="1700" dirty="0">
                              <a:effectLst/>
                            </a:rPr>
                            <a:t>] = m</a:t>
                          </a:r>
                          <a:r>
                            <a:rPr lang="cs-CZ" sz="1700" baseline="30000" dirty="0">
                              <a:effectLst/>
                            </a:rPr>
                            <a:t>3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Jednotka objemu je m</a:t>
                          </a:r>
                          <a:r>
                            <a:rPr lang="cs-CZ" sz="1700" baseline="30000" dirty="0">
                              <a:effectLst/>
                            </a:rPr>
                            <a:t>3</a:t>
                          </a:r>
                          <a:r>
                            <a:rPr lang="cs-CZ" sz="1700" dirty="0">
                              <a:effectLst/>
                            </a:rPr>
                            <a:t>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2748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t="-87500" r="-344226" b="-4288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l="-89254" t="-87500" r="-207237" b="-4288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sz="1700" dirty="0">
                              <a:effectLst/>
                            </a:rPr>
                            <a:t>Jednotka rychlosti je metr za sekundu.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9490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t="-150000" r="-344226" b="-2430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l="-89254" t="-150000" r="-207237" b="-2430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sz="1700" dirty="0">
                              <a:effectLst/>
                            </a:rPr>
                            <a:t>Jednotka hustoty je kilogram na metr krychlový.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0519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t="-325000" r="-344226" b="-21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1700" dirty="0">
                              <a:effectLst/>
                            </a:rPr>
                            <a:t>[</a:t>
                          </a:r>
                          <a:r>
                            <a:rPr lang="cs-CZ" sz="1700" b="0" i="1" kern="1200" dirty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+mn-ea"/>
                              <a:cs typeface="+mn-cs"/>
                            </a:rPr>
                            <a:t>F </a:t>
                          </a:r>
                          <a:r>
                            <a:rPr lang="cs-CZ" sz="1700" dirty="0">
                              <a:effectLst/>
                            </a:rPr>
                            <a:t>] = kg⋅m⋅s</a:t>
                          </a:r>
                          <a:r>
                            <a:rPr lang="cs-CZ" sz="1700" baseline="30000" dirty="0">
                              <a:effectLst/>
                            </a:rPr>
                            <a:t>−2 </a:t>
                          </a:r>
                          <a:r>
                            <a:rPr lang="cs-CZ" sz="1700" dirty="0">
                              <a:effectLst/>
                            </a:rPr>
                            <a:t>= N</a:t>
                          </a:r>
                        </a:p>
                      </a:txBody>
                      <a:tcPr marL="87038" marR="87038" marT="43519" marB="43519"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Jednotkou síly je kilogram metr sekunda na mínus druhou. Jednotka síly dostala název NEWTON (čti </a:t>
                          </a:r>
                          <a:r>
                            <a:rPr lang="cs-CZ" sz="1700" dirty="0" err="1">
                              <a:effectLst/>
                            </a:rPr>
                            <a:t>njůtn</a:t>
                          </a:r>
                          <a:r>
                            <a:rPr lang="cs-CZ" sz="1700" dirty="0">
                              <a:effectLst/>
                            </a:rPr>
                            <a:t>)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13151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t="-196759" r="-344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87038" marR="87038" marT="43519" marB="43519" anchor="ctr">
                        <a:blipFill>
                          <a:blip r:embed="rId2"/>
                          <a:stretch>
                            <a:fillRect l="-89254" t="-196759" r="-2072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sz="1700" dirty="0">
                              <a:effectLst/>
                            </a:rPr>
                            <a:t>Jednotka energie je kilogram metr na druhou sekunda na mínus druhou. Jednotka energie dostala název – JOULE (čti </a:t>
                          </a:r>
                          <a:r>
                            <a:rPr lang="cs-CZ" sz="1700" dirty="0" err="1">
                              <a:effectLst/>
                            </a:rPr>
                            <a:t>džaul</a:t>
                          </a:r>
                          <a:r>
                            <a:rPr lang="cs-CZ" sz="1700" dirty="0">
                              <a:effectLst/>
                            </a:rPr>
                            <a:t>).</a:t>
                          </a:r>
                        </a:p>
                      </a:txBody>
                      <a:tcPr marL="87038" marR="87038" marT="43519" marB="43519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29526" y="1059306"/>
            <a:ext cx="8532948" cy="338554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cs-CZ" altLang="cs-CZ" sz="1600" dirty="0">
                <a:solidFill>
                  <a:srgbClr val="404041"/>
                </a:solidFill>
                <a:latin typeface="helvetica"/>
              </a:rPr>
              <a:t>Odvozené jednotky se odvozují ze základních jednotek pomoci </a:t>
            </a:r>
            <a:r>
              <a:rPr lang="cs-CZ" altLang="cs-CZ" sz="1600" b="1" dirty="0">
                <a:solidFill>
                  <a:srgbClr val="404041"/>
                </a:solidFill>
                <a:latin typeface="helvetica"/>
              </a:rPr>
              <a:t>definičních vztahů</a:t>
            </a:r>
            <a:r>
              <a:rPr lang="cs-CZ" altLang="cs-CZ" sz="1600" dirty="0">
                <a:solidFill>
                  <a:srgbClr val="404041"/>
                </a:solidFill>
                <a:latin typeface="helvetica"/>
              </a:rPr>
              <a:t> (rovnic).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9CCC5C-9AC2-61AA-C829-58013335817E}"/>
              </a:ext>
            </a:extLst>
          </p:cNvPr>
          <p:cNvSpPr txBox="1"/>
          <p:nvPr/>
        </p:nvSpPr>
        <p:spPr>
          <a:xfrm>
            <a:off x="479376" y="37388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Odvozené jednotky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C254B67-2F80-EB6A-5BB9-AC9EDC1DB7C3}"/>
              </a:ext>
            </a:extLst>
          </p:cNvPr>
          <p:cNvSpPr txBox="1"/>
          <p:nvPr/>
        </p:nvSpPr>
        <p:spPr>
          <a:xfrm>
            <a:off x="479376" y="202417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Příklady odvozených jednotek: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39416" y="6355061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 action="ppaction://hlinksldjump"/>
              </a:rPr>
              <a:t>Matematický doplněk – záporný exponent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0979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07368" y="327721"/>
            <a:ext cx="3828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Vedlejší jednotky soustavy SI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2567" y="714782"/>
            <a:ext cx="11305256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600" dirty="0">
                <a:solidFill>
                  <a:srgbClr val="404041"/>
                </a:solidFill>
                <a:latin typeface="helvetica"/>
                <a:cs typeface="Arial" pitchFamily="34" charset="0"/>
              </a:rPr>
              <a:t>Vedlejší jednotky, byly pro svou všeobecnou rozšířenost (či užitečnost) zařazeny do soustavy SI, přestože nebyly odvozeny ze základních jednotek.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8EBD35F4-8261-2A44-24AC-ACDCEE2CA7A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76623545"/>
                  </p:ext>
                </p:extLst>
              </p:nvPr>
            </p:nvGraphicFramePr>
            <p:xfrm>
              <a:off x="2032000" y="1556792"/>
              <a:ext cx="8128000" cy="39994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032000">
                      <a:extLst>
                        <a:ext uri="{9D8B030D-6E8A-4147-A177-3AD203B41FA5}">
                          <a16:colId xmlns:a16="http://schemas.microsoft.com/office/drawing/2014/main" val="3140715766"/>
                        </a:ext>
                      </a:extLst>
                    </a:gridCol>
                    <a:gridCol w="1568400">
                      <a:extLst>
                        <a:ext uri="{9D8B030D-6E8A-4147-A177-3AD203B41FA5}">
                          <a16:colId xmlns:a16="http://schemas.microsoft.com/office/drawing/2014/main" val="4277177006"/>
                        </a:ext>
                      </a:extLst>
                    </a:gridCol>
                    <a:gridCol w="1080120">
                      <a:extLst>
                        <a:ext uri="{9D8B030D-6E8A-4147-A177-3AD203B41FA5}">
                          <a16:colId xmlns:a16="http://schemas.microsoft.com/office/drawing/2014/main" val="2038096419"/>
                        </a:ext>
                      </a:extLst>
                    </a:gridCol>
                    <a:gridCol w="3447480">
                      <a:extLst>
                        <a:ext uri="{9D8B030D-6E8A-4147-A177-3AD203B41FA5}">
                          <a16:colId xmlns:a16="http://schemas.microsoft.com/office/drawing/2014/main" val="325692395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Veličina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Jednotka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Značka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Převod na SI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3861632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Čas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Minuta</a:t>
                          </a:r>
                        </a:p>
                        <a:p>
                          <a:r>
                            <a:rPr lang="cs-CZ" dirty="0"/>
                            <a:t>Hodina</a:t>
                          </a:r>
                        </a:p>
                        <a:p>
                          <a:r>
                            <a:rPr lang="cs-CZ" dirty="0"/>
                            <a:t>den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min</a:t>
                          </a:r>
                        </a:p>
                        <a:p>
                          <a:r>
                            <a:rPr lang="cs-CZ" dirty="0"/>
                            <a:t>h</a:t>
                          </a:r>
                        </a:p>
                        <a:p>
                          <a:r>
                            <a:rPr lang="cs-CZ" dirty="0"/>
                            <a:t>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min = 60 s</a:t>
                          </a:r>
                        </a:p>
                        <a:p>
                          <a:r>
                            <a:rPr lang="cs-CZ" dirty="0"/>
                            <a:t>1 h = 60 min = 3600 s</a:t>
                          </a:r>
                        </a:p>
                        <a:p>
                          <a:r>
                            <a:rPr lang="cs-CZ" dirty="0"/>
                            <a:t>1 d = 24 h = 86400 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2084914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Délka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Astronomická jednotka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au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au = 149 597 870 700 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650614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Úhel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Úhlový stupeň</a:t>
                          </a:r>
                        </a:p>
                        <a:p>
                          <a:r>
                            <a:rPr lang="cs-CZ" dirty="0"/>
                            <a:t>Úhlová minuta</a:t>
                          </a:r>
                        </a:p>
                        <a:p>
                          <a:r>
                            <a:rPr lang="cs-CZ" dirty="0"/>
                            <a:t>Úhlová vteřina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⸰</a:t>
                          </a:r>
                        </a:p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′</a:t>
                          </a:r>
                        </a:p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″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=(</m:t>
                                </m:r>
                                <m:f>
                                  <m:fPr>
                                    <m:type m:val="lin"/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180)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rad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f>
                                      <m:fPr>
                                        <m:type m:val="lin"/>
                                        <m:ctrlP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60)</m:t>
                                        </m:r>
                                      </m:den>
                                    </m:f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=(</m:t>
                                </m:r>
                                <m:f>
                                  <m:fPr>
                                    <m:type m:val="lin"/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10800)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rad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sup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  <m:t>″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f>
                                      <m:fPr>
                                        <m:type m:val="lin"/>
                                        <m:ctrlP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60)</m:t>
                                        </m:r>
                                      </m:den>
                                    </m:f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=(</m:t>
                                </m:r>
                                <m:f>
                                  <m:fPr>
                                    <m:type m:val="lin"/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648000)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rad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8887909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Plošný obsah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Hektar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ha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00809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Objem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Litr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l, L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l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=1 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dm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  <m: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−3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cs-CZ" b="0" i="0" smtClean="0">
                                        <a:latin typeface="Cambria Math" panose="02040503050406030204" pitchFamily="18" charset="0"/>
                                      </a:rPr>
                                      <m:t>m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6265714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Tuna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</a:rPr>
                                  <m:t>kg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5028315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8EBD35F4-8261-2A44-24AC-ACDCEE2CA7A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76623545"/>
                  </p:ext>
                </p:extLst>
              </p:nvPr>
            </p:nvGraphicFramePr>
            <p:xfrm>
              <a:off x="2032000" y="1556792"/>
              <a:ext cx="8128000" cy="39994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032000">
                      <a:extLst>
                        <a:ext uri="{9D8B030D-6E8A-4147-A177-3AD203B41FA5}">
                          <a16:colId xmlns:a16="http://schemas.microsoft.com/office/drawing/2014/main" val="3140715766"/>
                        </a:ext>
                      </a:extLst>
                    </a:gridCol>
                    <a:gridCol w="1568400">
                      <a:extLst>
                        <a:ext uri="{9D8B030D-6E8A-4147-A177-3AD203B41FA5}">
                          <a16:colId xmlns:a16="http://schemas.microsoft.com/office/drawing/2014/main" val="4277177006"/>
                        </a:ext>
                      </a:extLst>
                    </a:gridCol>
                    <a:gridCol w="1080120">
                      <a:extLst>
                        <a:ext uri="{9D8B030D-6E8A-4147-A177-3AD203B41FA5}">
                          <a16:colId xmlns:a16="http://schemas.microsoft.com/office/drawing/2014/main" val="2038096419"/>
                        </a:ext>
                      </a:extLst>
                    </a:gridCol>
                    <a:gridCol w="3447480">
                      <a:extLst>
                        <a:ext uri="{9D8B030D-6E8A-4147-A177-3AD203B41FA5}">
                          <a16:colId xmlns:a16="http://schemas.microsoft.com/office/drawing/2014/main" val="325692395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Veličina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Jednotka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Značka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Převod na SI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38616320"/>
                      </a:ext>
                    </a:extLst>
                  </a:tr>
                  <a:tr h="91440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Čas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Minuta</a:t>
                          </a:r>
                        </a:p>
                        <a:p>
                          <a:r>
                            <a:rPr lang="cs-CZ" dirty="0"/>
                            <a:t>Hodina</a:t>
                          </a:r>
                        </a:p>
                        <a:p>
                          <a:r>
                            <a:rPr lang="cs-CZ" dirty="0"/>
                            <a:t>den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min</a:t>
                          </a:r>
                        </a:p>
                        <a:p>
                          <a:r>
                            <a:rPr lang="cs-CZ" dirty="0"/>
                            <a:t>h</a:t>
                          </a:r>
                        </a:p>
                        <a:p>
                          <a:r>
                            <a:rPr lang="cs-CZ" dirty="0"/>
                            <a:t>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min = 60 s</a:t>
                          </a:r>
                        </a:p>
                        <a:p>
                          <a:r>
                            <a:rPr lang="cs-CZ" dirty="0"/>
                            <a:t>1 h = 60 min = 3600 s</a:t>
                          </a:r>
                        </a:p>
                        <a:p>
                          <a:r>
                            <a:rPr lang="cs-CZ" dirty="0"/>
                            <a:t>1 d = 24 h = 86400 s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20849147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Délka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Astronomická jednotka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au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 au = 149 597 870 700 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65061419"/>
                      </a:ext>
                    </a:extLst>
                  </a:tr>
                  <a:tr h="961644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Úhel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Úhlový stupeň</a:t>
                          </a:r>
                        </a:p>
                        <a:p>
                          <a:r>
                            <a:rPr lang="cs-CZ" dirty="0"/>
                            <a:t>Úhlová minuta</a:t>
                          </a:r>
                        </a:p>
                        <a:p>
                          <a:r>
                            <a:rPr lang="cs-CZ" dirty="0"/>
                            <a:t>Úhlová vteřina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⸰</a:t>
                          </a:r>
                        </a:p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′</a:t>
                          </a:r>
                        </a:p>
                        <a:p>
                          <a:r>
                            <a:rPr lang="cs-CZ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″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35866" t="-203165" r="-353" b="-1253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8887909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Plošný obsah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Hektar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35866" t="-785246" r="-353" b="-2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00809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Objem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Litr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l, L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35866" t="-885246" r="-353" b="-1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265714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Tuna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35866" t="-985246" r="-353" b="-245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5028315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526F7E04-A0ED-42DA-275D-E802FC9A8BBD}"/>
              </a:ext>
            </a:extLst>
          </p:cNvPr>
          <p:cNvSpPr txBox="1"/>
          <p:nvPr/>
        </p:nvSpPr>
        <p:spPr>
          <a:xfrm>
            <a:off x="3647728" y="594928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Tabulka obsahuje pouze některé vedlejší jednotky.</a:t>
            </a:r>
          </a:p>
        </p:txBody>
      </p:sp>
    </p:spTree>
    <p:extLst>
      <p:ext uri="{BB962C8B-B14F-4D97-AF65-F5344CB8AC3E}">
        <p14:creationId xmlns:p14="http://schemas.microsoft.com/office/powerpoint/2010/main" val="242005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C820153-775F-FD2C-51A7-A387055B3D43}"/>
              </a:ext>
            </a:extLst>
          </p:cNvPr>
          <p:cNvSpPr txBox="1"/>
          <p:nvPr/>
        </p:nvSpPr>
        <p:spPr>
          <a:xfrm>
            <a:off x="412630" y="193957"/>
            <a:ext cx="6259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Násobky a díly jednotek fyzikálních veličin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545F9A8-F449-6A1F-9959-1D4BCDE34B46}"/>
              </a:ext>
            </a:extLst>
          </p:cNvPr>
          <p:cNvSpPr txBox="1"/>
          <p:nvPr/>
        </p:nvSpPr>
        <p:spPr>
          <a:xfrm>
            <a:off x="3863752" y="444485"/>
            <a:ext cx="7710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Násobky a díly jednotek fyzikálních veličin se tvoří pomocí mocnin základu 10. Příslušné mocnině základu 10 je přiřazena </a:t>
            </a:r>
            <a:r>
              <a:rPr lang="cs-CZ" b="1" dirty="0"/>
              <a:t>předpona. </a:t>
            </a:r>
            <a:r>
              <a:rPr lang="cs-CZ" dirty="0"/>
              <a:t>Názvy násobků a dílů jsou vytvořeny pomoci normalizovaných předpon a příslušného názvu fyzikální veličiny: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144545A0-670C-44C2-FA29-58C188825FD7}"/>
              </a:ext>
            </a:extLst>
          </p:cNvPr>
          <p:cNvSpPr txBox="1"/>
          <p:nvPr/>
        </p:nvSpPr>
        <p:spPr>
          <a:xfrm>
            <a:off x="4847857" y="1683959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2E7FE45-0AD6-DA73-7B41-9A30F702173E}"/>
                  </a:ext>
                </a:extLst>
              </p:cNvPr>
              <p:cNvSpPr txBox="1"/>
              <p:nvPr/>
            </p:nvSpPr>
            <p:spPr>
              <a:xfrm>
                <a:off x="6023992" y="2831100"/>
                <a:ext cx="5184576" cy="2670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kilo-metr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metrů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b="1" dirty="0"/>
                  <a:t>     km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m</a:t>
                </a:r>
              </a:p>
              <a:p>
                <a:endParaRPr lang="cs-CZ" b="1" dirty="0"/>
              </a:p>
              <a:p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mikrometr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p>
                  </m:oMath>
                </a14:m>
                <a:r>
                  <a:rPr lang="cs-CZ" b="1" dirty="0"/>
                  <a:t> metrů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𝟔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</m:oMath>
                </a14:m>
                <a:r>
                  <a:rPr lang="cs-CZ" b="1" dirty="0"/>
                  <a:t> </a:t>
                </a:r>
              </a:p>
              <a:p>
                <a:endParaRPr lang="cs-CZ" b="1" dirty="0"/>
              </a:p>
              <a:p>
                <a:r>
                  <a:rPr lang="cs-CZ" b="1" dirty="0"/>
                  <a:t>kilogram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gramů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𝐠</m:t>
                    </m:r>
                  </m:oMath>
                </a14:m>
                <a:r>
                  <a:rPr lang="cs-CZ" b="1" dirty="0"/>
                  <a:t> </a:t>
                </a:r>
              </a:p>
              <a:p>
                <a:endParaRPr lang="cs-CZ" b="1" dirty="0"/>
              </a:p>
              <a:p>
                <a:r>
                  <a:rPr lang="cs-CZ" b="1" dirty="0"/>
                  <a:t>hektolitr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litru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𝐡𝐥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b="1" i="1" dirty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l</a:t>
                </a:r>
                <a:endParaRPr lang="cs-CZ" b="1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2E7FE45-0AD6-DA73-7B41-9A30F70217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992" y="2831100"/>
                <a:ext cx="5184576" cy="2670796"/>
              </a:xfrm>
              <a:prstGeom prst="rect">
                <a:avLst/>
              </a:prstGeom>
              <a:blipFill>
                <a:blip r:embed="rId2"/>
                <a:stretch>
                  <a:fillRect l="-940" t="-911" b="-2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6F8E3D09-685F-0FF1-0CE9-38EDA3AB485B}"/>
              </a:ext>
            </a:extLst>
          </p:cNvPr>
          <p:cNvSpPr txBox="1"/>
          <p:nvPr/>
        </p:nvSpPr>
        <p:spPr>
          <a:xfrm>
            <a:off x="5803669" y="3485106"/>
            <a:ext cx="8280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Předpona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4D13365-97A0-0437-1FFC-D9872F6DD118}"/>
              </a:ext>
            </a:extLst>
          </p:cNvPr>
          <p:cNvSpPr txBox="1"/>
          <p:nvPr/>
        </p:nvSpPr>
        <p:spPr>
          <a:xfrm>
            <a:off x="6528048" y="338820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Základní jednotka</a:t>
            </a:r>
          </a:p>
        </p:txBody>
      </p: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52C78EAF-30CC-9F23-05C3-CFF0EBCA481D}"/>
              </a:ext>
            </a:extLst>
          </p:cNvPr>
          <p:cNvCxnSpPr>
            <a:cxnSpLocks/>
          </p:cNvCxnSpPr>
          <p:nvPr/>
        </p:nvCxnSpPr>
        <p:spPr>
          <a:xfrm flipV="1">
            <a:off x="6274952" y="3144917"/>
            <a:ext cx="0" cy="252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1700D2ED-B3C3-A2FE-64D2-CCC4CF8B4A7A}"/>
              </a:ext>
            </a:extLst>
          </p:cNvPr>
          <p:cNvCxnSpPr>
            <a:cxnSpLocks/>
          </p:cNvCxnSpPr>
          <p:nvPr/>
        </p:nvCxnSpPr>
        <p:spPr>
          <a:xfrm flipH="1" flipV="1">
            <a:off x="6793779" y="3159782"/>
            <a:ext cx="0" cy="252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D915A585-6FDD-D34A-9848-A2468425B0C2}"/>
              </a:ext>
            </a:extLst>
          </p:cNvPr>
          <p:cNvSpPr txBox="1"/>
          <p:nvPr/>
        </p:nvSpPr>
        <p:spPr>
          <a:xfrm>
            <a:off x="7068108" y="1984045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Násobek</a:t>
            </a:r>
          </a:p>
          <a:p>
            <a:r>
              <a:rPr lang="cs-CZ" sz="1200" dirty="0"/>
              <a:t>přiřazený</a:t>
            </a:r>
          </a:p>
          <a:p>
            <a:r>
              <a:rPr lang="cs-CZ" sz="1200" dirty="0"/>
              <a:t>předponě</a:t>
            </a:r>
          </a:p>
        </p:txBody>
      </p: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550390B9-F47F-6AD5-7997-C87558099F42}"/>
              </a:ext>
            </a:extLst>
          </p:cNvPr>
          <p:cNvCxnSpPr>
            <a:cxnSpLocks/>
          </p:cNvCxnSpPr>
          <p:nvPr/>
        </p:nvCxnSpPr>
        <p:spPr>
          <a:xfrm flipH="1">
            <a:off x="7392144" y="2627131"/>
            <a:ext cx="72008" cy="2284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13B73673-9D6D-B632-0C96-940265BCFEC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30970837"/>
                  </p:ext>
                </p:extLst>
              </p:nvPr>
            </p:nvGraphicFramePr>
            <p:xfrm>
              <a:off x="539375" y="681890"/>
              <a:ext cx="2844316" cy="564176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8628">
                      <a:extLst>
                        <a:ext uri="{9D8B030D-6E8A-4147-A177-3AD203B41FA5}">
                          <a16:colId xmlns:a16="http://schemas.microsoft.com/office/drawing/2014/main" val="468594911"/>
                        </a:ext>
                      </a:extLst>
                    </a:gridCol>
                    <a:gridCol w="947844">
                      <a:extLst>
                        <a:ext uri="{9D8B030D-6E8A-4147-A177-3AD203B41FA5}">
                          <a16:colId xmlns:a16="http://schemas.microsoft.com/office/drawing/2014/main" val="1549550672"/>
                        </a:ext>
                      </a:extLst>
                    </a:gridCol>
                    <a:gridCol w="947844">
                      <a:extLst>
                        <a:ext uri="{9D8B030D-6E8A-4147-A177-3AD203B41FA5}">
                          <a16:colId xmlns:a16="http://schemas.microsoft.com/office/drawing/2014/main" val="3126732433"/>
                        </a:ext>
                      </a:extLst>
                    </a:gridCol>
                  </a:tblGrid>
                  <a:tr h="43398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Předpona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Značka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Násobek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051449039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tera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59274288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giga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G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9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69048310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mega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M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47448429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kilo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k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791333145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hekto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47322071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deka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 err="1"/>
                            <a:t>dk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23677726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deci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d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5363942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centi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c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55885740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mili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m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90395776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mikro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547481575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nano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−9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26752335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piko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p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−12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964397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13B73673-9D6D-B632-0C96-940265BCFEC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30970837"/>
                  </p:ext>
                </p:extLst>
              </p:nvPr>
            </p:nvGraphicFramePr>
            <p:xfrm>
              <a:off x="539375" y="681890"/>
              <a:ext cx="2844316" cy="564176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8628">
                      <a:extLst>
                        <a:ext uri="{9D8B030D-6E8A-4147-A177-3AD203B41FA5}">
                          <a16:colId xmlns:a16="http://schemas.microsoft.com/office/drawing/2014/main" val="468594911"/>
                        </a:ext>
                      </a:extLst>
                    </a:gridCol>
                    <a:gridCol w="947844">
                      <a:extLst>
                        <a:ext uri="{9D8B030D-6E8A-4147-A177-3AD203B41FA5}">
                          <a16:colId xmlns:a16="http://schemas.microsoft.com/office/drawing/2014/main" val="1549550672"/>
                        </a:ext>
                      </a:extLst>
                    </a:gridCol>
                    <a:gridCol w="947844">
                      <a:extLst>
                        <a:ext uri="{9D8B030D-6E8A-4147-A177-3AD203B41FA5}">
                          <a16:colId xmlns:a16="http://schemas.microsoft.com/office/drawing/2014/main" val="3126732433"/>
                        </a:ext>
                      </a:extLst>
                    </a:gridCol>
                  </a:tblGrid>
                  <a:tr h="43398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Předpona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Značka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/>
                            <a:t>Násobek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051449039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tera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100000" r="-1282" b="-109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274288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giga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G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202817" r="-1282" b="-1007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69048310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mega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M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302817" r="-1282" b="-907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448429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kilo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k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397222" r="-1282" b="-79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91333145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hekto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504225" r="-1282" b="-70563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322071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deka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 err="1"/>
                            <a:t>dk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604225" r="-1282" b="-60563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36777268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deci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d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704225" r="-1282" b="-50563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363942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centi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c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793056" r="-1282" b="-39861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55885740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 err="1"/>
                            <a:t>mili</a:t>
                          </a:r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m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905634" r="-1282" b="-3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0395776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mikro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641" t="-1005634" r="-101282" b="-2042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1005634" r="-1282" b="-2042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47481575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nano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1090278" r="-1282" b="-1013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67523357"/>
                      </a:ext>
                    </a:extLst>
                  </a:tr>
                  <a:tr h="433982">
                    <a:tc>
                      <a:txBody>
                        <a:bodyPr/>
                        <a:lstStyle/>
                        <a:p>
                          <a:r>
                            <a:rPr lang="cs-CZ" sz="1400" dirty="0"/>
                            <a:t>piko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p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641" t="-1207042" r="-1282" b="-28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5964397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F294438B-FD8C-5237-4DEF-AE8BFF4FC3D9}"/>
              </a:ext>
            </a:extLst>
          </p:cNvPr>
          <p:cNvSpPr txBox="1"/>
          <p:nvPr/>
        </p:nvSpPr>
        <p:spPr>
          <a:xfrm>
            <a:off x="5231904" y="5719451"/>
            <a:ext cx="612068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Předpony a k nim přiřazené násobky – mocniny deseti, je nutné znát pro úspěšný převod mezi násobky jednotek veličin.</a:t>
            </a:r>
          </a:p>
        </p:txBody>
      </p:sp>
    </p:spTree>
    <p:extLst>
      <p:ext uri="{BB962C8B-B14F-4D97-AF65-F5344CB8AC3E}">
        <p14:creationId xmlns:p14="http://schemas.microsoft.com/office/powerpoint/2010/main" val="4293309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F8D0FF60-1D07-2B0C-99AD-F8FD52994937}"/>
              </a:ext>
            </a:extLst>
          </p:cNvPr>
          <p:cNvSpPr txBox="1"/>
          <p:nvPr/>
        </p:nvSpPr>
        <p:spPr>
          <a:xfrm>
            <a:off x="479377" y="4449886"/>
            <a:ext cx="11305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Skalární fyzikální veličiny</a:t>
            </a:r>
            <a:r>
              <a:rPr lang="cs-CZ" dirty="0"/>
              <a:t>, stručně </a:t>
            </a:r>
            <a:r>
              <a:rPr lang="cs-CZ" b="1" dirty="0"/>
              <a:t>skaláry</a:t>
            </a:r>
            <a:r>
              <a:rPr lang="cs-CZ" dirty="0"/>
              <a:t> jsou veličiny, k jejichž úplnému určení je třeba znát </a:t>
            </a:r>
            <a:r>
              <a:rPr lang="cs-CZ" b="1" dirty="0"/>
              <a:t>číselnou hodnotu a měřící jednotku</a:t>
            </a:r>
            <a:r>
              <a:rPr lang="cs-CZ" dirty="0"/>
              <a:t>.</a:t>
            </a:r>
          </a:p>
          <a:p>
            <a:r>
              <a:rPr lang="cs-CZ" dirty="0"/>
              <a:t>Příklad skalárních veličin je hmotnost, délka, objem, elektrický proud, teplota apod.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402FE69-62FC-836D-77D0-07F2CC9B855A}"/>
              </a:ext>
            </a:extLst>
          </p:cNvPr>
          <p:cNvSpPr txBox="1"/>
          <p:nvPr/>
        </p:nvSpPr>
        <p:spPr>
          <a:xfrm>
            <a:off x="479376" y="1535212"/>
            <a:ext cx="1785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veličiny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4AD2290-32DB-CB4D-3AFB-60014232DCF2}"/>
                  </a:ext>
                </a:extLst>
              </p:cNvPr>
              <p:cNvSpPr txBox="1"/>
              <p:nvPr/>
            </p:nvSpPr>
            <p:spPr>
              <a:xfrm>
                <a:off x="479376" y="1916832"/>
                <a:ext cx="11305255" cy="25237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Pokud k úplnému určení dané fyzikální veličiny stačí číselná hodnota, pak takovou veličinu nazýváme </a:t>
                </a:r>
                <a:r>
                  <a:rPr lang="cs-CZ" b="1" dirty="0"/>
                  <a:t>skalární</a:t>
                </a:r>
                <a:r>
                  <a:rPr lang="cs-CZ" dirty="0"/>
                  <a:t>. Příkladem skalární veličiny je například teplota v daném místě. K úplnému určení teploty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 v daném místě měřené v kelvinech pak stačí zápis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Podobně pro určení délky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měděného vodiče elektrického proudu stačí zápis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Oba příklady plně určují hodnotu dané fyzikální veličiny, není potřeba další informace.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4AD2290-32DB-CB4D-3AFB-60014232DC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916832"/>
                <a:ext cx="11305255" cy="2523768"/>
              </a:xfrm>
              <a:prstGeom prst="rect">
                <a:avLst/>
              </a:prstGeom>
              <a:blipFill>
                <a:blip r:embed="rId2"/>
                <a:stretch>
                  <a:fillRect l="-485" t="-1208" r="-755" b="-28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Infrared Thermometer – Baby, Kids and Adults">
            <a:extLst>
              <a:ext uri="{FF2B5EF4-FFF2-40B4-BE49-F238E27FC236}">
                <a16:creationId xmlns:a16="http://schemas.microsoft.com/office/drawing/2014/main" id="{60DD763A-013B-6AAF-36BB-9E0C8620B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31" y="5589238"/>
            <a:ext cx="1152129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DF3ABDBF-EE52-7F06-F4DB-041486E119FC}"/>
              </a:ext>
            </a:extLst>
          </p:cNvPr>
          <p:cNvSpPr txBox="1"/>
          <p:nvPr/>
        </p:nvSpPr>
        <p:spPr>
          <a:xfrm>
            <a:off x="6096000" y="5644814"/>
            <a:ext cx="22596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Tělesná teplota změřená pacientovi je </a:t>
            </a:r>
            <a:r>
              <a:rPr lang="cs-CZ" b="1" dirty="0"/>
              <a:t>skalární</a:t>
            </a:r>
            <a:r>
              <a:rPr lang="cs-CZ" dirty="0"/>
              <a:t> veličina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67AE66A-1709-71D7-B7AE-F0CF0E09C1BC}"/>
              </a:ext>
            </a:extLst>
          </p:cNvPr>
          <p:cNvSpPr txBox="1"/>
          <p:nvPr/>
        </p:nvSpPr>
        <p:spPr>
          <a:xfrm>
            <a:off x="479376" y="395860"/>
            <a:ext cx="1130525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Fyzikální veličiny, se kterými se budeme setkávat ve fyzice na střední škole lze rozdělit do dvou skupin</a:t>
            </a:r>
          </a:p>
          <a:p>
            <a:endParaRPr lang="cs-CZ" sz="800" b="1" dirty="0"/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cs-CZ" dirty="0"/>
              <a:t>Skalární fyzikální veličiny – skaláry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cs-CZ" dirty="0"/>
              <a:t>Vektorové fyzikální veličiny - vektory</a:t>
            </a:r>
          </a:p>
        </p:txBody>
      </p:sp>
    </p:spTree>
    <p:extLst>
      <p:ext uri="{BB962C8B-B14F-4D97-AF65-F5344CB8AC3E}">
        <p14:creationId xmlns:p14="http://schemas.microsoft.com/office/powerpoint/2010/main" val="2416470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633129F5-FF5C-CFF4-22DC-F00C9C5A02B7}"/>
              </a:ext>
            </a:extLst>
          </p:cNvPr>
          <p:cNvSpPr txBox="1"/>
          <p:nvPr/>
        </p:nvSpPr>
        <p:spPr>
          <a:xfrm>
            <a:off x="330592" y="211107"/>
            <a:ext cx="2001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veličiny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EF61D19-9D82-3693-3CBB-C9184793A6BE}"/>
              </a:ext>
            </a:extLst>
          </p:cNvPr>
          <p:cNvSpPr txBox="1"/>
          <p:nvPr/>
        </p:nvSpPr>
        <p:spPr>
          <a:xfrm>
            <a:off x="330592" y="585189"/>
            <a:ext cx="11521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 úplnému popisu některých fyzikálních veličin nestačí pouze číselný údaj, který vyjadřuje násobek hodnoty příslušné jednotky. Například </a:t>
            </a:r>
            <a:r>
              <a:rPr lang="cs-CZ" b="1" dirty="0"/>
              <a:t>síla</a:t>
            </a:r>
            <a:r>
              <a:rPr lang="cs-CZ" dirty="0"/>
              <a:t> je fyzikální veličina, která k úplnému popisu potřebuje nejen číselnou hodnotu vyjadřující násobek jednotky síly (1 newton), ale je nutné udat i směr, kterým daná síla působí.</a:t>
            </a:r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1EEEA629-0B87-136F-D436-E1DE18843CA4}"/>
              </a:ext>
            </a:extLst>
          </p:cNvPr>
          <p:cNvCxnSpPr/>
          <p:nvPr/>
        </p:nvCxnSpPr>
        <p:spPr>
          <a:xfrm flipV="1">
            <a:off x="2495600" y="1953930"/>
            <a:ext cx="29523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19670BE3-D536-8A66-A404-2448770EFDFE}"/>
              </a:ext>
            </a:extLst>
          </p:cNvPr>
          <p:cNvCxnSpPr/>
          <p:nvPr/>
        </p:nvCxnSpPr>
        <p:spPr>
          <a:xfrm flipV="1">
            <a:off x="2495600" y="2602002"/>
            <a:ext cx="29523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205E790-CD75-33A4-9D0B-1C4DE98C993B}"/>
              </a:ext>
            </a:extLst>
          </p:cNvPr>
          <p:cNvCxnSpPr/>
          <p:nvPr/>
        </p:nvCxnSpPr>
        <p:spPr>
          <a:xfrm flipV="1">
            <a:off x="6312024" y="1952835"/>
            <a:ext cx="29523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329F6C57-8BBD-FE4A-1CF3-1C2323EFB8A6}"/>
              </a:ext>
            </a:extLst>
          </p:cNvPr>
          <p:cNvCxnSpPr/>
          <p:nvPr/>
        </p:nvCxnSpPr>
        <p:spPr>
          <a:xfrm flipV="1">
            <a:off x="6312024" y="2600907"/>
            <a:ext cx="29523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>
            <a:extLst>
              <a:ext uri="{FF2B5EF4-FFF2-40B4-BE49-F238E27FC236}">
                <a16:creationId xmlns:a16="http://schemas.microsoft.com/office/drawing/2014/main" id="{0A23E53F-6DFB-B79B-E924-5B5B185CAC45}"/>
              </a:ext>
            </a:extLst>
          </p:cNvPr>
          <p:cNvSpPr/>
          <p:nvPr/>
        </p:nvSpPr>
        <p:spPr>
          <a:xfrm>
            <a:off x="3143672" y="2016892"/>
            <a:ext cx="936104" cy="5040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4948EF56-AA39-CAD8-E6CF-67DBC6E775E6}"/>
              </a:ext>
            </a:extLst>
          </p:cNvPr>
          <p:cNvSpPr/>
          <p:nvPr/>
        </p:nvSpPr>
        <p:spPr>
          <a:xfrm>
            <a:off x="7176122" y="2016892"/>
            <a:ext cx="936104" cy="5040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FAF35BF-5E98-9CDA-FAED-140BD124A6CD}"/>
              </a:ext>
            </a:extLst>
          </p:cNvPr>
          <p:cNvCxnSpPr/>
          <p:nvPr/>
        </p:nvCxnSpPr>
        <p:spPr>
          <a:xfrm>
            <a:off x="3215680" y="1952835"/>
            <a:ext cx="0" cy="6480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9D6B5F7A-5778-E2D4-C90F-D161F83956CC}"/>
              </a:ext>
            </a:extLst>
          </p:cNvPr>
          <p:cNvCxnSpPr/>
          <p:nvPr/>
        </p:nvCxnSpPr>
        <p:spPr>
          <a:xfrm>
            <a:off x="3863752" y="1952835"/>
            <a:ext cx="0" cy="6480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2E83DDEE-0FFC-7007-17F7-E14573E9348E}"/>
              </a:ext>
            </a:extLst>
          </p:cNvPr>
          <p:cNvCxnSpPr/>
          <p:nvPr/>
        </p:nvCxnSpPr>
        <p:spPr>
          <a:xfrm>
            <a:off x="7320136" y="1944884"/>
            <a:ext cx="0" cy="6480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D66F99F4-5D0F-552D-C290-9F2C7F685B11}"/>
              </a:ext>
            </a:extLst>
          </p:cNvPr>
          <p:cNvCxnSpPr/>
          <p:nvPr/>
        </p:nvCxnSpPr>
        <p:spPr>
          <a:xfrm>
            <a:off x="7968208" y="1944884"/>
            <a:ext cx="0" cy="6480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>
            <a:extLst>
              <a:ext uri="{FF2B5EF4-FFF2-40B4-BE49-F238E27FC236}">
                <a16:creationId xmlns:a16="http://schemas.microsoft.com/office/drawing/2014/main" id="{52C50862-CC01-0E8A-FD1D-52D08B5DA48E}"/>
              </a:ext>
            </a:extLst>
          </p:cNvPr>
          <p:cNvSpPr/>
          <p:nvPr/>
        </p:nvSpPr>
        <p:spPr>
          <a:xfrm>
            <a:off x="3107672" y="1907321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21101160-98AD-879E-E89A-83E0762BE8AA}"/>
              </a:ext>
            </a:extLst>
          </p:cNvPr>
          <p:cNvSpPr/>
          <p:nvPr/>
        </p:nvSpPr>
        <p:spPr>
          <a:xfrm>
            <a:off x="3107680" y="2558475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A3AFBAE4-2E1E-258D-8DF0-C843AE71AE9B}"/>
              </a:ext>
            </a:extLst>
          </p:cNvPr>
          <p:cNvSpPr/>
          <p:nvPr/>
        </p:nvSpPr>
        <p:spPr>
          <a:xfrm>
            <a:off x="3755732" y="1918274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95B705D2-E033-1E11-67B2-037402AA631A}"/>
              </a:ext>
            </a:extLst>
          </p:cNvPr>
          <p:cNvSpPr/>
          <p:nvPr/>
        </p:nvSpPr>
        <p:spPr>
          <a:xfrm>
            <a:off x="3755740" y="2569428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03857D75-AB36-5852-03FF-A52BF4574B94}"/>
              </a:ext>
            </a:extLst>
          </p:cNvPr>
          <p:cNvSpPr/>
          <p:nvPr/>
        </p:nvSpPr>
        <p:spPr>
          <a:xfrm>
            <a:off x="7212120" y="1910323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543D7717-16CD-031C-A4CF-8562A1FBBEB8}"/>
              </a:ext>
            </a:extLst>
          </p:cNvPr>
          <p:cNvSpPr/>
          <p:nvPr/>
        </p:nvSpPr>
        <p:spPr>
          <a:xfrm>
            <a:off x="7212128" y="2561477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E155722D-2422-13F0-8CB6-B3751723AD7D}"/>
              </a:ext>
            </a:extLst>
          </p:cNvPr>
          <p:cNvSpPr/>
          <p:nvPr/>
        </p:nvSpPr>
        <p:spPr>
          <a:xfrm>
            <a:off x="7860192" y="1918274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C4992157-F1F9-9F44-973C-D7A476DD22D1}"/>
              </a:ext>
            </a:extLst>
          </p:cNvPr>
          <p:cNvSpPr/>
          <p:nvPr/>
        </p:nvSpPr>
        <p:spPr>
          <a:xfrm>
            <a:off x="7860200" y="2569428"/>
            <a:ext cx="216016" cy="629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FA9F55B7-4B01-1F3F-2EE9-C70E4E367EB6}"/>
              </a:ext>
            </a:extLst>
          </p:cNvPr>
          <p:cNvCxnSpPr>
            <a:stCxn id="14" idx="3"/>
          </p:cNvCxnSpPr>
          <p:nvPr/>
        </p:nvCxnSpPr>
        <p:spPr>
          <a:xfrm>
            <a:off x="4079776" y="2268919"/>
            <a:ext cx="936104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D1D7A20D-5621-F871-B259-9FDBFC7653C0}"/>
              </a:ext>
            </a:extLst>
          </p:cNvPr>
          <p:cNvCxnSpPr>
            <a:cxnSpLocks/>
          </p:cNvCxnSpPr>
          <p:nvPr/>
        </p:nvCxnSpPr>
        <p:spPr>
          <a:xfrm flipV="1">
            <a:off x="8113910" y="1484784"/>
            <a:ext cx="576062" cy="792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21A497F-4064-0042-2B01-D3399C386E4E}"/>
                  </a:ext>
                </a:extLst>
              </p:cNvPr>
              <p:cNvSpPr txBox="1"/>
              <p:nvPr/>
            </p:nvSpPr>
            <p:spPr>
              <a:xfrm>
                <a:off x="8616263" y="1648343"/>
                <a:ext cx="10441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d>
                      <m:r>
                        <a:rPr lang="cs-CZ" sz="1200" i="1">
                          <a:latin typeface="Cambria Math" panose="02040503050406030204" pitchFamily="18" charset="0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sz="120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21A497F-4064-0042-2B01-D3399C386E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6263" y="1648343"/>
                <a:ext cx="1044112" cy="2769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35">
            <a:extLst>
              <a:ext uri="{FF2B5EF4-FFF2-40B4-BE49-F238E27FC236}">
                <a16:creationId xmlns:a16="http://schemas.microsoft.com/office/drawing/2014/main" id="{E05CDE59-CDD0-E8A2-FF36-8557E4E52E5F}"/>
              </a:ext>
            </a:extLst>
          </p:cNvPr>
          <p:cNvCxnSpPr>
            <a:stCxn id="15" idx="3"/>
          </p:cNvCxnSpPr>
          <p:nvPr/>
        </p:nvCxnSpPr>
        <p:spPr>
          <a:xfrm>
            <a:off x="8112226" y="2268919"/>
            <a:ext cx="72007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>
            <a:extLst>
              <a:ext uri="{FF2B5EF4-FFF2-40B4-BE49-F238E27FC236}">
                <a16:creationId xmlns:a16="http://schemas.microsoft.com/office/drawing/2014/main" id="{03AA3E46-0ADE-3D8C-1813-B3C689FF32FB}"/>
              </a:ext>
            </a:extLst>
          </p:cNvPr>
          <p:cNvCxnSpPr/>
          <p:nvPr/>
        </p:nvCxnSpPr>
        <p:spPr>
          <a:xfrm>
            <a:off x="8689972" y="1484784"/>
            <a:ext cx="0" cy="86409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>
            <a:extLst>
              <a:ext uri="{FF2B5EF4-FFF2-40B4-BE49-F238E27FC236}">
                <a16:creationId xmlns:a16="http://schemas.microsoft.com/office/drawing/2014/main" id="{BC92F25A-C00A-0B3A-BC39-7BC2030CA05C}"/>
              </a:ext>
            </a:extLst>
          </p:cNvPr>
          <p:cNvCxnSpPr>
            <a:cxnSpLocks/>
          </p:cNvCxnSpPr>
          <p:nvPr/>
        </p:nvCxnSpPr>
        <p:spPr>
          <a:xfrm flipV="1">
            <a:off x="8112226" y="2275705"/>
            <a:ext cx="577746" cy="9117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E2380FAE-40A4-6DE5-6128-ABCA6A82E90F}"/>
              </a:ext>
            </a:extLst>
          </p:cNvPr>
          <p:cNvSpPr txBox="1"/>
          <p:nvPr/>
        </p:nvSpPr>
        <p:spPr>
          <a:xfrm>
            <a:off x="330592" y="2852933"/>
            <a:ext cx="115212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obrázku je zřejmé, že účinek síly o stejné velikosti, ale působící na vozík v jiném směru bude mít na pohyb vozíku jiný vliv. </a:t>
            </a:r>
          </a:p>
          <a:p>
            <a:endParaRPr lang="cs-CZ" sz="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D4EB49C3-79B4-5B57-B292-77F361D1E3F2}"/>
                  </a:ext>
                </a:extLst>
              </p:cNvPr>
              <p:cNvSpPr txBox="1"/>
              <p:nvPr/>
            </p:nvSpPr>
            <p:spPr>
              <a:xfrm>
                <a:off x="4017865" y="1960440"/>
                <a:ext cx="10441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d>
                      <m:r>
                        <a:rPr lang="cs-CZ" sz="1200" i="1">
                          <a:latin typeface="Cambria Math" panose="02040503050406030204" pitchFamily="18" charset="0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sz="120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D4EB49C3-79B4-5B57-B292-77F361D1E3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65" y="1960440"/>
                <a:ext cx="1044112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ulka 1">
                <a:extLst>
                  <a:ext uri="{FF2B5EF4-FFF2-40B4-BE49-F238E27FC236}">
                    <a16:creationId xmlns:a16="http://schemas.microsoft.com/office/drawing/2014/main" id="{C3090A8D-FE8E-2F3C-72AE-3322892078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51979730"/>
                  </p:ext>
                </p:extLst>
              </p:nvPr>
            </p:nvGraphicFramePr>
            <p:xfrm>
              <a:off x="335360" y="3429000"/>
              <a:ext cx="11516512" cy="197116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55872">
                      <a:extLst>
                        <a:ext uri="{9D8B030D-6E8A-4147-A177-3AD203B41FA5}">
                          <a16:colId xmlns:a16="http://schemas.microsoft.com/office/drawing/2014/main" val="2553906446"/>
                        </a:ext>
                      </a:extLst>
                    </a:gridCol>
                    <a:gridCol w="5760640">
                      <a:extLst>
                        <a:ext uri="{9D8B030D-6E8A-4147-A177-3AD203B41FA5}">
                          <a16:colId xmlns:a16="http://schemas.microsoft.com/office/drawing/2014/main" val="249485996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Vektorové fyzikální veličiny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Fyzikální veličiny které nejsou vektorové (jsou skalární)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51328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Okamžitá rychlost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Průměrná rychlost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7935910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Okamžité zrychlení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Průměrné zrychlení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9295145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Síla            (</a:t>
                          </a:r>
                          <a14:m>
                            <m:oMath xmlns:m="http://schemas.openxmlformats.org/officeDocument/2006/math">
                              <m:r>
                                <a:rPr lang="cs-CZ" b="1" i="1" dirty="0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  <m:r>
                                <a:rPr lang="cs-CZ" b="1" i="1" dirty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dirty="0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b="0" i="1" dirty="0" smtClean="0">
                                  <a:latin typeface="Cambria Math" panose="02040503050406030204" pitchFamily="18" charset="0"/>
                                </a:rPr>
                                <m:t> ∙</m:t>
                              </m:r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, </m:t>
                              </m:r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𝑭</m:t>
                              </m:r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cs-CZ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𝒑</m:t>
                                  </m:r>
                                </m:num>
                                <m:den>
                                  <m:r>
                                    <a:rPr lang="cs-CZ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den>
                              </m:f>
                            </m:oMath>
                          </a14:m>
                          <a:r>
                            <a:rPr lang="cs-CZ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Teplota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983827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Hybnost   (</a:t>
                          </a:r>
                          <a14:m>
                            <m:oMath xmlns:m="http://schemas.openxmlformats.org/officeDocument/2006/math"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𝒑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 ∙</m:t>
                              </m:r>
                              <m:r>
                                <a:rPr lang="cs-CZ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𝒗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5105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ulka 1">
                <a:extLst>
                  <a:ext uri="{FF2B5EF4-FFF2-40B4-BE49-F238E27FC236}">
                    <a16:creationId xmlns:a16="http://schemas.microsoft.com/office/drawing/2014/main" id="{C3090A8D-FE8E-2F3C-72AE-3322892078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51979730"/>
                  </p:ext>
                </p:extLst>
              </p:nvPr>
            </p:nvGraphicFramePr>
            <p:xfrm>
              <a:off x="335360" y="3429000"/>
              <a:ext cx="11516512" cy="197116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55872">
                      <a:extLst>
                        <a:ext uri="{9D8B030D-6E8A-4147-A177-3AD203B41FA5}">
                          <a16:colId xmlns:a16="http://schemas.microsoft.com/office/drawing/2014/main" val="2553906446"/>
                        </a:ext>
                      </a:extLst>
                    </a:gridCol>
                    <a:gridCol w="5760640">
                      <a:extLst>
                        <a:ext uri="{9D8B030D-6E8A-4147-A177-3AD203B41FA5}">
                          <a16:colId xmlns:a16="http://schemas.microsoft.com/office/drawing/2014/main" val="249485996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Vektorové fyzikální veličiny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b="1" dirty="0"/>
                            <a:t>Fyzikální veličiny které nejsou vektorové (jsou skalární)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51328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Okamžitá rychlost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Průměrná rychlost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7935910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Okamžité zrychlení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Průměrné zrychlení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92951452"/>
                      </a:ext>
                    </a:extLst>
                  </a:tr>
                  <a:tr h="48780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5"/>
                          <a:stretch>
                            <a:fillRect l="-212" t="-235000" r="-100212" b="-9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Teplota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983827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5"/>
                          <a:stretch>
                            <a:fillRect l="-212" t="-439344" r="-100212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Hmotnost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51050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783781-1842-A885-6CB5-F29626DDD969}"/>
                  </a:ext>
                </a:extLst>
              </p:cNvPr>
              <p:cNvSpPr txBox="1"/>
              <p:nvPr/>
            </p:nvSpPr>
            <p:spPr>
              <a:xfrm>
                <a:off x="263352" y="5491215"/>
                <a:ext cx="10172524" cy="11022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Vektorové veličiny v textu píšeme písmem tučným nebo s doplňujícím symbolem šipka.</a:t>
                </a:r>
              </a:p>
              <a:p>
                <a:endParaRPr lang="cs-CZ" sz="800" dirty="0"/>
              </a:p>
              <a:p>
                <a:r>
                  <a:rPr lang="cs-CZ" b="1" dirty="0"/>
                  <a:t>Příklad: </a:t>
                </a:r>
              </a:p>
              <a:p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,  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cs-CZ" b="1" i="1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chceme-li zapsat pouze velikost vektoru, zapíšeme jí takto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</m:d>
                  </m:oMath>
                </a14:m>
                <a:r>
                  <a:rPr lang="cs-CZ" dirty="0"/>
                  <a:t> nebo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</m:d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783781-1842-A885-6CB5-F29626DDD9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5491215"/>
                <a:ext cx="10172524" cy="1102289"/>
              </a:xfrm>
              <a:prstGeom prst="rect">
                <a:avLst/>
              </a:prstGeom>
              <a:blipFill>
                <a:blip r:embed="rId6"/>
                <a:stretch>
                  <a:fillRect l="-479" t="-3315" b="-6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7427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47528" y="2924944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Isaac Newton</a:t>
            </a:r>
          </a:p>
          <a:p>
            <a:r>
              <a:rPr lang="cs-CZ" sz="1400" dirty="0"/>
              <a:t> * 25. prosince 1642 podle juliánského kalendáře nebo 4. ledna 1643 podle gregoriánského kalendáře, </a:t>
            </a:r>
          </a:p>
          <a:p>
            <a:r>
              <a:rPr lang="cs-CZ" sz="1400" dirty="0"/>
              <a:t>+20. března 1727 podle juliánského kalendáře nebo  31. března 1727 podle gregoriánského kalendáře v Londýně. </a:t>
            </a:r>
          </a:p>
          <a:p>
            <a:endParaRPr lang="cs-CZ" sz="1400" dirty="0"/>
          </a:p>
          <a:p>
            <a:r>
              <a:rPr lang="cs-CZ" sz="1400" dirty="0"/>
              <a:t>Byl anglický fyzik, matematik působící v Cambridge na stolici </a:t>
            </a:r>
            <a:r>
              <a:rPr lang="cs-CZ" sz="1400" dirty="0" err="1"/>
              <a:t>Lukasiánského</a:t>
            </a:r>
            <a:r>
              <a:rPr lang="cs-CZ" sz="1400" dirty="0"/>
              <a:t>  profesora, astronom, alchymista a teolog, jenž bývá často považován za jednu z nejvlivnějších osobností v dějinách lidstva.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465930" y="5949280"/>
            <a:ext cx="1260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  <p:sp>
        <p:nvSpPr>
          <p:cNvPr id="4" name="Obdélník 3"/>
          <p:cNvSpPr/>
          <p:nvPr/>
        </p:nvSpPr>
        <p:spPr>
          <a:xfrm>
            <a:off x="1847528" y="4725145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err="1">
                <a:solidFill>
                  <a:srgbClr val="202122"/>
                </a:solidFill>
                <a:latin typeface="Arial" panose="020B0604020202020204" pitchFamily="34" charset="0"/>
              </a:rPr>
              <a:t>Lukasiánský</a:t>
            </a:r>
            <a:r>
              <a:rPr lang="cs-CZ" sz="1200" b="1" dirty="0">
                <a:solidFill>
                  <a:srgbClr val="202122"/>
                </a:solidFill>
                <a:latin typeface="Arial" panose="020B0604020202020204" pitchFamily="34" charset="0"/>
              </a:rPr>
              <a:t> profesor 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 (</a:t>
            </a:r>
            <a:r>
              <a:rPr lang="cs-CZ" sz="1200" i="1" dirty="0" err="1">
                <a:solidFill>
                  <a:srgbClr val="202122"/>
                </a:solidFill>
                <a:latin typeface="Arial" panose="020B0604020202020204" pitchFamily="34" charset="0"/>
              </a:rPr>
              <a:t>Lucasian</a:t>
            </a:r>
            <a:r>
              <a:rPr lang="cs-CZ" sz="1200" i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sz="1200" i="1" dirty="0" err="1">
                <a:solidFill>
                  <a:srgbClr val="202122"/>
                </a:solidFill>
                <a:latin typeface="Arial" panose="020B0604020202020204" pitchFamily="34" charset="0"/>
              </a:rPr>
              <a:t>Chair</a:t>
            </a:r>
            <a:r>
              <a:rPr lang="cs-CZ" sz="1200" i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sz="1200" i="1" dirty="0" err="1">
                <a:solidFill>
                  <a:srgbClr val="202122"/>
                </a:solidFill>
                <a:latin typeface="Arial" panose="020B0604020202020204" pitchFamily="34" charset="0"/>
              </a:rPr>
              <a:t>of</a:t>
            </a:r>
            <a:r>
              <a:rPr lang="cs-CZ" sz="1200" i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………) je označení pro nositele profesorského titulu na Univerzitě v Cambridgi. Funkce vznikla v roce 1663 přičiněním</a:t>
            </a:r>
            <a:r>
              <a:rPr lang="cs-CZ" sz="1200" b="1" dirty="0">
                <a:solidFill>
                  <a:srgbClr val="FF0000"/>
                </a:solidFill>
                <a:latin typeface="Arial" panose="020B0604020202020204" pitchFamily="34" charset="0"/>
              </a:rPr>
              <a:t> Henryho Lucase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, který v letech 1639–1640 za univerzitu zasedal v Dolní sněmovně. 18. ledna 1664 ji oficiálně ustanovil anglický král Karel II. </a:t>
            </a:r>
            <a:r>
              <a:rPr lang="cs-CZ" sz="1200" dirty="0" err="1">
                <a:solidFill>
                  <a:srgbClr val="202122"/>
                </a:solidFill>
                <a:latin typeface="Arial" panose="020B0604020202020204" pitchFamily="34" charset="0"/>
              </a:rPr>
              <a:t>Stuart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. Tento post je považovaný za jednu z nejprestižnějších akademických funkcí na světě. Mezi jeho dřívější nositele patřili Isaac Newton, Joseph </a:t>
            </a:r>
            <a:r>
              <a:rPr lang="cs-CZ" sz="1200" dirty="0" err="1">
                <a:solidFill>
                  <a:srgbClr val="202122"/>
                </a:solidFill>
                <a:latin typeface="Arial" panose="020B0604020202020204" pitchFamily="34" charset="0"/>
              </a:rPr>
              <a:t>Larmor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, Charles </a:t>
            </a:r>
            <a:r>
              <a:rPr lang="cs-CZ" sz="1200" dirty="0" err="1">
                <a:solidFill>
                  <a:srgbClr val="202122"/>
                </a:solidFill>
                <a:latin typeface="Arial" panose="020B0604020202020204" pitchFamily="34" charset="0"/>
              </a:rPr>
              <a:t>Babbage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, George </a:t>
            </a:r>
            <a:r>
              <a:rPr lang="cs-CZ" sz="1200" dirty="0" err="1">
                <a:solidFill>
                  <a:srgbClr val="202122"/>
                </a:solidFill>
                <a:latin typeface="Arial" panose="020B0604020202020204" pitchFamily="34" charset="0"/>
              </a:rPr>
              <a:t>Stokes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, Paul </a:t>
            </a:r>
            <a:r>
              <a:rPr lang="cs-CZ" sz="1200" dirty="0" err="1">
                <a:solidFill>
                  <a:srgbClr val="202122"/>
                </a:solidFill>
                <a:latin typeface="Arial" panose="020B0604020202020204" pitchFamily="34" charset="0"/>
              </a:rPr>
              <a:t>Dirac</a:t>
            </a:r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 a Stephen Hawking.</a:t>
            </a:r>
            <a:endParaRPr lang="cs-CZ" sz="12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488" y="260648"/>
            <a:ext cx="1840992" cy="252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55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6FE75C-34DA-EBF0-910E-114DD856BB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14056"/>
            <a:ext cx="6192688" cy="6643944"/>
          </a:xfrm>
          <a:prstGeom prst="rect">
            <a:avLst/>
          </a:prstGeom>
        </p:spPr>
      </p:pic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BFF0F68D-FB26-D700-F7C8-CEB6674B09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586534"/>
              </p:ext>
            </p:extLst>
          </p:nvPr>
        </p:nvGraphicFramePr>
        <p:xfrm>
          <a:off x="7032104" y="214056"/>
          <a:ext cx="4752528" cy="5688627"/>
        </p:xfrm>
        <a:graphic>
          <a:graphicData uri="http://schemas.openxmlformats.org/drawingml/2006/table">
            <a:tbl>
              <a:tblPr/>
              <a:tblGrid>
                <a:gridCol w="594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8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50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5637"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  <a:endParaRPr lang="cs-CZ" sz="12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Předpona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Značka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rgbClr val="000000"/>
                          </a:solidFill>
                          <a:effectLst/>
                        </a:rPr>
                        <a:t>Původ</a:t>
                      </a:r>
                    </a:p>
                  </a:txBody>
                  <a:tcPr marL="11617" marR="11617" marT="11617" marB="11617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73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peta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biliarda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</a:rPr>
                        <a:t>πέντε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pět“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tera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bilion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</a:rPr>
                        <a:t>τέρας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netvor“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giga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G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miliarda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</a:rPr>
                        <a:t>γίγας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obrovský“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27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mega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milion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</a:rPr>
                        <a:t>μέγας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velký“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73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kilo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k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tisíc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</a:rPr>
                        <a:t>χίλιοι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tisíc“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527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hekto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h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řec. </a:t>
                      </a:r>
                      <a:r>
                        <a:rPr lang="el-GR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έκατόν – „</a:t>
                      </a: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sto“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527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deka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deset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řec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. </a:t>
                      </a:r>
                      <a:r>
                        <a:rPr lang="el-GR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δέκα – „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deset“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057">
                <a:tc>
                  <a:txBody>
                    <a:bodyPr/>
                    <a:lstStyle/>
                    <a:p>
                      <a:pPr algn="l"/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cs-CZ" sz="1200" b="1" baseline="30000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cs-CZ" sz="12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-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b="1" dirty="0">
                          <a:solidFill>
                            <a:srgbClr val="FF0000"/>
                          </a:solidFill>
                          <a:effectLst/>
                        </a:rPr>
                        <a:t>jedna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2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deci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desetina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lat. </a:t>
                      </a:r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decimus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 – „desátý“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527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−2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centi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setina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lat. </a:t>
                      </a:r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centum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 – „sto“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273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−3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mili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m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tisícina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lat. </a:t>
                      </a:r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mille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 – „tisíc“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527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−6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mikro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µ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miliontina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řec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. </a:t>
                      </a:r>
                      <a:r>
                        <a:rPr lang="el-GR" sz="1200" dirty="0">
                          <a:solidFill>
                            <a:srgbClr val="000000"/>
                          </a:solidFill>
                          <a:effectLst/>
                        </a:rPr>
                        <a:t>μικρός – „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malý“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−9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nano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n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miliardtina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řec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. </a:t>
                      </a:r>
                      <a:r>
                        <a:rPr lang="el-GR" sz="1200" dirty="0">
                          <a:solidFill>
                            <a:srgbClr val="000000"/>
                          </a:solidFill>
                          <a:effectLst/>
                        </a:rPr>
                        <a:t>νανος – „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trpaslík“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2739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piko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p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biliontina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it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. – „malý“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−15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femto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f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biliardtina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dán. </a:t>
                      </a:r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femten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 – „patnáct“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02097"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r>
                        <a:rPr lang="cs-CZ" sz="1200" baseline="30000" dirty="0">
                          <a:solidFill>
                            <a:srgbClr val="000000"/>
                          </a:solidFill>
                          <a:effectLst/>
                        </a:rPr>
                        <a:t>−18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atto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</a:rPr>
                        <a:t>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triliontina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dán. </a:t>
                      </a:r>
                      <a:r>
                        <a:rPr lang="cs-CZ" sz="1200" dirty="0" err="1">
                          <a:solidFill>
                            <a:srgbClr val="000000"/>
                          </a:solidFill>
                          <a:effectLst/>
                        </a:rPr>
                        <a:t>atten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 – „osmnáct“</a:t>
                      </a:r>
                    </a:p>
                  </a:txBody>
                  <a:tcPr marL="180000" marR="10800" marT="10800" marB="10800" anchor="ctr">
                    <a:lnL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47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vál 3">
            <a:hlinkClick r:id="rId4" action="ppaction://hlinksldjump"/>
            <a:extLst>
              <a:ext uri="{FF2B5EF4-FFF2-40B4-BE49-F238E27FC236}">
                <a16:creationId xmlns:a16="http://schemas.microsoft.com/office/drawing/2014/main" id="{E63EC40F-B592-AB77-6FC4-8D25A943D796}"/>
              </a:ext>
            </a:extLst>
          </p:cNvPr>
          <p:cNvSpPr/>
          <p:nvPr/>
        </p:nvSpPr>
        <p:spPr>
          <a:xfrm>
            <a:off x="11244632" y="6103944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187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642639-17CA-1A4F-7EDF-1812A9802B29}"/>
              </a:ext>
            </a:extLst>
          </p:cNvPr>
          <p:cNvSpPr txBox="1"/>
          <p:nvPr/>
        </p:nvSpPr>
        <p:spPr>
          <a:xfrm>
            <a:off x="1703512" y="1886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Matematický doplněk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D880748-153F-345C-1540-F4405C75A29D}"/>
              </a:ext>
            </a:extLst>
          </p:cNvPr>
          <p:cNvSpPr txBox="1"/>
          <p:nvPr/>
        </p:nvSpPr>
        <p:spPr>
          <a:xfrm>
            <a:off x="1703512" y="612787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Mocniny se záporným mocnitelem: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16869C-432E-4160-D894-A5FEB197D40E}"/>
                  </a:ext>
                </a:extLst>
              </p:cNvPr>
              <p:cNvSpPr txBox="1"/>
              <p:nvPr/>
            </p:nvSpPr>
            <p:spPr>
              <a:xfrm>
                <a:off x="1703512" y="1245883"/>
                <a:ext cx="5256584" cy="8436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Krácení zlomku: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516869C-432E-4160-D894-A5FEB197D4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245883"/>
                <a:ext cx="5256584" cy="843693"/>
              </a:xfrm>
              <a:prstGeom prst="rect">
                <a:avLst/>
              </a:prstGeom>
              <a:blipFill>
                <a:blip r:embed="rId2"/>
                <a:stretch>
                  <a:fillRect l="-927" t="-3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5D9713A-6792-386D-5FCB-7A11A05F69AD}"/>
                  </a:ext>
                </a:extLst>
              </p:cNvPr>
              <p:cNvSpPr txBox="1"/>
              <p:nvPr/>
            </p:nvSpPr>
            <p:spPr>
              <a:xfrm>
                <a:off x="4779057" y="1524676"/>
                <a:ext cx="151216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5D9713A-6792-386D-5FCB-7A11A05F69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057" y="1524676"/>
                <a:ext cx="1512168" cy="5648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F7415E4-A755-4022-BCCB-CF62F0C6FB58}"/>
              </a:ext>
            </a:extLst>
          </p:cNvPr>
          <p:cNvCxnSpPr>
            <a:cxnSpLocks/>
          </p:cNvCxnSpPr>
          <p:nvPr/>
        </p:nvCxnSpPr>
        <p:spPr>
          <a:xfrm rot="420000" flipH="1">
            <a:off x="4269407" y="1489685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621E7404-0D8E-3DD0-1E21-2850FEF2DE1D}"/>
              </a:ext>
            </a:extLst>
          </p:cNvPr>
          <p:cNvCxnSpPr>
            <a:cxnSpLocks/>
          </p:cNvCxnSpPr>
          <p:nvPr/>
        </p:nvCxnSpPr>
        <p:spPr>
          <a:xfrm rot="420000" flipH="1">
            <a:off x="4644651" y="1472669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47FD612F-2C3D-D9C6-A4D6-63FB8ADB5190}"/>
              </a:ext>
            </a:extLst>
          </p:cNvPr>
          <p:cNvCxnSpPr>
            <a:cxnSpLocks/>
          </p:cNvCxnSpPr>
          <p:nvPr/>
        </p:nvCxnSpPr>
        <p:spPr>
          <a:xfrm rot="420000" flipH="1">
            <a:off x="4094981" y="1823425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808EB0D8-6844-1C15-233A-437E7B587B4A}"/>
              </a:ext>
            </a:extLst>
          </p:cNvPr>
          <p:cNvCxnSpPr>
            <a:cxnSpLocks/>
          </p:cNvCxnSpPr>
          <p:nvPr/>
        </p:nvCxnSpPr>
        <p:spPr>
          <a:xfrm rot="420000" flipH="1">
            <a:off x="4443832" y="1836433"/>
            <a:ext cx="144016" cy="2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Šipka: doprava 18">
            <a:extLst>
              <a:ext uri="{FF2B5EF4-FFF2-40B4-BE49-F238E27FC236}">
                <a16:creationId xmlns:a16="http://schemas.microsoft.com/office/drawing/2014/main" id="{53300456-CF8B-8EF7-1080-54474EAE53A5}"/>
              </a:ext>
            </a:extLst>
          </p:cNvPr>
          <p:cNvSpPr/>
          <p:nvPr/>
        </p:nvSpPr>
        <p:spPr>
          <a:xfrm>
            <a:off x="6173603" y="1738818"/>
            <a:ext cx="534466" cy="160998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D38D443-8A9A-4A02-C8C5-8A8777AE9D32}"/>
                  </a:ext>
                </a:extLst>
              </p:cNvPr>
              <p:cNvSpPr txBox="1"/>
              <p:nvPr/>
            </p:nvSpPr>
            <p:spPr>
              <a:xfrm>
                <a:off x="6659881" y="1441448"/>
                <a:ext cx="2550690" cy="6481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D38D443-8A9A-4A02-C8C5-8A8777AE9D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881" y="1441448"/>
                <a:ext cx="2550690" cy="64812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968E230-CAD3-87E4-5D97-C0D04B99DB9E}"/>
                  </a:ext>
                </a:extLst>
              </p:cNvPr>
              <p:cNvSpPr txBox="1"/>
              <p:nvPr/>
            </p:nvSpPr>
            <p:spPr>
              <a:xfrm>
                <a:off x="3431704" y="2852936"/>
                <a:ext cx="187220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1968E230-CAD3-87E4-5D97-C0D04B99DB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1704" y="2852936"/>
                <a:ext cx="1872208" cy="5648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EC8A516D-06BB-2A5F-FE0B-AC7F7C6AF32D}"/>
              </a:ext>
            </a:extLst>
          </p:cNvPr>
          <p:cNvCxnSpPr>
            <a:cxnSpLocks/>
          </p:cNvCxnSpPr>
          <p:nvPr/>
        </p:nvCxnSpPr>
        <p:spPr>
          <a:xfrm flipH="1">
            <a:off x="4098997" y="2865943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0E5E89B0-BA34-65EE-2803-96080FC55044}"/>
              </a:ext>
            </a:extLst>
          </p:cNvPr>
          <p:cNvCxnSpPr>
            <a:cxnSpLocks/>
          </p:cNvCxnSpPr>
          <p:nvPr/>
        </p:nvCxnSpPr>
        <p:spPr>
          <a:xfrm flipH="1">
            <a:off x="4439817" y="2894371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74306839-ED5A-B51F-6AF8-B8C26C2F13E6}"/>
              </a:ext>
            </a:extLst>
          </p:cNvPr>
          <p:cNvCxnSpPr>
            <a:cxnSpLocks/>
          </p:cNvCxnSpPr>
          <p:nvPr/>
        </p:nvCxnSpPr>
        <p:spPr>
          <a:xfrm flipH="1">
            <a:off x="4261569" y="3201810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E1B8E7DB-7B04-4549-1B29-1C7EA0B5C3AA}"/>
              </a:ext>
            </a:extLst>
          </p:cNvPr>
          <p:cNvCxnSpPr>
            <a:cxnSpLocks/>
          </p:cNvCxnSpPr>
          <p:nvPr/>
        </p:nvCxnSpPr>
        <p:spPr>
          <a:xfrm flipH="1">
            <a:off x="4629447" y="3201810"/>
            <a:ext cx="196803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72CCF0F-8E06-99F5-FC35-EE2F3E68E301}"/>
                  </a:ext>
                </a:extLst>
              </p:cNvPr>
              <p:cNvSpPr txBox="1"/>
              <p:nvPr/>
            </p:nvSpPr>
            <p:spPr>
              <a:xfrm>
                <a:off x="4855150" y="2817990"/>
                <a:ext cx="111605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72CCF0F-8E06-99F5-FC35-EE2F3E68E3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5150" y="2817990"/>
                <a:ext cx="1116054" cy="6127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Šipka: doprava 29">
            <a:extLst>
              <a:ext uri="{FF2B5EF4-FFF2-40B4-BE49-F238E27FC236}">
                <a16:creationId xmlns:a16="http://schemas.microsoft.com/office/drawing/2014/main" id="{9903B961-88EA-94A0-3E4E-DE1538BA2BAB}"/>
              </a:ext>
            </a:extLst>
          </p:cNvPr>
          <p:cNvSpPr/>
          <p:nvPr/>
        </p:nvSpPr>
        <p:spPr>
          <a:xfrm>
            <a:off x="6173604" y="3051619"/>
            <a:ext cx="553755" cy="167533"/>
          </a:xfrm>
          <a:prstGeom prst="rightArrow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DA0DC2AB-3FC6-4ECD-54DF-74EF9940BF66}"/>
                  </a:ext>
                </a:extLst>
              </p:cNvPr>
              <p:cNvSpPr txBox="1"/>
              <p:nvPr/>
            </p:nvSpPr>
            <p:spPr>
              <a:xfrm>
                <a:off x="7104112" y="2817990"/>
                <a:ext cx="2376264" cy="664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2−3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DA0DC2AB-3FC6-4ECD-54DF-74EF9940BF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4112" y="2817990"/>
                <a:ext cx="2376264" cy="66499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5352874C-ACEA-F4B0-624D-3F170CF30A64}"/>
                  </a:ext>
                </a:extLst>
              </p:cNvPr>
              <p:cNvSpPr txBox="1"/>
              <p:nvPr/>
            </p:nvSpPr>
            <p:spPr>
              <a:xfrm>
                <a:off x="5494172" y="4078541"/>
                <a:ext cx="1584176" cy="90172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sz="2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28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sz="28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35" name="TextovéPole 34">
                <a:extLst>
                  <a:ext uri="{FF2B5EF4-FFF2-40B4-BE49-F238E27FC236}">
                    <a16:creationId xmlns:a16="http://schemas.microsoft.com/office/drawing/2014/main" id="{5352874C-ACEA-F4B0-624D-3F170CF30A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172" y="4078541"/>
                <a:ext cx="1584176" cy="90172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Pravá složená závorka 35">
            <a:extLst>
              <a:ext uri="{FF2B5EF4-FFF2-40B4-BE49-F238E27FC236}">
                <a16:creationId xmlns:a16="http://schemas.microsoft.com/office/drawing/2014/main" id="{242D7DF4-81E3-E06C-AD6D-139C4E9BB2AA}"/>
              </a:ext>
            </a:extLst>
          </p:cNvPr>
          <p:cNvSpPr/>
          <p:nvPr/>
        </p:nvSpPr>
        <p:spPr>
          <a:xfrm rot="5400000">
            <a:off x="6058594" y="2006098"/>
            <a:ext cx="216024" cy="3564396"/>
          </a:xfrm>
          <a:prstGeom prst="rightBrace">
            <a:avLst>
              <a:gd name="adj1" fmla="val 8333"/>
              <a:gd name="adj2" fmla="val 49108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93DBBFAD-3068-5620-EA88-B9C304A0C7D0}"/>
                  </a:ext>
                </a:extLst>
              </p:cNvPr>
              <p:cNvSpPr txBox="1"/>
              <p:nvPr/>
            </p:nvSpPr>
            <p:spPr>
              <a:xfrm>
                <a:off x="1918279" y="5154630"/>
                <a:ext cx="8352928" cy="10483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>
                <a:extLst>
                  <a:ext uri="{FF2B5EF4-FFF2-40B4-BE49-F238E27FC236}">
                    <a16:creationId xmlns:a16="http://schemas.microsoft.com/office/drawing/2014/main" id="{93DBBFAD-3068-5620-EA88-B9C304A0C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8279" y="5154630"/>
                <a:ext cx="8352928" cy="1048300"/>
              </a:xfrm>
              <a:prstGeom prst="rect">
                <a:avLst/>
              </a:prstGeom>
              <a:blipFill>
                <a:blip r:embed="rId9"/>
                <a:stretch>
                  <a:fillRect l="-657" t="-34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>
            <a:hlinkClick r:id="rId10" action="ppaction://hlinksldjump"/>
          </p:cNvPr>
          <p:cNvSpPr/>
          <p:nvPr/>
        </p:nvSpPr>
        <p:spPr>
          <a:xfrm>
            <a:off x="10488488" y="6093296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387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0810AE6-473F-CBDF-3B95-0C14506B283A}"/>
              </a:ext>
            </a:extLst>
          </p:cNvPr>
          <p:cNvSpPr/>
          <p:nvPr/>
        </p:nvSpPr>
        <p:spPr>
          <a:xfrm>
            <a:off x="335862" y="383948"/>
            <a:ext cx="56161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Měření fyzikálních veličin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CF761B4-DE9D-14DD-7CF4-D0BE9C83E295}"/>
              </a:ext>
            </a:extLst>
          </p:cNvPr>
          <p:cNvSpPr txBox="1"/>
          <p:nvPr/>
        </p:nvSpPr>
        <p:spPr>
          <a:xfrm>
            <a:off x="336091" y="1122612"/>
            <a:ext cx="11377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Například fyzikální veličinu </a:t>
            </a:r>
            <a:r>
              <a:rPr lang="cs-CZ" b="1" dirty="0"/>
              <a:t>délka</a:t>
            </a:r>
            <a:r>
              <a:rPr lang="cs-CZ" dirty="0"/>
              <a:t> může být porovnávána s jednotkou nazvanou </a:t>
            </a:r>
            <a:r>
              <a:rPr lang="cs-CZ" b="1" dirty="0"/>
              <a:t>metr</a:t>
            </a:r>
            <a:r>
              <a:rPr lang="cs-CZ" dirty="0"/>
              <a:t>, </a:t>
            </a:r>
            <a:r>
              <a:rPr lang="cs-CZ" b="1" dirty="0"/>
              <a:t>centimetr</a:t>
            </a:r>
            <a:r>
              <a:rPr lang="cs-CZ" dirty="0"/>
              <a:t>, </a:t>
            </a:r>
            <a:r>
              <a:rPr lang="cs-CZ" b="1" dirty="0"/>
              <a:t>milimetr</a:t>
            </a:r>
            <a:r>
              <a:rPr lang="cs-CZ" dirty="0"/>
              <a:t>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44BC5FE-8562-8549-10F2-397377A24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8"/>
          <a:stretch/>
        </p:blipFill>
        <p:spPr>
          <a:xfrm>
            <a:off x="551384" y="1628801"/>
            <a:ext cx="6205870" cy="125553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DFB7610-4C3F-C351-D613-452DFE0B2865}"/>
              </a:ext>
            </a:extLst>
          </p:cNvPr>
          <p:cNvSpPr txBox="1"/>
          <p:nvPr/>
        </p:nvSpPr>
        <p:spPr>
          <a:xfrm>
            <a:off x="335862" y="753280"/>
            <a:ext cx="11376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Měřit fyzikální veličinu znamená určit její hodnotu porovnáním se stanovenou </a:t>
            </a:r>
            <a:r>
              <a:rPr lang="cs-CZ" b="1" dirty="0"/>
              <a:t>měřící jednotkou</a:t>
            </a:r>
            <a:r>
              <a:rPr lang="cs-CZ" dirty="0"/>
              <a:t>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5FC96573-0F05-0D87-FD22-5B9BA967A0A4}"/>
              </a:ext>
            </a:extLst>
          </p:cNvPr>
          <p:cNvSpPr txBox="1"/>
          <p:nvPr/>
        </p:nvSpPr>
        <p:spPr>
          <a:xfrm>
            <a:off x="407368" y="2924944"/>
            <a:ext cx="11449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Měřící jednotka neboli </a:t>
            </a:r>
            <a:r>
              <a:rPr lang="cs-CZ" b="1" dirty="0"/>
              <a:t>jednotka</a:t>
            </a:r>
            <a:r>
              <a:rPr lang="cs-CZ" dirty="0"/>
              <a:t> </a:t>
            </a:r>
            <a:r>
              <a:rPr lang="cs-CZ" b="1" dirty="0"/>
              <a:t>fyzikální veličiny, </a:t>
            </a:r>
            <a:r>
              <a:rPr lang="cs-CZ" dirty="0"/>
              <a:t>krátce jednotka, představuje pevnou a stálou hodnotu veličiny, s níž porovnáváme veličiny téhož druhu.</a:t>
            </a:r>
          </a:p>
          <a:p>
            <a:endParaRPr lang="cs-CZ" sz="800" dirty="0"/>
          </a:p>
          <a:p>
            <a:r>
              <a:rPr lang="cs-CZ" dirty="0"/>
              <a:t>Výsledkem porovnání měřené  fyzikální veličiny se zvolenou měřící  jednotkou je číselný údaj, zvaný </a:t>
            </a:r>
            <a:r>
              <a:rPr lang="cs-CZ" b="1" dirty="0"/>
              <a:t>číselná hodnota.</a:t>
            </a:r>
          </a:p>
          <a:p>
            <a:endParaRPr lang="cs-CZ" sz="800" b="1" dirty="0"/>
          </a:p>
          <a:p>
            <a:r>
              <a:rPr lang="cs-CZ" b="1" dirty="0"/>
              <a:t>Číselná hodnota veličiny </a:t>
            </a:r>
            <a:r>
              <a:rPr lang="cs-CZ" dirty="0"/>
              <a:t>udává, kolikrát je hodnota měřené veličiny větší nebo menší než zvolená měřící jednotka.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0C49BC57-C713-DC38-24D7-A5FA51EE4568}"/>
                  </a:ext>
                </a:extLst>
              </p:cNvPr>
              <p:cNvSpPr txBox="1"/>
              <p:nvPr/>
            </p:nvSpPr>
            <p:spPr>
              <a:xfrm>
                <a:off x="1991544" y="4437112"/>
                <a:ext cx="8208912" cy="76944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Hodnota fyzikální veličiny je určena číselnou hodnotou a příslušnou měřící jednotkou.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Hodnota fyzikální veličiny = číselná hodnota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cs-CZ" dirty="0"/>
                  <a:t> jednotka fyzikální veličiny</a:t>
                </a: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0C49BC57-C713-DC38-24D7-A5FA51EE45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4437112"/>
                <a:ext cx="8208912" cy="769441"/>
              </a:xfrm>
              <a:prstGeom prst="rect">
                <a:avLst/>
              </a:prstGeom>
              <a:blipFill>
                <a:blip r:embed="rId3"/>
                <a:stretch>
                  <a:fillRect l="-593" t="-3876" b="-1007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CE4BCF3-D0BD-A3F2-6E2D-3E73C474366C}"/>
                  </a:ext>
                </a:extLst>
              </p:cNvPr>
              <p:cNvSpPr txBox="1"/>
              <p:nvPr/>
            </p:nvSpPr>
            <p:spPr>
              <a:xfrm>
                <a:off x="479376" y="5373216"/>
                <a:ext cx="1123324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Příklad:</a:t>
                </a:r>
                <a:endParaRPr lang="cs-CZ" sz="800" dirty="0"/>
              </a:p>
              <a:p>
                <a:r>
                  <a:rPr lang="cs-CZ" dirty="0"/>
                  <a:t>                         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=21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                     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                                      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CE4BCF3-D0BD-A3F2-6E2D-3E73C47436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5373216"/>
                <a:ext cx="11233248" cy="646331"/>
              </a:xfrm>
              <a:prstGeom prst="rect">
                <a:avLst/>
              </a:prstGeom>
              <a:blipFill>
                <a:blip r:embed="rId4"/>
                <a:stretch>
                  <a:fillRect l="-489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6" name="Skupina 35">
            <a:extLst>
              <a:ext uri="{FF2B5EF4-FFF2-40B4-BE49-F238E27FC236}">
                <a16:creationId xmlns:a16="http://schemas.microsoft.com/office/drawing/2014/main" id="{C50844DC-94BB-0CEE-0F2B-B14D3A810B6E}"/>
              </a:ext>
            </a:extLst>
          </p:cNvPr>
          <p:cNvGrpSpPr/>
          <p:nvPr/>
        </p:nvGrpSpPr>
        <p:grpSpPr>
          <a:xfrm>
            <a:off x="1697848" y="5968004"/>
            <a:ext cx="8862648" cy="595668"/>
            <a:chOff x="1568370" y="6217708"/>
            <a:chExt cx="8862648" cy="595668"/>
          </a:xfrm>
        </p:grpSpPr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AAC9371C-4141-7A8F-C48D-06790B6EAEC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17521" y="6219102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FCA21F60-F4B3-E8C6-262B-8F08E69A671B}"/>
                </a:ext>
              </a:extLst>
            </p:cNvPr>
            <p:cNvSpPr txBox="1"/>
            <p:nvPr/>
          </p:nvSpPr>
          <p:spPr>
            <a:xfrm>
              <a:off x="1568370" y="6442703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Kurzíva</a:t>
              </a:r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79812B73-AF10-5473-39CB-BB65F577170E}"/>
                </a:ext>
              </a:extLst>
            </p:cNvPr>
            <p:cNvSpPr txBox="1"/>
            <p:nvPr/>
          </p:nvSpPr>
          <p:spPr>
            <a:xfrm>
              <a:off x="4583832" y="6439167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Kurzíva</a:t>
              </a:r>
            </a:p>
          </p:txBody>
        </p:sp>
        <p:cxnSp>
          <p:nvCxnSpPr>
            <p:cNvPr id="27" name="Přímá spojnice se šipkou 26">
              <a:extLst>
                <a:ext uri="{FF2B5EF4-FFF2-40B4-BE49-F238E27FC236}">
                  <a16:creationId xmlns:a16="http://schemas.microsoft.com/office/drawing/2014/main" id="{2912651C-B8D0-A75D-BB6B-0D435A4F8694}"/>
                </a:ext>
              </a:extLst>
            </p:cNvPr>
            <p:cNvCxnSpPr/>
            <p:nvPr/>
          </p:nvCxnSpPr>
          <p:spPr>
            <a:xfrm flipH="1" flipV="1">
              <a:off x="3431744" y="6217708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>
              <a:extLst>
                <a:ext uri="{FF2B5EF4-FFF2-40B4-BE49-F238E27FC236}">
                  <a16:creationId xmlns:a16="http://schemas.microsoft.com/office/drawing/2014/main" id="{B37E7D93-FAA2-DBAC-1887-EC4A60C922A4}"/>
                </a:ext>
              </a:extLst>
            </p:cNvPr>
            <p:cNvSpPr txBox="1"/>
            <p:nvPr/>
          </p:nvSpPr>
          <p:spPr>
            <a:xfrm>
              <a:off x="2874388" y="6444044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Přímé písmo</a:t>
              </a:r>
            </a:p>
          </p:txBody>
        </p: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6CCC4F43-2CA6-6EF9-5C3E-D5B65BD0A143}"/>
                </a:ext>
              </a:extLst>
            </p:cNvPr>
            <p:cNvSpPr txBox="1"/>
            <p:nvPr/>
          </p:nvSpPr>
          <p:spPr>
            <a:xfrm>
              <a:off x="5800209" y="6437921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Přímé písmo</a:t>
              </a:r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5F32A1B8-6162-A49C-BBB7-8BF884F52231}"/>
                </a:ext>
              </a:extLst>
            </p:cNvPr>
            <p:cNvSpPr txBox="1"/>
            <p:nvPr/>
          </p:nvSpPr>
          <p:spPr>
            <a:xfrm>
              <a:off x="7774481" y="644239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Kurzíva</a:t>
              </a:r>
            </a:p>
          </p:txBody>
        </p:sp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2DBA2571-B98D-85CA-67FE-7FFBBEA61C18}"/>
                </a:ext>
              </a:extLst>
            </p:cNvPr>
            <p:cNvSpPr txBox="1"/>
            <p:nvPr/>
          </p:nvSpPr>
          <p:spPr>
            <a:xfrm>
              <a:off x="8990858" y="644114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Přímé písmo</a:t>
              </a:r>
            </a:p>
          </p:txBody>
        </p: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A5491082-FDD7-2B75-67B8-4D93566596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85655" y="6227853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se šipkou 32">
              <a:extLst>
                <a:ext uri="{FF2B5EF4-FFF2-40B4-BE49-F238E27FC236}">
                  <a16:creationId xmlns:a16="http://schemas.microsoft.com/office/drawing/2014/main" id="{FAB88F09-5A66-2D87-7D23-CE4A6177E9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34561" y="6219805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se šipkou 33">
              <a:extLst>
                <a:ext uri="{FF2B5EF4-FFF2-40B4-BE49-F238E27FC236}">
                  <a16:creationId xmlns:a16="http://schemas.microsoft.com/office/drawing/2014/main" id="{354EE73B-E33B-3B4E-5A05-F17400075F41}"/>
                </a:ext>
              </a:extLst>
            </p:cNvPr>
            <p:cNvCxnSpPr/>
            <p:nvPr/>
          </p:nvCxnSpPr>
          <p:spPr>
            <a:xfrm flipH="1" flipV="1">
              <a:off x="6199551" y="6219102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>
              <a:extLst>
                <a:ext uri="{FF2B5EF4-FFF2-40B4-BE49-F238E27FC236}">
                  <a16:creationId xmlns:a16="http://schemas.microsoft.com/office/drawing/2014/main" id="{D24851C0-0528-F6F9-5659-DAD9E4A7642D}"/>
                </a:ext>
              </a:extLst>
            </p:cNvPr>
            <p:cNvCxnSpPr/>
            <p:nvPr/>
          </p:nvCxnSpPr>
          <p:spPr>
            <a:xfrm flipH="1" flipV="1">
              <a:off x="9480416" y="6231680"/>
              <a:ext cx="360000" cy="25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BE0E0280-6770-4049-1A5E-B306A459D187}"/>
              </a:ext>
            </a:extLst>
          </p:cNvPr>
          <p:cNvSpPr txBox="1"/>
          <p:nvPr/>
        </p:nvSpPr>
        <p:spPr>
          <a:xfrm>
            <a:off x="6857733" y="1594075"/>
            <a:ext cx="49989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Číselná hodnota fyzikální veličiny závisí na </a:t>
            </a:r>
            <a:r>
              <a:rPr lang="cs-CZ" b="1" dirty="0"/>
              <a:t>volbě jednotky</a:t>
            </a:r>
            <a:r>
              <a:rPr lang="cs-CZ" dirty="0"/>
              <a:t>. Při volbě jednotky </a:t>
            </a:r>
            <a:r>
              <a:rPr lang="cs-CZ" b="1" dirty="0"/>
              <a:t>centimetr </a:t>
            </a:r>
            <a:r>
              <a:rPr lang="cs-CZ" dirty="0"/>
              <a:t>má daný předmět délku přibližně 3,7 centimetrů a při volbě jednotky </a:t>
            </a:r>
            <a:r>
              <a:rPr lang="cs-CZ" b="1" dirty="0"/>
              <a:t>milimetr</a:t>
            </a:r>
            <a:r>
              <a:rPr lang="cs-CZ" dirty="0"/>
              <a:t> má předmět délku 37 milimetrů.</a:t>
            </a:r>
          </a:p>
        </p:txBody>
      </p:sp>
      <p:cxnSp>
        <p:nvCxnSpPr>
          <p:cNvPr id="40" name="Přímá spojnice 39">
            <a:extLst>
              <a:ext uri="{FF2B5EF4-FFF2-40B4-BE49-F238E27FC236}">
                <a16:creationId xmlns:a16="http://schemas.microsoft.com/office/drawing/2014/main" id="{B3DA6AE4-7D42-B941-E545-1E69773B929E}"/>
              </a:ext>
            </a:extLst>
          </p:cNvPr>
          <p:cNvCxnSpPr/>
          <p:nvPr/>
        </p:nvCxnSpPr>
        <p:spPr>
          <a:xfrm>
            <a:off x="407368" y="1491944"/>
            <a:ext cx="11376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6C92E82A-BE73-560B-B2E8-B218FA94D487}"/>
              </a:ext>
            </a:extLst>
          </p:cNvPr>
          <p:cNvCxnSpPr/>
          <p:nvPr/>
        </p:nvCxnSpPr>
        <p:spPr>
          <a:xfrm>
            <a:off x="408000" y="2924944"/>
            <a:ext cx="11376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7280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4914</TotalTime>
  <Words>1919</Words>
  <Application>Microsoft Office PowerPoint</Application>
  <PresentationFormat>Širokoúhlá obrazovka</PresentationFormat>
  <Paragraphs>374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1" baseType="lpstr">
      <vt:lpstr>Arial</vt:lpstr>
      <vt:lpstr>Calibri</vt:lpstr>
      <vt:lpstr>Cambria Math</vt:lpstr>
      <vt:lpstr>helvetica</vt:lpstr>
      <vt:lpstr>Times New Roman</vt:lpstr>
      <vt:lpstr>Wingdings</vt:lpstr>
      <vt:lpstr>Motiv systému Office</vt:lpstr>
      <vt:lpstr>Fyzikální veličiny a jejich jednotky (Fyz10)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Karel Sixl</dc:creator>
  <cp:lastModifiedBy>Karel Sixl</cp:lastModifiedBy>
  <cp:revision>126</cp:revision>
  <dcterms:created xsi:type="dcterms:W3CDTF">2022-07-20T07:38:19Z</dcterms:created>
  <dcterms:modified xsi:type="dcterms:W3CDTF">2025-12-26T15:00:22Z</dcterms:modified>
</cp:coreProperties>
</file>