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Libre Baskerville" panose="020F0502020204030204" pitchFamily="2" charset="0"/>
      <p:regular r:id="rId13"/>
    </p:embeddedFont>
    <p:embeddedFont>
      <p:font typeface="Open Sans" panose="020B0606030504020204" pitchFamily="34" charset="0"/>
      <p:regular r:id="rId14"/>
      <p:italic r:id="rId15"/>
    </p:embeddedFont>
    <p:embeddedFont>
      <p:font typeface="Open Sans Bold" panose="020B0806030504020204" charset="0"/>
      <p:regular r:id="rId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6375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BFA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25008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Ošetřovatelská péče u nemocného se srdeční vadou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4305498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Vzdělávací prezentace pro studenty SZŠ · 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67556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 je srdeční vada?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5097236" y="1641673"/>
            <a:ext cx="3190101" cy="4448671"/>
          </a:xfrm>
          <a:prstGeom prst="roundRect">
            <a:avLst>
              <a:gd name="adj" fmla="val 889"/>
            </a:avLst>
          </a:prstGeom>
          <a:solidFill>
            <a:srgbClr val="403CCF"/>
          </a:solidFill>
          <a:ln/>
        </p:spPr>
      </p:sp>
      <p:sp>
        <p:nvSpPr>
          <p:cNvPr id="5" name="Text 2"/>
          <p:cNvSpPr/>
          <p:nvPr/>
        </p:nvSpPr>
        <p:spPr>
          <a:xfrm>
            <a:off x="5286243" y="1830685"/>
            <a:ext cx="281208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Základní dělení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5286243" y="2338586"/>
            <a:ext cx="2812087" cy="3539133"/>
          </a:xfrm>
          <a:prstGeom prst="roundRect">
            <a:avLst>
              <a:gd name="adj" fmla="val 1008"/>
            </a:avLst>
          </a:prstGeom>
          <a:solidFill>
            <a:srgbClr val="EAE8F3"/>
          </a:solidFill>
          <a:ln/>
        </p:spPr>
      </p:sp>
      <p:sp>
        <p:nvSpPr>
          <p:cNvPr id="7" name="Shape 4"/>
          <p:cNvSpPr/>
          <p:nvPr/>
        </p:nvSpPr>
        <p:spPr>
          <a:xfrm>
            <a:off x="5286243" y="2338586"/>
            <a:ext cx="2812087" cy="1769566"/>
          </a:xfrm>
          <a:custGeom>
            <a:avLst/>
            <a:gdLst/>
            <a:ahLst/>
            <a:cxnLst/>
            <a:rect l="l" t="t" r="r" b="b"/>
            <a:pathLst>
              <a:path w="2812087" h="1769566">
                <a:moveTo>
                  <a:pt x="23627" y="0"/>
                </a:moveTo>
                <a:lnTo>
                  <a:pt x="2788459" y="0"/>
                </a:lnTo>
                <a:arcTo wR="23627" hR="23628" stAng="16200000" swAng="5400000"/>
                <a:lnTo>
                  <a:pt x="2812087" y="1769566"/>
                </a:lnTo>
                <a:lnTo>
                  <a:pt x="0" y="1769566"/>
                </a:lnTo>
                <a:lnTo>
                  <a:pt x="0" y="23628"/>
                </a:lnTo>
                <a:arcTo wR="23627" hR="23628" stAng="10800000" swAng="5400000"/>
                <a:close/>
              </a:path>
            </a:pathLst>
          </a:custGeom>
          <a:solidFill>
            <a:srgbClr val="EAE8F3"/>
          </a:solidFill>
          <a:ln/>
        </p:spPr>
      </p:sp>
      <p:sp>
        <p:nvSpPr>
          <p:cNvPr id="8" name="Text 5"/>
          <p:cNvSpPr/>
          <p:nvPr/>
        </p:nvSpPr>
        <p:spPr>
          <a:xfrm>
            <a:off x="5475250" y="2527598"/>
            <a:ext cx="243407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Vrozené vady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5475250" y="3011884"/>
            <a:ext cx="243407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Přítomny od narození, odhaleny prenatálně nebo po porodu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5286243" y="4108152"/>
            <a:ext cx="2812087" cy="1769566"/>
          </a:xfrm>
          <a:custGeom>
            <a:avLst/>
            <a:gdLst/>
            <a:ahLst/>
            <a:cxnLst/>
            <a:rect l="l" t="t" r="r" b="b"/>
            <a:pathLst>
              <a:path w="2812087" h="1769566">
                <a:moveTo>
                  <a:pt x="0" y="0"/>
                </a:moveTo>
                <a:lnTo>
                  <a:pt x="2812087" y="0"/>
                </a:lnTo>
                <a:lnTo>
                  <a:pt x="2812087" y="1745939"/>
                </a:lnTo>
                <a:arcTo wR="23627" hR="23628" stAng="0" swAng="5400000"/>
                <a:lnTo>
                  <a:pt x="23627" y="1769566"/>
                </a:lnTo>
                <a:arcTo wR="23627" hR="23628" stAng="5400000" swAng="5400000"/>
                <a:lnTo>
                  <a:pt x="0" y="0"/>
                </a:lnTo>
                <a:close/>
              </a:path>
            </a:pathLst>
          </a:custGeom>
          <a:solidFill>
            <a:srgbClr val="EAE8F3"/>
          </a:solidFill>
          <a:ln/>
        </p:spPr>
      </p:sp>
      <p:sp>
        <p:nvSpPr>
          <p:cNvPr id="11" name="Shape 8"/>
          <p:cNvSpPr/>
          <p:nvPr/>
        </p:nvSpPr>
        <p:spPr>
          <a:xfrm>
            <a:off x="5286243" y="4108152"/>
            <a:ext cx="2812087" cy="25400"/>
          </a:xfrm>
          <a:prstGeom prst="roundRect">
            <a:avLst>
              <a:gd name="adj" fmla="val 49999"/>
            </a:avLst>
          </a:prstGeom>
          <a:solidFill>
            <a:srgbClr val="D0CED9"/>
          </a:solidFill>
          <a:ln/>
        </p:spPr>
      </p:sp>
      <p:sp>
        <p:nvSpPr>
          <p:cNvPr id="12" name="Text 9"/>
          <p:cNvSpPr/>
          <p:nvPr/>
        </p:nvSpPr>
        <p:spPr>
          <a:xfrm>
            <a:off x="5475250" y="4297164"/>
            <a:ext cx="243407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Získané vady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475250" y="4781451"/>
            <a:ext cx="243407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Vznikají v průběhu života, nejčastěji poškozením chlopní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8618719" y="1830685"/>
            <a:ext cx="2917851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Proč je ošetřovatelská péče klíčová?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8618719" y="2610247"/>
            <a:ext cx="2917851" cy="24193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Srdeční vady narušují krevní oběh a funkci srdečních chlopní. Porucha průtoku krve vede k nedostatečnému zásobení tkání kyslíkem, přetížení srdce a závažným komplikacím. Sestra hraje nezastupitelnou roli v monitoringu, prevenci a edukaci.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4722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Vrozené vs. získané vady: kdy a jak se projeví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815902"/>
            <a:ext cx="3083344" cy="19056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957836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Vrozené vady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366518"/>
            <a:ext cx="5316206" cy="1644253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Odhaleny prenatálně – ultrazvuk, fetální echokardiografie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Manifestace po porodu: cyanóza, šelest, dechová tíseň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Příčiny: genetické faktory, infekce matky v 1. trimestru, teratogeny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3915" y="1815902"/>
            <a:ext cx="3083443" cy="190569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3915" y="3957836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Získané vady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213915" y="4366518"/>
            <a:ext cx="5316305" cy="1341834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Vznikají v dospělosti – revmatické změny, infekce, degenerace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Pomalý rozvoj příznaků: dušnost, únava, otoky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Diagnostika: fyzikální vyšetření, šelest, echokardiografie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4392"/>
            <a:ext cx="10868745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Diagnostika: co musí sestra rychle poznat</a:t>
            </a:r>
            <a:endParaRPr lang="en-US" sz="3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24099"/>
            <a:ext cx="6913390" cy="46125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3400" y="1630164"/>
            <a:ext cx="352307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Klíčové diagnostické metody</a:t>
            </a:r>
            <a:endParaRPr lang="en-US" sz="17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79776" y="2099370"/>
            <a:ext cx="265800" cy="26580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589252" y="2093913"/>
            <a:ext cx="2947219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Echokardiografie (ECHO)</a:t>
            </a:r>
            <a:endParaRPr lang="en-US" sz="1700" dirty="0"/>
          </a:p>
        </p:txBody>
      </p:sp>
      <p:sp>
        <p:nvSpPr>
          <p:cNvPr id="7" name="Text 3"/>
          <p:cNvSpPr/>
          <p:nvPr/>
        </p:nvSpPr>
        <p:spPr>
          <a:xfrm>
            <a:off x="8589252" y="2536924"/>
            <a:ext cx="2947219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Zlatý standard – zobrazí chlopně, tok krve, funkci komor</a:t>
            </a:r>
            <a:endParaRPr lang="en-US" sz="13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79776" y="3423841"/>
            <a:ext cx="265800" cy="265807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589252" y="3418384"/>
            <a:ext cx="2947219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Fyzikální vyšetření</a:t>
            </a:r>
            <a:endParaRPr lang="en-US" sz="1700" dirty="0"/>
          </a:p>
        </p:txBody>
      </p:sp>
      <p:sp>
        <p:nvSpPr>
          <p:cNvPr id="10" name="Text 5"/>
          <p:cNvSpPr/>
          <p:nvPr/>
        </p:nvSpPr>
        <p:spPr>
          <a:xfrm>
            <a:off x="8589252" y="3861395"/>
            <a:ext cx="2947219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Srdeční šelest jako první varovný signál – sestra může být první, kdo ho zaznamená</a:t>
            </a:r>
            <a:endParaRPr lang="en-US" sz="13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79776" y="5022949"/>
            <a:ext cx="265800" cy="26580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589252" y="5017492"/>
            <a:ext cx="2947219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Srdeční katetrizace</a:t>
            </a:r>
            <a:endParaRPr lang="en-US" sz="1700" dirty="0"/>
          </a:p>
        </p:txBody>
      </p:sp>
      <p:sp>
        <p:nvSpPr>
          <p:cNvPr id="13" name="Text 7"/>
          <p:cNvSpPr/>
          <p:nvPr/>
        </p:nvSpPr>
        <p:spPr>
          <a:xfrm>
            <a:off x="8589252" y="5460504"/>
            <a:ext cx="2947219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Doplňkové vyšetření při nejasném nálezu nebo před operací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19906"/>
            <a:ext cx="6296860" cy="11261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Vrozená vada v praxi: Fallotova tetralogie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661475" y="1903611"/>
            <a:ext cx="3062608" cy="2553593"/>
          </a:xfrm>
          <a:prstGeom prst="roundRect">
            <a:avLst>
              <a:gd name="adj" fmla="val 1058"/>
            </a:avLst>
          </a:prstGeom>
          <a:solidFill>
            <a:srgbClr val="EAE8F3"/>
          </a:solidFill>
          <a:ln/>
        </p:spPr>
      </p:sp>
      <p:sp>
        <p:nvSpPr>
          <p:cNvPr id="5" name="Text 2"/>
          <p:cNvSpPr/>
          <p:nvPr/>
        </p:nvSpPr>
        <p:spPr>
          <a:xfrm>
            <a:off x="841552" y="2083693"/>
            <a:ext cx="2702453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🫀</a:t>
            </a: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Složení vady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41552" y="2468166"/>
            <a:ext cx="2702453" cy="1587500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Stenóza plicnice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Hypertrofie pravé komory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Dextropozice aorty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Defekt komorového septa (VSD)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895727" y="1903611"/>
            <a:ext cx="3062608" cy="2553593"/>
          </a:xfrm>
          <a:prstGeom prst="roundRect">
            <a:avLst>
              <a:gd name="adj" fmla="val 1058"/>
            </a:avLst>
          </a:prstGeom>
          <a:solidFill>
            <a:srgbClr val="EAE8F3"/>
          </a:solidFill>
          <a:ln/>
        </p:spPr>
      </p:sp>
      <p:sp>
        <p:nvSpPr>
          <p:cNvPr id="8" name="Text 5"/>
          <p:cNvSpPr/>
          <p:nvPr/>
        </p:nvSpPr>
        <p:spPr>
          <a:xfrm>
            <a:off x="4075804" y="2083693"/>
            <a:ext cx="2702453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📋</a:t>
            </a: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Předoperační péče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4075804" y="2468166"/>
            <a:ext cx="2702453" cy="1808956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Předoperační vyšetření a edukace rodiny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Kontinuální monitoring životních funkcí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Zajištění lačnění a premedikace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661475" y="4628852"/>
            <a:ext cx="6296860" cy="1709142"/>
          </a:xfrm>
          <a:prstGeom prst="roundRect">
            <a:avLst>
              <a:gd name="adj" fmla="val 1581"/>
            </a:avLst>
          </a:prstGeom>
          <a:solidFill>
            <a:srgbClr val="EAE8F3"/>
          </a:solidFill>
          <a:ln/>
        </p:spPr>
      </p:sp>
      <p:sp>
        <p:nvSpPr>
          <p:cNvPr id="11" name="Text 8"/>
          <p:cNvSpPr/>
          <p:nvPr/>
        </p:nvSpPr>
        <p:spPr>
          <a:xfrm>
            <a:off x="841552" y="4808934"/>
            <a:ext cx="5936705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🏥</a:t>
            </a: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Pooperační péče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841552" y="5193407"/>
            <a:ext cx="5936705" cy="964505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Intenzivní sledování na JIP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Kontrola saturace O₂ a hemodynamiky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Edukace o životě po zákroku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564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Péče na jednotce intenzivní péče (JIP)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912739"/>
            <a:ext cx="6903269" cy="39065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79992" y="2402818"/>
            <a:ext cx="1672270" cy="19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Monitoring vitálních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4979992" y="2656251"/>
            <a:ext cx="2420275" cy="3156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Sledování tepové frekvence, tlaku a saturace.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1667677" y="3173533"/>
            <a:ext cx="1578441" cy="19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Péče o rány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825842" y="3426966"/>
            <a:ext cx="2420276" cy="3156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Kontrola stehu a drenů, prevence infekce.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4979992" y="3946220"/>
            <a:ext cx="1578441" cy="19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Sledování diurézy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979992" y="4199655"/>
            <a:ext cx="2420275" cy="157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Měření moči a bilance tekutin.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1668773" y="4717922"/>
            <a:ext cx="1578441" cy="19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Plán péče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826939" y="4971356"/>
            <a:ext cx="2420276" cy="157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Individuální plán dle Hendersonové.</a:t>
            </a:r>
            <a:endParaRPr lang="en-US" sz="950" dirty="0"/>
          </a:p>
        </p:txBody>
      </p:sp>
      <p:sp>
        <p:nvSpPr>
          <p:cNvPr id="12" name="Text 9"/>
          <p:cNvSpPr/>
          <p:nvPr/>
        </p:nvSpPr>
        <p:spPr>
          <a:xfrm>
            <a:off x="8032251" y="1628775"/>
            <a:ext cx="3504219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Prioritní ošetřovatelské úkoly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032251" y="2408337"/>
            <a:ext cx="350421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 JIP sestra pracuje systematicky podle individuálního ošetřovatelského plánu. Model Virginie Hendersonové pomáhá identifikovat základní potřeby pacienta – od dýchání a výživy až po bezpečí a komunikaci.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8032251" y="4435475"/>
            <a:ext cx="3504219" cy="1644253"/>
          </a:xfrm>
          <a:prstGeom prst="roundRect">
            <a:avLst>
              <a:gd name="adj" fmla="val 1724"/>
            </a:avLst>
          </a:prstGeom>
          <a:solidFill>
            <a:srgbClr val="D7D6F5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1258" y="4728567"/>
            <a:ext cx="236234" cy="1890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8646499" y="4652764"/>
            <a:ext cx="27009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Kontinuální monitoring a včasná reakce na změny stavu jsou zásadní pro prevenci pooperačních komplikací.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Získané vady u dospělých: chlopenní poruchy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909538"/>
            <a:ext cx="5410759" cy="64531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19427" y="1016695"/>
            <a:ext cx="5145653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Stenóza (zúžení)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819427" y="1192609"/>
            <a:ext cx="5145653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Chlopeň se neotevírá plně → odpor průtoku krve roste → přetížení srdce</a:t>
            </a:r>
            <a:endParaRPr lang="en-US" sz="700" dirty="0"/>
          </a:p>
        </p:txBody>
      </p:sp>
      <p:sp>
        <p:nvSpPr>
          <p:cNvPr id="6" name="Text 3"/>
          <p:cNvSpPr/>
          <p:nvPr/>
        </p:nvSpPr>
        <p:spPr>
          <a:xfrm>
            <a:off x="819427" y="1334294"/>
            <a:ext cx="5145653" cy="113407"/>
          </a:xfrm>
          <a:prstGeom prst="rect">
            <a:avLst/>
          </a:prstGeom>
          <a:noFill/>
          <a:ln/>
        </p:spPr>
        <p:txBody>
          <a:bodyPr wrap="none" lIns="0" tIns="37804" rIns="0" bIns="0" rtlCol="0" anchor="t"/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Aortální stenóza:</a:t>
            </a: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dušnost, synkopa při námaze, anginózní bolest, riziko selhání</a:t>
            </a:r>
            <a:endParaRPr lang="en-US" sz="7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19461" y="909538"/>
            <a:ext cx="5410759" cy="64531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277413" y="1016695"/>
            <a:ext cx="5145653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Regurgitace (nedomykavost)</a:t>
            </a:r>
            <a:endParaRPr lang="en-US" sz="900" dirty="0"/>
          </a:p>
        </p:txBody>
      </p:sp>
      <p:sp>
        <p:nvSpPr>
          <p:cNvPr id="9" name="Text 5"/>
          <p:cNvSpPr/>
          <p:nvPr/>
        </p:nvSpPr>
        <p:spPr>
          <a:xfrm>
            <a:off x="6277413" y="1192609"/>
            <a:ext cx="5145653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Chlopeň se nedovírá → krev se vrací zpět → přetížení objemem</a:t>
            </a:r>
            <a:endParaRPr lang="en-US" sz="700" dirty="0"/>
          </a:p>
        </p:txBody>
      </p:sp>
      <p:sp>
        <p:nvSpPr>
          <p:cNvPr id="10" name="Text 6"/>
          <p:cNvSpPr/>
          <p:nvPr/>
        </p:nvSpPr>
        <p:spPr>
          <a:xfrm>
            <a:off x="6277413" y="1334294"/>
            <a:ext cx="5145653" cy="113407"/>
          </a:xfrm>
          <a:prstGeom prst="rect">
            <a:avLst/>
          </a:prstGeom>
          <a:noFill/>
          <a:ln/>
        </p:spPr>
        <p:txBody>
          <a:bodyPr wrap="none" lIns="0" tIns="37804" rIns="0" bIns="0" rtlCol="0" anchor="t"/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Mitrální stenóza:</a:t>
            </a: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hromadění krve v síni, riziko fibrilace síní a embolizace (CMP)</a:t>
            </a:r>
            <a:endParaRPr lang="en-US" sz="7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180" y="1661021"/>
            <a:ext cx="6048521" cy="4825901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882336" y="3805337"/>
            <a:ext cx="365413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Na co sestra upozorní lékaře?</a:t>
            </a:r>
            <a:endParaRPr lang="en-US" sz="900" dirty="0"/>
          </a:p>
        </p:txBody>
      </p:sp>
      <p:sp>
        <p:nvSpPr>
          <p:cNvPr id="13" name="Text 8"/>
          <p:cNvSpPr/>
          <p:nvPr/>
        </p:nvSpPr>
        <p:spPr>
          <a:xfrm>
            <a:off x="7882336" y="4000202"/>
            <a:ext cx="3654135" cy="373162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Zhoršení dušnosti v klidu nebo při minimální zátěži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Nové nebo změněné srdeční šelesty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Příznaky embolizace: náhlá ztráta hybnosti, porucha řeči</a:t>
            </a:r>
            <a:endParaRPr lang="en-US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08819"/>
            <a:ext cx="10868745" cy="581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Příčiny získaných vad: co sestra sleduje a proč</a:t>
            </a:r>
            <a:endParaRPr lang="en-US" sz="3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656556"/>
            <a:ext cx="372061" cy="37207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257524"/>
            <a:ext cx="5319877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Revmatická horečka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661475" y="2658070"/>
            <a:ext cx="5319877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Nejčastější příčina mitrální stenózy – imunitní reakce na streptokokovou infekci poškodí chlopně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0244" y="1656556"/>
            <a:ext cx="372061" cy="37207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0244" y="2257524"/>
            <a:ext cx="5319976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Infekční endokarditida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6210244" y="2658070"/>
            <a:ext cx="531997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Bakterie osidlují chlopně a ničí jejich strukturu – urgentní stav vyžadující ATB nebo operaci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3614936"/>
            <a:ext cx="372061" cy="37207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4215904"/>
            <a:ext cx="5319877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Degenerace / vápenatění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661475" y="4616450"/>
            <a:ext cx="5319877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Typické ve vyšším věku – postupné ztvrdnutí chlopně omezuje její funkci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10244" y="3614936"/>
            <a:ext cx="372061" cy="37207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10244" y="4215904"/>
            <a:ext cx="5319976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Následky infarktu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6210244" y="4616450"/>
            <a:ext cx="531997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Ischemické poškození papilárních svalů může vést k mitrální regurgitaci</a:t>
            </a:r>
            <a:endParaRPr lang="en-US" sz="1450" dirty="0"/>
          </a:p>
        </p:txBody>
      </p:sp>
      <p:sp>
        <p:nvSpPr>
          <p:cNvPr id="15" name="Shape 9"/>
          <p:cNvSpPr/>
          <p:nvPr/>
        </p:nvSpPr>
        <p:spPr>
          <a:xfrm>
            <a:off x="661475" y="5412978"/>
            <a:ext cx="10868745" cy="736104"/>
          </a:xfrm>
          <a:prstGeom prst="roundRect">
            <a:avLst>
              <a:gd name="adj" fmla="val 3792"/>
            </a:avLst>
          </a:prstGeom>
          <a:solidFill>
            <a:srgbClr val="D7D6F5"/>
          </a:solidFill>
          <a:ln/>
        </p:spPr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505" y="5676602"/>
            <a:ext cx="232563" cy="186035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66099" y="5642570"/>
            <a:ext cx="1068767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Sestra musí umět rychle rozpoznat změny stavu a zajistit bezpečí – včasná intervence může být rozhodující.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653"/>
            <a:ext cx="10868745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Léčba a ošetřovatelské intervence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666180"/>
            <a:ext cx="6920831" cy="427642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99411" y="1427460"/>
            <a:ext cx="3537060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Typy léčby podle vady</a:t>
            </a:r>
            <a:endParaRPr lang="en-US" sz="1650" dirty="0"/>
          </a:p>
        </p:txBody>
      </p:sp>
      <p:sp>
        <p:nvSpPr>
          <p:cNvPr id="5" name="Shape 2"/>
          <p:cNvSpPr/>
          <p:nvPr/>
        </p:nvSpPr>
        <p:spPr>
          <a:xfrm>
            <a:off x="7999411" y="1859161"/>
            <a:ext cx="378708" cy="378718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6" name="Text 3"/>
          <p:cNvSpPr/>
          <p:nvPr/>
        </p:nvSpPr>
        <p:spPr>
          <a:xfrm>
            <a:off x="8062463" y="1890663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8528035" y="1917005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Chirurgická korekce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8528035" y="2329954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Náhrada nebo plastika chlopně, korekce vrozené vady – u dětí cíl úplné obnovy hemodynamiky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7999411" y="3393579"/>
            <a:ext cx="378708" cy="378718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0" name="Text 7"/>
          <p:cNvSpPr/>
          <p:nvPr/>
        </p:nvSpPr>
        <p:spPr>
          <a:xfrm>
            <a:off x="8062463" y="3425081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8528035" y="3451423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Intervence sestry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8528035" y="3864372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Podpora oběhu a perfuze tkání, prevence TEN, infekce a dalších komplikací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7999411" y="4927997"/>
            <a:ext cx="378708" cy="378718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4" name="Text 11"/>
          <p:cNvSpPr/>
          <p:nvPr/>
        </p:nvSpPr>
        <p:spPr>
          <a:xfrm>
            <a:off x="8062463" y="4959499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8528035" y="4985841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Farmakoterapie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8528035" y="5398790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Diuretika, antikoagulancia, antiarytmika – sestra podává, sleduje účinek i nežádoucí reakce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45306"/>
            <a:ext cx="6296860" cy="4060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5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Edukace a bezpečný návrat do života</a:t>
            </a:r>
            <a:endParaRPr lang="en-US" sz="2550" dirty="0"/>
          </a:p>
        </p:txBody>
      </p:sp>
      <p:sp>
        <p:nvSpPr>
          <p:cNvPr id="4" name="Shape 1"/>
          <p:cNvSpPr/>
          <p:nvPr/>
        </p:nvSpPr>
        <p:spPr>
          <a:xfrm>
            <a:off x="5233360" y="1085255"/>
            <a:ext cx="6296860" cy="1170880"/>
          </a:xfrm>
          <a:prstGeom prst="roundRect">
            <a:avLst>
              <a:gd name="adj" fmla="val 1665"/>
            </a:avLst>
          </a:prstGeom>
          <a:solidFill>
            <a:srgbClr val="EAE8F3"/>
          </a:solidFill>
          <a:ln/>
        </p:spPr>
      </p:sp>
      <p:sp>
        <p:nvSpPr>
          <p:cNvPr id="5" name="Shape 2"/>
          <p:cNvSpPr/>
          <p:nvPr/>
        </p:nvSpPr>
        <p:spPr>
          <a:xfrm>
            <a:off x="5363235" y="1215132"/>
            <a:ext cx="389821" cy="389830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70388" y="1322288"/>
            <a:ext cx="175414" cy="17541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63235" y="1694259"/>
            <a:ext cx="6037111" cy="203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Varovné příznaky</a:t>
            </a:r>
            <a:endParaRPr lang="en-US" sz="1250" dirty="0"/>
          </a:p>
        </p:txBody>
      </p:sp>
      <p:sp>
        <p:nvSpPr>
          <p:cNvPr id="8" name="Text 4"/>
          <p:cNvSpPr/>
          <p:nvPr/>
        </p:nvSpPr>
        <p:spPr>
          <a:xfrm>
            <a:off x="5363235" y="1950839"/>
            <a:ext cx="6037111" cy="175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Pacient/rodina musí znát signály zhoršení: dušnost v klidu, otoky, synkopa, palpitace</a:t>
            </a:r>
            <a:endParaRPr lang="en-US" sz="1000" dirty="0"/>
          </a:p>
        </p:txBody>
      </p:sp>
      <p:sp>
        <p:nvSpPr>
          <p:cNvPr id="9" name="Shape 5"/>
          <p:cNvSpPr/>
          <p:nvPr/>
        </p:nvSpPr>
        <p:spPr>
          <a:xfrm>
            <a:off x="5233360" y="2345432"/>
            <a:ext cx="6296860" cy="1170880"/>
          </a:xfrm>
          <a:prstGeom prst="roundRect">
            <a:avLst>
              <a:gd name="adj" fmla="val 1665"/>
            </a:avLst>
          </a:prstGeom>
          <a:solidFill>
            <a:srgbClr val="EAE8F3"/>
          </a:solidFill>
          <a:ln/>
        </p:spPr>
      </p:sp>
      <p:sp>
        <p:nvSpPr>
          <p:cNvPr id="10" name="Shape 6"/>
          <p:cNvSpPr/>
          <p:nvPr/>
        </p:nvSpPr>
        <p:spPr>
          <a:xfrm>
            <a:off x="5363235" y="2475309"/>
            <a:ext cx="389821" cy="389830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70388" y="2582466"/>
            <a:ext cx="175414" cy="175419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363235" y="2954437"/>
            <a:ext cx="6037111" cy="203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Pravidelné kontroly</a:t>
            </a:r>
            <a:endParaRPr lang="en-US" sz="1250" dirty="0"/>
          </a:p>
        </p:txBody>
      </p:sp>
      <p:sp>
        <p:nvSpPr>
          <p:cNvPr id="13" name="Text 8"/>
          <p:cNvSpPr/>
          <p:nvPr/>
        </p:nvSpPr>
        <p:spPr>
          <a:xfrm>
            <a:off x="5363235" y="3211016"/>
            <a:ext cx="6037111" cy="175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Dispenzarizace u kardiologa je povinná – zejména po chirurgické korekci nebo implantaci chlopně</a:t>
            </a:r>
            <a:endParaRPr lang="en-US" sz="1000" dirty="0"/>
          </a:p>
        </p:txBody>
      </p:sp>
      <p:sp>
        <p:nvSpPr>
          <p:cNvPr id="14" name="Shape 9"/>
          <p:cNvSpPr/>
          <p:nvPr/>
        </p:nvSpPr>
        <p:spPr>
          <a:xfrm>
            <a:off x="5233360" y="3605609"/>
            <a:ext cx="6296860" cy="1170880"/>
          </a:xfrm>
          <a:prstGeom prst="roundRect">
            <a:avLst>
              <a:gd name="adj" fmla="val 1665"/>
            </a:avLst>
          </a:prstGeom>
          <a:solidFill>
            <a:srgbClr val="EAE8F3"/>
          </a:solidFill>
          <a:ln/>
        </p:spPr>
      </p:sp>
      <p:sp>
        <p:nvSpPr>
          <p:cNvPr id="15" name="Shape 10"/>
          <p:cNvSpPr/>
          <p:nvPr/>
        </p:nvSpPr>
        <p:spPr>
          <a:xfrm>
            <a:off x="5363235" y="3735487"/>
            <a:ext cx="389821" cy="389830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70388" y="3842643"/>
            <a:ext cx="175414" cy="175419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63235" y="4214614"/>
            <a:ext cx="6037111" cy="203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Režimová opatření</a:t>
            </a:r>
            <a:endParaRPr lang="en-US" sz="1250" dirty="0"/>
          </a:p>
        </p:txBody>
      </p:sp>
      <p:sp>
        <p:nvSpPr>
          <p:cNvPr id="18" name="Text 12"/>
          <p:cNvSpPr/>
          <p:nvPr/>
        </p:nvSpPr>
        <p:spPr>
          <a:xfrm>
            <a:off x="5363235" y="4471194"/>
            <a:ext cx="6037111" cy="175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Přiměřená fyzická aktivita, dieta, vyhýbání se infekci, péče o ústní dutinu (prevence endokarditidy)</a:t>
            </a:r>
            <a:endParaRPr lang="en-US" sz="1000" dirty="0"/>
          </a:p>
        </p:txBody>
      </p:sp>
      <p:sp>
        <p:nvSpPr>
          <p:cNvPr id="19" name="Shape 13"/>
          <p:cNvSpPr/>
          <p:nvPr/>
        </p:nvSpPr>
        <p:spPr>
          <a:xfrm>
            <a:off x="5233360" y="4865787"/>
            <a:ext cx="6296860" cy="1170880"/>
          </a:xfrm>
          <a:prstGeom prst="roundRect">
            <a:avLst>
              <a:gd name="adj" fmla="val 1665"/>
            </a:avLst>
          </a:prstGeom>
          <a:solidFill>
            <a:srgbClr val="EAE8F3"/>
          </a:solidFill>
          <a:ln/>
        </p:spPr>
      </p:sp>
      <p:sp>
        <p:nvSpPr>
          <p:cNvPr id="20" name="Shape 14"/>
          <p:cNvSpPr/>
          <p:nvPr/>
        </p:nvSpPr>
        <p:spPr>
          <a:xfrm>
            <a:off x="5363235" y="4995664"/>
            <a:ext cx="389821" cy="389830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70388" y="5102820"/>
            <a:ext cx="175414" cy="175419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363235" y="5474791"/>
            <a:ext cx="6037111" cy="203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Kontinuita péče</a:t>
            </a:r>
            <a:endParaRPr lang="en-US" sz="1250" dirty="0"/>
          </a:p>
        </p:txBody>
      </p:sp>
      <p:sp>
        <p:nvSpPr>
          <p:cNvPr id="23" name="Text 16"/>
          <p:cNvSpPr/>
          <p:nvPr/>
        </p:nvSpPr>
        <p:spPr>
          <a:xfrm>
            <a:off x="5363235" y="5731371"/>
            <a:ext cx="6037111" cy="175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Sestra provází pacienta od diagnostiky po propuštění – klíčem je koordinace a dokumentace</a:t>
            </a:r>
            <a:endParaRPr lang="en-US" sz="1000" dirty="0"/>
          </a:p>
        </p:txBody>
      </p:sp>
      <p:sp>
        <p:nvSpPr>
          <p:cNvPr id="24" name="Text 17"/>
          <p:cNvSpPr/>
          <p:nvPr/>
        </p:nvSpPr>
        <p:spPr>
          <a:xfrm>
            <a:off x="4928568" y="6137176"/>
            <a:ext cx="6906444" cy="175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3000"/>
              </a:lnSpc>
              <a:buNone/>
            </a:pPr>
            <a:r>
              <a:rPr lang="en-US" sz="1000" i="1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Zdroj: Slezáková a kol., </a:t>
            </a:r>
            <a:r>
              <a:rPr lang="en-US" sz="1000" b="1" i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Ošetřovatelství pro studenty SZŠ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686</Words>
  <Application>Microsoft Office PowerPoint</Application>
  <PresentationFormat>Širokoúhlá obrazovka</PresentationFormat>
  <Paragraphs>105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Libre Baskerville</vt:lpstr>
      <vt:lpstr>Open Sans Bold</vt:lpstr>
      <vt:lpstr>Open Sans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2026-08-30T19:59:55Z</dcterms:created>
  <dcterms:modified xsi:type="dcterms:W3CDTF">2026-08-30T20:00:29Z</dcterms:modified>
</cp:coreProperties>
</file>