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59" r:id="rId6"/>
    <p:sldId id="263" r:id="rId7"/>
    <p:sldId id="265" r:id="rId8"/>
    <p:sldId id="266" r:id="rId9"/>
    <p:sldId id="264" r:id="rId10"/>
    <p:sldId id="267" r:id="rId11"/>
    <p:sldId id="268" r:id="rId12"/>
    <p:sldId id="270" r:id="rId13"/>
    <p:sldId id="271" r:id="rId14"/>
    <p:sldId id="269" r:id="rId15"/>
    <p:sldId id="272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624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389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197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6110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90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963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086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12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30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24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536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8B986-24DE-4E87-96E5-0B2BD3ACE2A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5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python.org/downloads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703782" y="2152072"/>
            <a:ext cx="4784436" cy="1228581"/>
          </a:xfrm>
        </p:spPr>
        <p:txBody>
          <a:bodyPr>
            <a:normAutofit/>
          </a:bodyPr>
          <a:lstStyle/>
          <a:p>
            <a:r>
              <a:rPr lang="cs-CZ" sz="4000" dirty="0"/>
              <a:t>Platforma Python 1</a:t>
            </a:r>
            <a:br>
              <a:rPr lang="cs-CZ" sz="4000" dirty="0"/>
            </a:br>
            <a:r>
              <a:rPr lang="cs-CZ" sz="4000"/>
              <a:t>INV 203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79393" y="3590491"/>
            <a:ext cx="4433214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Platforma</a:t>
            </a:r>
          </a:p>
          <a:p>
            <a:r>
              <a:rPr lang="cs-CZ" dirty="0"/>
              <a:t>API</a:t>
            </a:r>
          </a:p>
          <a:p>
            <a:r>
              <a:rPr lang="cs-CZ" dirty="0"/>
              <a:t>Instalace platformy Python</a:t>
            </a:r>
          </a:p>
          <a:p>
            <a:r>
              <a:rPr lang="cs-CZ" dirty="0"/>
              <a:t>Řádkový interpret</a:t>
            </a:r>
          </a:p>
          <a:p>
            <a:r>
              <a:rPr lang="cs-CZ" dirty="0"/>
              <a:t>Vývojové prostředí IDLE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918" y="315877"/>
            <a:ext cx="4078818" cy="134944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6328" y="5938982"/>
            <a:ext cx="1459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5. 9. 2026</a:t>
            </a:r>
          </a:p>
        </p:txBody>
      </p:sp>
    </p:spTree>
    <p:extLst>
      <p:ext uri="{BB962C8B-B14F-4D97-AF65-F5344CB8AC3E}">
        <p14:creationId xmlns:p14="http://schemas.microsoft.com/office/powerpoint/2010/main" val="4082804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F1EEFB7-8E47-B684-3CC7-DE6302942832}"/>
              </a:ext>
            </a:extLst>
          </p:cNvPr>
          <p:cNvSpPr txBox="1"/>
          <p:nvPr/>
        </p:nvSpPr>
        <p:spPr>
          <a:xfrm>
            <a:off x="222637" y="262393"/>
            <a:ext cx="1192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Platforma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F448F02-BD6D-A280-F25D-24E4AF272A74}"/>
              </a:ext>
            </a:extLst>
          </p:cNvPr>
          <p:cNvSpPr txBox="1"/>
          <p:nvPr/>
        </p:nvSpPr>
        <p:spPr>
          <a:xfrm>
            <a:off x="222636" y="631725"/>
            <a:ext cx="115691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Platforma je softwarové prostředí, které umožňuje překládat nebo interpretovat příkazy daného programovacího jazyka a vykonávat je v určitém operačním systému.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2DEECEF-BD36-D5BE-CAD4-30990D6470B3}"/>
              </a:ext>
            </a:extLst>
          </p:cNvPr>
          <p:cNvSpPr txBox="1"/>
          <p:nvPr/>
        </p:nvSpPr>
        <p:spPr>
          <a:xfrm>
            <a:off x="222635" y="1278056"/>
            <a:ext cx="2051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Platforma Pythonu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1979599-D5D9-E478-9987-38CAD0C34F43}"/>
              </a:ext>
            </a:extLst>
          </p:cNvPr>
          <p:cNvSpPr txBox="1"/>
          <p:nvPr/>
        </p:nvSpPr>
        <p:spPr>
          <a:xfrm>
            <a:off x="222635" y="1647388"/>
            <a:ext cx="60946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Platformu Python tvoří především interpret jazyka Python a potřebné knihovny. Umožňuje spouštět programy napsané v Pythonu například v operačním systému Windows.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4CB8D53-F0EA-AEBA-CE7C-CD5FB9E97A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955" t="11890" r="1240" b="31239"/>
          <a:stretch>
            <a:fillRect/>
          </a:stretch>
        </p:blipFill>
        <p:spPr>
          <a:xfrm>
            <a:off x="6792892" y="1129085"/>
            <a:ext cx="4998892" cy="352242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058E517-59EF-8F52-0BBB-7BD18843FC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2" t="71745" r="39624" b="4876"/>
          <a:stretch>
            <a:fillRect/>
          </a:stretch>
        </p:blipFill>
        <p:spPr>
          <a:xfrm>
            <a:off x="222635" y="5138888"/>
            <a:ext cx="6224954" cy="1637620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05FF4ABA-45AF-8BBB-5659-C42804ACFD51}"/>
              </a:ext>
            </a:extLst>
          </p:cNvPr>
          <p:cNvSpPr txBox="1"/>
          <p:nvPr/>
        </p:nvSpPr>
        <p:spPr>
          <a:xfrm>
            <a:off x="222635" y="2620187"/>
            <a:ext cx="62249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platforma poskytuje?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Společné funkce a služby pro programy.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Nástroje a knihovny, které usnadňují vývoj.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Rozhraní (API) *), pomocí kterého programy využívají možnosti systému.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Abstrakci hardwaru – programátor se nemusí zabývat detaily fyzických zařízení.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D7180B43-B0E8-BECE-A695-CD34C236FF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468" t="70947" r="7068" b="5217"/>
          <a:stretch>
            <a:fillRect/>
          </a:stretch>
        </p:blipFill>
        <p:spPr>
          <a:xfrm>
            <a:off x="7657105" y="4894071"/>
            <a:ext cx="3411111" cy="166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31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E25BB08-D894-AA79-9167-E69B7AD14B51}"/>
              </a:ext>
            </a:extLst>
          </p:cNvPr>
          <p:cNvSpPr txBox="1"/>
          <p:nvPr/>
        </p:nvSpPr>
        <p:spPr>
          <a:xfrm>
            <a:off x="230587" y="324332"/>
            <a:ext cx="6146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*)  Co je rozhraní API?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4BA9F8E-1A6E-247A-DAAE-3CE7B2F2D6FE}"/>
              </a:ext>
            </a:extLst>
          </p:cNvPr>
          <p:cNvSpPr txBox="1"/>
          <p:nvPr/>
        </p:nvSpPr>
        <p:spPr>
          <a:xfrm>
            <a:off x="230587" y="727141"/>
            <a:ext cx="119057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b="1" dirty="0"/>
              <a:t>API</a:t>
            </a:r>
            <a:r>
              <a:rPr lang="cs-CZ" altLang="cs-CZ" sz="1600" dirty="0"/>
              <a:t> je zkratka anglického názvu </a:t>
            </a:r>
            <a:r>
              <a:rPr lang="cs-CZ" altLang="cs-CZ" sz="1600" b="1" dirty="0" err="1"/>
              <a:t>Application</a:t>
            </a:r>
            <a:r>
              <a:rPr lang="cs-CZ" altLang="cs-CZ" sz="1600" b="1" dirty="0"/>
              <a:t> </a:t>
            </a:r>
            <a:r>
              <a:rPr lang="cs-CZ" altLang="cs-CZ" sz="1600" b="1" dirty="0" err="1"/>
              <a:t>Programming</a:t>
            </a:r>
            <a:r>
              <a:rPr lang="cs-CZ" altLang="cs-CZ" sz="1600" b="1" dirty="0"/>
              <a:t> Interface</a:t>
            </a:r>
            <a:r>
              <a:rPr lang="cs-CZ" altLang="cs-CZ" sz="1600" dirty="0"/>
              <a:t>, česky </a:t>
            </a:r>
            <a:r>
              <a:rPr lang="cs-CZ" altLang="cs-CZ" sz="1600" b="1" dirty="0"/>
              <a:t>aplikační programové rozhraní. </a:t>
            </a:r>
            <a:r>
              <a:rPr lang="cs-CZ" altLang="cs-CZ" sz="1600" dirty="0"/>
              <a:t>Je to soubor pravidel a příkazů, pomocí kterých může jeden program komunikovat s jiným programem, službou nebo operačním systémem.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A4121378-8E0D-3D40-7E1C-CF6E1735F6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87" y="3686705"/>
            <a:ext cx="72058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různým programům a částem systému vzájemně komunikovat.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Obsahuje připravené funkce a pravidla jejich použití.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díky API nemusí znát vnitřní fungování systému. 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7B7A776-FAF0-E9BF-FD86-1B5130280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506" y="4876556"/>
            <a:ext cx="1151937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v Pythonu: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open("text.txt", "w")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>
                <a:latin typeface="Arial" panose="020B0604020202020204" pitchFamily="34" charset="0"/>
              </a:rPr>
              <a:t>Program použije funkci open(). Interpret Pythonu prostřednictvím API požádá operační systém o otevření souboru pro zápis.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8F6A475-B4F2-EC0D-78B5-2467B0A40388}"/>
              </a:ext>
            </a:extLst>
          </p:cNvPr>
          <p:cNvSpPr txBox="1"/>
          <p:nvPr/>
        </p:nvSpPr>
        <p:spPr>
          <a:xfrm>
            <a:off x="509024" y="3097907"/>
            <a:ext cx="11173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Program použije funkci Pythonu. Platforma Python prostřednictvím API požádá operační systém o provedení služby.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9A528EB-1DC2-C7F3-635B-CC85109632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94" b="13865"/>
          <a:stretch>
            <a:fillRect/>
          </a:stretch>
        </p:blipFill>
        <p:spPr>
          <a:xfrm>
            <a:off x="2890898" y="1335184"/>
            <a:ext cx="6410205" cy="175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768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4109" y="295564"/>
            <a:ext cx="3509818" cy="369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Python – programovací platforma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08000" y="794327"/>
            <a:ext cx="4488873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Jak platforma Python funguje:</a:t>
            </a:r>
          </a:p>
          <a:p>
            <a:endParaRPr lang="cs-CZ" dirty="0"/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Programátor píše kód v jazyce Python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Kód se spustí v interpretaci Pythonu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Interpret provádí příkazy kódu. Pokud je potřeba nějaká funkce, využije standardní knihovnu.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Knihovny poskytují hotové funkce pro běžné úlohy.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Interpret prostřednictvím rozhraní API operačního systému požádá OS o provedení operací – práce se soubory, síť, paměť, zobrazení… 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43623" t="6423" r="2445" b="10219"/>
          <a:stretch/>
        </p:blipFill>
        <p:spPr>
          <a:xfrm>
            <a:off x="6068292" y="295564"/>
            <a:ext cx="5593420" cy="576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221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135" y="285135"/>
            <a:ext cx="3077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Instalace platformy Python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6510" y="2627539"/>
            <a:ext cx="11198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Instalační soubory najdeme na stránce </a:t>
            </a:r>
            <a:r>
              <a:rPr lang="cs-CZ" dirty="0">
                <a:hlinkClick r:id="rId2"/>
              </a:rPr>
              <a:t>https://www.python.org/downloads/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B2ADBD2-C9CE-D82A-7A15-E7FF71F623A7}"/>
              </a:ext>
            </a:extLst>
          </p:cNvPr>
          <p:cNvSpPr txBox="1"/>
          <p:nvPr/>
        </p:nvSpPr>
        <p:spPr>
          <a:xfrm>
            <a:off x="396510" y="712099"/>
            <a:ext cx="114502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práci s Pythonem potřebujeme mít instalovanou platformu Python. Součástí platformy Python je:</a:t>
            </a:r>
          </a:p>
          <a:p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Knihovna – v niž jsou připravené podprogramy realizující nejčastěji používané operace.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Překladač – který program přeloží do </a:t>
            </a:r>
            <a:r>
              <a:rPr lang="cs-CZ" dirty="0" err="1"/>
              <a:t>bajkódu</a:t>
            </a:r>
            <a:r>
              <a:rPr lang="cs-CZ" dirty="0"/>
              <a:t> dané platformy a propojí jej s použitými knihovnami.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Virtuální stroj – jenž přeložený program, tj. </a:t>
            </a:r>
            <a:r>
              <a:rPr lang="cs-CZ" dirty="0" err="1"/>
              <a:t>bajkód</a:t>
            </a:r>
            <a:r>
              <a:rPr lang="cs-CZ" dirty="0"/>
              <a:t>, příkaz po příkazu interpretuje a tím jej provede.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C998A43-6D4F-AC18-DCE6-8D1098A14833}"/>
              </a:ext>
            </a:extLst>
          </p:cNvPr>
          <p:cNvSpPr txBox="1"/>
          <p:nvPr/>
        </p:nvSpPr>
        <p:spPr>
          <a:xfrm>
            <a:off x="396510" y="2295675"/>
            <a:ext cx="10986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Všechny části jsou součástí tzv. minimální instalace. 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EA107A9B-59F6-3895-0B94-8BA68DC9FA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7111"/>
          <a:stretch>
            <a:fillRect/>
          </a:stretch>
        </p:blipFill>
        <p:spPr>
          <a:xfrm>
            <a:off x="515123" y="3262059"/>
            <a:ext cx="5381119" cy="2685588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E3E17630-6AC0-E7F5-4983-41E0F33807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7111"/>
          <a:stretch>
            <a:fillRect/>
          </a:stretch>
        </p:blipFill>
        <p:spPr>
          <a:xfrm>
            <a:off x="6384616" y="3299527"/>
            <a:ext cx="5495744" cy="2685588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4B656D52-EED5-D1EF-B245-6E403B238FEF}"/>
              </a:ext>
            </a:extLst>
          </p:cNvPr>
          <p:cNvSpPr txBox="1"/>
          <p:nvPr/>
        </p:nvSpPr>
        <p:spPr>
          <a:xfrm>
            <a:off x="2825357" y="2996871"/>
            <a:ext cx="7606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Anglicky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B80E35B-FF4C-FF7C-19AA-52E2E98272F7}"/>
              </a:ext>
            </a:extLst>
          </p:cNvPr>
          <p:cNvSpPr txBox="1"/>
          <p:nvPr/>
        </p:nvSpPr>
        <p:spPr>
          <a:xfrm>
            <a:off x="8339469" y="2996870"/>
            <a:ext cx="15860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Po překladu do češtiny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9EDC80C-56C6-38D8-A950-35EF92423D7A}"/>
              </a:ext>
            </a:extLst>
          </p:cNvPr>
          <p:cNvSpPr txBox="1"/>
          <p:nvPr/>
        </p:nvSpPr>
        <p:spPr>
          <a:xfrm>
            <a:off x="453154" y="6145901"/>
            <a:ext cx="4256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Instalaci usnadní </a:t>
            </a:r>
            <a:r>
              <a:rPr lang="cs-CZ" b="1" dirty="0"/>
              <a:t>Správce instalací Pythonu</a:t>
            </a:r>
            <a:endParaRPr lang="cs-CZ" dirty="0"/>
          </a:p>
        </p:txBody>
      </p: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D2ECCF40-7D01-EA9D-677D-716F9E2E9BE4}"/>
              </a:ext>
            </a:extLst>
          </p:cNvPr>
          <p:cNvCxnSpPr>
            <a:stCxn id="14" idx="0"/>
          </p:cNvCxnSpPr>
          <p:nvPr/>
        </p:nvCxnSpPr>
        <p:spPr>
          <a:xfrm flipH="1" flipV="1">
            <a:off x="1966365" y="4741933"/>
            <a:ext cx="614995" cy="140396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951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4036" y="304800"/>
            <a:ext cx="1246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Spuštění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14035" y="786535"/>
            <a:ext cx="1150850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ke spuštění Pythonu z příkazového řádku závisí na použitém operačním systému.</a:t>
            </a:r>
          </a:p>
          <a:p>
            <a:endParaRPr lang="cs-CZ" sz="800" dirty="0"/>
          </a:p>
          <a:p>
            <a:r>
              <a:rPr lang="cs-CZ" dirty="0"/>
              <a:t>V systému Windows se spustíme Python příkazem</a:t>
            </a:r>
            <a:endParaRPr lang="cs-CZ" sz="800" dirty="0"/>
          </a:p>
          <a:p>
            <a:pPr algn="ctr"/>
            <a:r>
              <a:rPr lang="cs-CZ" sz="3200" dirty="0" err="1"/>
              <a:t>py</a:t>
            </a:r>
            <a:r>
              <a:rPr lang="cs-CZ" sz="3200" dirty="0"/>
              <a:t>  nebo python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14035" y="2006228"/>
            <a:ext cx="11508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Zadáním příkazu ke spuštění Pythonu bez dalších argumentů, spustíme </a:t>
            </a:r>
            <a:r>
              <a:rPr lang="cs-CZ" b="1" dirty="0"/>
              <a:t>řádkový interpret </a:t>
            </a:r>
            <a:r>
              <a:rPr lang="cs-CZ" dirty="0"/>
              <a:t>– DÁLE JEN INTERPRET. 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1111" t="5953" r="70984" b="41904"/>
          <a:stretch/>
        </p:blipFill>
        <p:spPr>
          <a:xfrm>
            <a:off x="314035" y="2744892"/>
            <a:ext cx="7536458" cy="3960708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8212" y="2375560"/>
            <a:ext cx="3990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interpretu po spuštění příkazem </a:t>
            </a:r>
            <a:r>
              <a:rPr lang="cs-CZ" dirty="0" err="1"/>
              <a:t>py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470C462-28B9-5990-AC2E-AC0D52617ED6}"/>
              </a:ext>
            </a:extLst>
          </p:cNvPr>
          <p:cNvSpPr txBox="1"/>
          <p:nvPr/>
        </p:nvSpPr>
        <p:spPr>
          <a:xfrm>
            <a:off x="7927288" y="2744892"/>
            <a:ext cx="39506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Prostředí řádkového interpretu je bílé písmo na černém pozadí. Barva písma se mění. </a:t>
            </a:r>
          </a:p>
          <a:p>
            <a:endParaRPr lang="cs-CZ" dirty="0"/>
          </a:p>
          <a:p>
            <a:r>
              <a:rPr lang="cs-CZ" dirty="0"/>
              <a:t>Toto prostředí je „prý“ u programátorů oblíbené protože nenamáhá oči. </a:t>
            </a:r>
          </a:p>
          <a:p>
            <a:endParaRPr lang="cs-CZ" dirty="0"/>
          </a:p>
          <a:p>
            <a:r>
              <a:rPr lang="cs-CZ" dirty="0"/>
              <a:t>Příkazy se zapisují za tzv. prompt (výzvu)</a:t>
            </a:r>
          </a:p>
          <a:p>
            <a:pPr algn="ctr"/>
            <a:r>
              <a:rPr lang="cs-CZ" dirty="0"/>
              <a:t> - viz následující snímek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1758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273" y="286327"/>
            <a:ext cx="408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Interpret spuštěný příkazem </a:t>
            </a:r>
            <a:r>
              <a:rPr lang="cs-CZ" b="1" dirty="0" err="1"/>
              <a:t>py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8690" y="1595065"/>
            <a:ext cx="1154545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Prompt, neboli výzvu tvoří čtveřice znaků</a:t>
            </a:r>
          </a:p>
          <a:p>
            <a:pPr algn="ctr"/>
            <a:r>
              <a:rPr lang="cs-CZ" sz="4400" dirty="0"/>
              <a:t>„&gt;&gt;&gt; „</a:t>
            </a:r>
          </a:p>
          <a:p>
            <a:pPr marL="285750" indent="-285750">
              <a:buFontTx/>
              <a:buChar char="-"/>
            </a:pPr>
            <a:r>
              <a:rPr lang="cs-CZ" dirty="0"/>
              <a:t>tři „</a:t>
            </a:r>
            <a:r>
              <a:rPr lang="cs-CZ" dirty="0" err="1"/>
              <a:t>většítka</a:t>
            </a:r>
            <a:r>
              <a:rPr lang="cs-CZ" dirty="0"/>
              <a:t>“ následované mezerou.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r>
              <a:rPr lang="cs-CZ" dirty="0"/>
              <a:t>Interpret zadaný řádek zpracuje a jestliže je zadán celý příkaz, příkaz provede a na další řádek vypíše výsledek.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272" y="679670"/>
            <a:ext cx="11656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Interpret</a:t>
            </a:r>
            <a:r>
              <a:rPr lang="cs-CZ" dirty="0"/>
              <a:t> je program, který přímo vykonává jednotlivé příkazy Pythonu. Příkazy zapsané za prompt (výzvu) se vykonávají ihned po stisku klávesy Enter                 .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CAD12C15-8025-2DAF-6711-F886947E566B}"/>
              </a:ext>
            </a:extLst>
          </p:cNvPr>
          <p:cNvGrpSpPr/>
          <p:nvPr/>
        </p:nvGrpSpPr>
        <p:grpSpPr>
          <a:xfrm>
            <a:off x="4962922" y="4448695"/>
            <a:ext cx="2266155" cy="1200329"/>
            <a:chOff x="4962922" y="4671433"/>
            <a:chExt cx="2266155" cy="1200329"/>
          </a:xfrm>
        </p:grpSpPr>
        <p:sp>
          <p:nvSpPr>
            <p:cNvPr id="5" name="Obdélník 4"/>
            <p:cNvSpPr/>
            <p:nvPr/>
          </p:nvSpPr>
          <p:spPr>
            <a:xfrm>
              <a:off x="4962922" y="4671433"/>
              <a:ext cx="1846468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dirty="0"/>
                <a:t>&gt;&gt;&gt; 2 + 3 </a:t>
              </a:r>
              <a:endParaRPr lang="cs-CZ" dirty="0"/>
            </a:p>
            <a:p>
              <a:r>
                <a:rPr lang="es-ES" dirty="0"/>
                <a:t>5 </a:t>
              </a:r>
              <a:endParaRPr lang="cs-CZ" dirty="0"/>
            </a:p>
            <a:p>
              <a:r>
                <a:rPr lang="es-ES" dirty="0"/>
                <a:t>&gt;&gt;&gt; print("Ahoj") </a:t>
              </a:r>
              <a:endParaRPr lang="cs-CZ" dirty="0"/>
            </a:p>
            <a:p>
              <a:r>
                <a:rPr lang="es-ES" dirty="0"/>
                <a:t>Ahoj</a:t>
              </a:r>
              <a:endParaRPr lang="cs-CZ" dirty="0"/>
            </a:p>
          </p:txBody>
        </p:sp>
        <p:sp>
          <p:nvSpPr>
            <p:cNvPr id="6" name="Ohnutá šipka 5"/>
            <p:cNvSpPr/>
            <p:nvPr/>
          </p:nvSpPr>
          <p:spPr>
            <a:xfrm rot="10625682">
              <a:off x="6601572" y="4707266"/>
              <a:ext cx="415636" cy="170398"/>
            </a:xfrm>
            <a:prstGeom prst="bentArrow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" name="Ohnutá šipka 6"/>
            <p:cNvSpPr/>
            <p:nvPr/>
          </p:nvSpPr>
          <p:spPr>
            <a:xfrm rot="10625682">
              <a:off x="6813441" y="5294726"/>
              <a:ext cx="415636" cy="170398"/>
            </a:xfrm>
            <a:prstGeom prst="bentArrow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8" name="Ohnutá šipka 5">
            <a:extLst>
              <a:ext uri="{FF2B5EF4-FFF2-40B4-BE49-F238E27FC236}">
                <a16:creationId xmlns:a16="http://schemas.microsoft.com/office/drawing/2014/main" id="{8B44737C-3DDC-2CB7-A8D2-CAECB3A2B4CA}"/>
              </a:ext>
            </a:extLst>
          </p:cNvPr>
          <p:cNvSpPr/>
          <p:nvPr/>
        </p:nvSpPr>
        <p:spPr>
          <a:xfrm rot="10625682">
            <a:off x="3295663" y="1056845"/>
            <a:ext cx="415636" cy="170398"/>
          </a:xfrm>
          <a:prstGeom prst="bentArrow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037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440778" y="4255587"/>
            <a:ext cx="15822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interpretu – bez černého pozadí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43725374-82D3-89E5-927E-8547A4015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46" b="31923"/>
          <a:stretch>
            <a:fillRect/>
          </a:stretch>
        </p:blipFill>
        <p:spPr>
          <a:xfrm>
            <a:off x="2344222" y="3484841"/>
            <a:ext cx="7503556" cy="3260036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9677EE95-BFE9-1CC8-8118-3DB2B15C1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12" b="36580"/>
          <a:stretch>
            <a:fillRect/>
          </a:stretch>
        </p:blipFill>
        <p:spPr>
          <a:xfrm>
            <a:off x="2344222" y="291858"/>
            <a:ext cx="7221417" cy="308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30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38E23B5F-A4C7-17F3-250C-053B29A86AAF}"/>
              </a:ext>
            </a:extLst>
          </p:cNvPr>
          <p:cNvSpPr txBox="1"/>
          <p:nvPr/>
        </p:nvSpPr>
        <p:spPr>
          <a:xfrm>
            <a:off x="152400" y="135792"/>
            <a:ext cx="371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Výhody a nevýhody okna interpretu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8E831F1-1451-D8FC-2EDF-40B5CA9B6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98" y="683462"/>
            <a:ext cx="5732585" cy="5724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Výhody interpretu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Příkaz se provede okamžitě po stisknutí klávesy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Enter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Výsledek se zobrazí ihned.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vhodný k prvnímu seznamování s Pythonem.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rychle zkoušet jednoduché příkazy: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print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("Ahoj")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Hodí se pro jednoduché výpočty: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Char char="•"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 * 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Pomáhá ověřit, jak určitý příkaz nebo funkce funguje.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Není nutné nejprve vytvářet a ukládat soubor.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FCE033C-4C04-C7E4-DC7A-D8B896A94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0462" y="544963"/>
            <a:ext cx="5732585" cy="455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Nevýhody interpretu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Zadané příkazy se automaticky neukládají do programového souboru.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Není vhodný pro vytváření delších programů.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Oprava dříve zadaného příkazu je méně pohodlná.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Víceřádkové konstrukce, například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if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for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nebo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while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se zadávají obtížněji.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správně dodržovat odsazení.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 zavření okna se dosavadní práce zpravidla ztratí.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Interpret neposkytuje tolik nástrojů pro úpravu programu jako editor.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DAA83BB-1429-4A63-5679-6F69A8F34116}"/>
              </a:ext>
            </a:extLst>
          </p:cNvPr>
          <p:cNvSpPr txBox="1"/>
          <p:nvPr/>
        </p:nvSpPr>
        <p:spPr>
          <a:xfrm>
            <a:off x="6330462" y="5389707"/>
            <a:ext cx="54864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Interpret je vhodný pro rychlé vyzkoušení jednotlivých příkazů. Pro tvorbu, opravy a ukládání delších programů je vhodnější editor, například IDLE.</a:t>
            </a:r>
          </a:p>
        </p:txBody>
      </p:sp>
    </p:spTree>
    <p:extLst>
      <p:ext uri="{BB962C8B-B14F-4D97-AF65-F5344CB8AC3E}">
        <p14:creationId xmlns:p14="http://schemas.microsoft.com/office/powerpoint/2010/main" val="399984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5636" y="286327"/>
            <a:ext cx="2096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prostředí</a:t>
            </a:r>
          </a:p>
        </p:txBody>
      </p:sp>
      <p:sp>
        <p:nvSpPr>
          <p:cNvPr id="3" name="Obdélník 2"/>
          <p:cNvSpPr/>
          <p:nvPr/>
        </p:nvSpPr>
        <p:spPr>
          <a:xfrm>
            <a:off x="415632" y="1434926"/>
            <a:ext cx="114161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Vývojové prostředí (IDE – </a:t>
            </a:r>
            <a:r>
              <a:rPr lang="cs-CZ" b="1" dirty="0" err="1"/>
              <a:t>Integrated</a:t>
            </a:r>
            <a:r>
              <a:rPr lang="cs-CZ" b="1" dirty="0"/>
              <a:t> </a:t>
            </a:r>
            <a:r>
              <a:rPr lang="cs-CZ" b="1" dirty="0" err="1"/>
              <a:t>Development</a:t>
            </a:r>
            <a:r>
              <a:rPr lang="cs-CZ" b="1" dirty="0"/>
              <a:t> </a:t>
            </a:r>
            <a:r>
              <a:rPr lang="cs-CZ" b="1" dirty="0" err="1"/>
              <a:t>Environment</a:t>
            </a:r>
            <a:r>
              <a:rPr lang="cs-CZ" b="1" dirty="0"/>
              <a:t> – integrované vývojové prostředí)</a:t>
            </a:r>
            <a:r>
              <a:rPr lang="cs-CZ" dirty="0"/>
              <a:t> je program, který usnadňuje tvorbu, spouštění a ladění programů v Pythonu.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5636" y="655659"/>
            <a:ext cx="11314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Interpret je vhodný pro krátké pokusy. Nevýhodou je, že příkazy zadané přímo v interaktivním interpretu se po jeho ukončení neuloží. Pro tvorbu programů s možností jejich uložení je tzv. vývojové prostředí.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/>
          <a:srcRect l="57230" t="32196" r="3255" b="21077"/>
          <a:stretch/>
        </p:blipFill>
        <p:spPr>
          <a:xfrm>
            <a:off x="6382682" y="2404422"/>
            <a:ext cx="4311930" cy="2869662"/>
          </a:xfrm>
          <a:prstGeom prst="rect">
            <a:avLst/>
          </a:prstGeom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082800" y="5860534"/>
            <a:ext cx="8026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Programátor → IDE → soubor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Arial Unicode MS"/>
              </a:rPr>
              <a:t>program.py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</a:rPr>
              <a:t> → interpret Pythonu → výsledek </a:t>
            </a: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235730D1-243F-D29D-F185-60E71D5495BE}"/>
              </a:ext>
            </a:extLst>
          </p:cNvPr>
          <p:cNvSpPr txBox="1"/>
          <p:nvPr/>
        </p:nvSpPr>
        <p:spPr>
          <a:xfrm>
            <a:off x="415633" y="2328687"/>
            <a:ext cx="5680368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prostředí (IDE)</a:t>
            </a:r>
          </a:p>
          <a:p>
            <a:endParaRPr lang="cs-CZ" sz="8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Psaní celého programu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Program spouštíme například klávesou F5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Program lze opakovaně spouštět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/>
              <a:t>Program lze uložit jako soubor xxxx.py</a:t>
            </a: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Kód lze snadno upravovat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Vhodný pro delší programy</a:t>
            </a:r>
          </a:p>
        </p:txBody>
      </p:sp>
    </p:spTree>
    <p:extLst>
      <p:ext uri="{BB962C8B-B14F-4D97-AF65-F5344CB8AC3E}">
        <p14:creationId xmlns:p14="http://schemas.microsoft.com/office/powerpoint/2010/main" val="1893369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4036" y="323273"/>
            <a:ext cx="275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prostředí IDLE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15636" y="775855"/>
            <a:ext cx="113699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Součástí standardní instalace Pythonu je vývojové prostředí IDLE – </a:t>
            </a:r>
            <a:r>
              <a:rPr lang="cs-CZ" dirty="0" err="1"/>
              <a:t>Integrated</a:t>
            </a:r>
            <a:r>
              <a:rPr lang="cs-CZ" dirty="0"/>
              <a:t> </a:t>
            </a:r>
            <a:r>
              <a:rPr lang="cs-CZ" dirty="0" err="1"/>
              <a:t>Development</a:t>
            </a:r>
            <a:r>
              <a:rPr lang="cs-CZ" dirty="0"/>
              <a:t> and </a:t>
            </a:r>
            <a:r>
              <a:rPr lang="cs-CZ" dirty="0" err="1"/>
              <a:t>Learning</a:t>
            </a:r>
            <a:r>
              <a:rPr lang="cs-CZ" dirty="0"/>
              <a:t> </a:t>
            </a:r>
            <a:r>
              <a:rPr lang="cs-CZ" dirty="0" err="1"/>
              <a:t>Environment</a:t>
            </a:r>
            <a:endParaRPr lang="cs-CZ" dirty="0"/>
          </a:p>
          <a:p>
            <a:endParaRPr lang="cs-CZ" sz="800" dirty="0"/>
          </a:p>
          <a:p>
            <a:pPr algn="ctr"/>
            <a:r>
              <a:rPr lang="cs-CZ" b="1" dirty="0"/>
              <a:t>Integrované vývojové a vzdělávací prostředí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5636" y="180109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Spuštění prostředí IDLE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63418" y="2410691"/>
            <a:ext cx="9448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Prostředí IDLE spustíme ve Windows příkazem</a:t>
            </a:r>
          </a:p>
          <a:p>
            <a:pPr algn="ctr"/>
            <a:r>
              <a:rPr lang="cs-CZ" sz="2400" b="1" dirty="0" err="1"/>
              <a:t>pyw</a:t>
            </a:r>
            <a:r>
              <a:rPr lang="cs-CZ" sz="2400" b="1" dirty="0"/>
              <a:t> –m </a:t>
            </a:r>
            <a:r>
              <a:rPr lang="cs-CZ" sz="2400" b="1" dirty="0" err="1"/>
              <a:t>idlelib.idle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2960254" y="3389624"/>
            <a:ext cx="62807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pyw</a:t>
            </a:r>
            <a:r>
              <a:rPr lang="cs-CZ" dirty="0"/>
              <a:t>      -m      </a:t>
            </a:r>
            <a:r>
              <a:rPr lang="cs-CZ" dirty="0" err="1"/>
              <a:t>idlelib.idle</a:t>
            </a:r>
            <a:endParaRPr lang="cs-CZ" dirty="0"/>
          </a:p>
          <a:p>
            <a:r>
              <a:rPr lang="cs-CZ" dirty="0"/>
              <a:t> │        │          │</a:t>
            </a:r>
          </a:p>
          <a:p>
            <a:r>
              <a:rPr lang="cs-CZ" dirty="0"/>
              <a:t> │        │          └── modul IDLE</a:t>
            </a:r>
          </a:p>
          <a:p>
            <a:r>
              <a:rPr lang="cs-CZ" dirty="0"/>
              <a:t> │        └───────────── spusť modul jako program</a:t>
            </a:r>
          </a:p>
          <a:p>
            <a:r>
              <a:rPr lang="cs-CZ" dirty="0"/>
              <a:t> └────────────────────── spusť Python bez konzolového okna</a:t>
            </a:r>
          </a:p>
        </p:txBody>
      </p:sp>
    </p:spTree>
    <p:extLst>
      <p:ext uri="{BB962C8B-B14F-4D97-AF65-F5344CB8AC3E}">
        <p14:creationId xmlns:p14="http://schemas.microsoft.com/office/powerpoint/2010/main" val="2930023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625EE8D9-2C25-031E-8717-B18E1C2B346A}"/>
              </a:ext>
            </a:extLst>
          </p:cNvPr>
          <p:cNvSpPr txBox="1"/>
          <p:nvPr/>
        </p:nvSpPr>
        <p:spPr>
          <a:xfrm>
            <a:off x="222637" y="310101"/>
            <a:ext cx="11746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Prostředí IDLE je </a:t>
            </a:r>
            <a:r>
              <a:rPr lang="cs-CZ" dirty="0" err="1"/>
              <a:t>multiokenní</a:t>
            </a:r>
            <a:r>
              <a:rPr lang="cs-CZ" dirty="0"/>
              <a:t>, tj. okna mohou pracovat v jednom ze dvou režimů: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8EC5E6A-B9A5-007E-C12A-83D43D8ADAE3}"/>
              </a:ext>
            </a:extLst>
          </p:cNvPr>
          <p:cNvSpPr txBox="1"/>
          <p:nvPr/>
        </p:nvSpPr>
        <p:spPr>
          <a:xfrm>
            <a:off x="222637" y="679433"/>
            <a:ext cx="58733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/>
              <a:t>Interaktivní režim.</a:t>
            </a:r>
          </a:p>
          <a:p>
            <a:r>
              <a:rPr lang="cs-CZ" sz="1600" dirty="0"/>
              <a:t>V tomto režimu komunikuje uživatel přímo s interpretem jazyka Python. Uživatel zadává příkazy, které jsou interpretem ihned prováděny. Záznam aktuální seance lze uložit do souboru:</a:t>
            </a:r>
          </a:p>
          <a:p>
            <a:pPr algn="ctr"/>
            <a:r>
              <a:rPr lang="cs-CZ" sz="1600" dirty="0" err="1"/>
              <a:t>File</a:t>
            </a:r>
            <a:r>
              <a:rPr lang="cs-CZ" sz="1600" dirty="0"/>
              <a:t> – </a:t>
            </a:r>
            <a:r>
              <a:rPr lang="cs-CZ" sz="1600" dirty="0" err="1"/>
              <a:t>Save</a:t>
            </a:r>
            <a:r>
              <a:rPr lang="cs-CZ" sz="1600" dirty="0"/>
              <a:t> nebo </a:t>
            </a:r>
            <a:r>
              <a:rPr lang="cs-CZ" sz="1600" dirty="0" err="1"/>
              <a:t>Save</a:t>
            </a:r>
            <a:r>
              <a:rPr lang="cs-CZ" sz="1600" dirty="0"/>
              <a:t> AS …</a:t>
            </a:r>
          </a:p>
          <a:p>
            <a:r>
              <a:rPr lang="cs-CZ" sz="1600" dirty="0"/>
              <a:t>Záznam seance není zdrojovým souborem – obsahuje kromě zadávaných příkazů i odpovědi a následné výzvy „&gt;&gt;&gt; „. Proto je vhodné při ukládání volit jinou příponu než .</a:t>
            </a:r>
            <a:r>
              <a:rPr lang="cs-CZ" sz="1600" dirty="0" err="1"/>
              <a:t>py</a:t>
            </a:r>
            <a:r>
              <a:rPr lang="cs-CZ" sz="1600" dirty="0"/>
              <a:t>, například .</a:t>
            </a:r>
            <a:r>
              <a:rPr lang="cs-CZ" sz="1600" dirty="0" err="1"/>
              <a:t>txt</a:t>
            </a:r>
            <a:r>
              <a:rPr lang="cs-CZ" sz="1600" dirty="0"/>
              <a:t>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97F13F4-601C-E013-07F5-B8FFEA6C86D0}"/>
              </a:ext>
            </a:extLst>
          </p:cNvPr>
          <p:cNvSpPr txBox="1"/>
          <p:nvPr/>
        </p:nvSpPr>
        <p:spPr>
          <a:xfrm>
            <a:off x="5794244" y="679433"/>
            <a:ext cx="6156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/>
              <a:t>Editační okno.</a:t>
            </a:r>
          </a:p>
          <a:p>
            <a:r>
              <a:rPr lang="cs-CZ" dirty="0"/>
              <a:t>Okno editačního režimu umožní uživateli vytvářet a editovat zdrojové soubory, které pak uloží s příponou .</a:t>
            </a:r>
            <a:r>
              <a:rPr lang="cs-CZ" dirty="0" err="1"/>
              <a:t>py</a:t>
            </a:r>
            <a:r>
              <a:rPr lang="cs-CZ" dirty="0"/>
              <a:t> a následně je může v interaktivním režimu použít. Editační okno otevřeme příkazem New </a:t>
            </a:r>
            <a:r>
              <a:rPr lang="cs-CZ" dirty="0" err="1"/>
              <a:t>File</a:t>
            </a:r>
            <a:r>
              <a:rPr lang="cs-CZ" dirty="0"/>
              <a:t> v nabídce </a:t>
            </a:r>
            <a:r>
              <a:rPr lang="cs-CZ" dirty="0" err="1"/>
              <a:t>File</a:t>
            </a:r>
            <a:r>
              <a:rPr lang="cs-CZ" dirty="0"/>
              <a:t> příkazového okna nebo klávesovou zkratkou CTRL+N.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2569DAC4-1C0F-4ECC-8E3F-240DE70A1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2449" y="3913866"/>
            <a:ext cx="2520000" cy="2697570"/>
          </a:xfrm>
          <a:prstGeom prst="rect">
            <a:avLst/>
          </a:prstGeom>
        </p:spPr>
      </p:pic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D26C9F5A-8069-1806-8C42-2C01121B4965}"/>
              </a:ext>
            </a:extLst>
          </p:cNvPr>
          <p:cNvCxnSpPr>
            <a:cxnSpLocks/>
          </p:cNvCxnSpPr>
          <p:nvPr/>
        </p:nvCxnSpPr>
        <p:spPr>
          <a:xfrm>
            <a:off x="6202017" y="3228230"/>
            <a:ext cx="1316368" cy="8230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D7F66261-1F05-8230-3D33-C1776ED98D65}"/>
              </a:ext>
            </a:extLst>
          </p:cNvPr>
          <p:cNvCxnSpPr>
            <a:cxnSpLocks/>
          </p:cNvCxnSpPr>
          <p:nvPr/>
        </p:nvCxnSpPr>
        <p:spPr>
          <a:xfrm>
            <a:off x="657091" y="3512808"/>
            <a:ext cx="1402297" cy="5385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Obrázek 22">
            <a:extLst>
              <a:ext uri="{FF2B5EF4-FFF2-40B4-BE49-F238E27FC236}">
                <a16:creationId xmlns:a16="http://schemas.microsoft.com/office/drawing/2014/main" id="{C618B656-892F-B985-B644-FB9AA110B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4288" y="3913866"/>
            <a:ext cx="2520000" cy="2566469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EE4043F4-43D2-8F75-7397-BAFB4DAC5E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2296"/>
          <a:stretch>
            <a:fillRect/>
          </a:stretch>
        </p:blipFill>
        <p:spPr>
          <a:xfrm>
            <a:off x="222637" y="2741536"/>
            <a:ext cx="4592695" cy="828072"/>
          </a:xfrm>
          <a:prstGeom prst="rect">
            <a:avLst/>
          </a:prstGeom>
        </p:spPr>
      </p:pic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CF18E212-DBB4-81BF-51CB-648B2682C70A}"/>
              </a:ext>
            </a:extLst>
          </p:cNvPr>
          <p:cNvCxnSpPr/>
          <p:nvPr/>
        </p:nvCxnSpPr>
        <p:spPr>
          <a:xfrm flipH="1" flipV="1">
            <a:off x="2324177" y="4340361"/>
            <a:ext cx="389614" cy="166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>
            <a:extLst>
              <a:ext uri="{FF2B5EF4-FFF2-40B4-BE49-F238E27FC236}">
                <a16:creationId xmlns:a16="http://schemas.microsoft.com/office/drawing/2014/main" id="{3A856542-EA23-8938-4184-ED5F2D201855}"/>
              </a:ext>
            </a:extLst>
          </p:cNvPr>
          <p:cNvSpPr txBox="1"/>
          <p:nvPr/>
        </p:nvSpPr>
        <p:spPr>
          <a:xfrm>
            <a:off x="2685629" y="4368838"/>
            <a:ext cx="1447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Prompt neboli výzva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B2FBC94-E42C-06FB-B46B-07EBC18C2647}"/>
              </a:ext>
            </a:extLst>
          </p:cNvPr>
          <p:cNvSpPr txBox="1"/>
          <p:nvPr/>
        </p:nvSpPr>
        <p:spPr>
          <a:xfrm>
            <a:off x="2264209" y="5499892"/>
            <a:ext cx="2289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Okno interaktivního režimu vytvořené IDLE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685FAC84-89FE-99AE-0F3E-5E301833BA4C}"/>
              </a:ext>
            </a:extLst>
          </p:cNvPr>
          <p:cNvSpPr txBox="1"/>
          <p:nvPr/>
        </p:nvSpPr>
        <p:spPr>
          <a:xfrm>
            <a:off x="7727736" y="5607613"/>
            <a:ext cx="2289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Okno editačního režimu</a:t>
            </a: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ED0323D6-FD04-856A-D983-F921CA37C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4365" y="2741536"/>
            <a:ext cx="4593600" cy="59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58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542FF69-8496-4990-43AE-EA1BFA8AAAE9}"/>
              </a:ext>
            </a:extLst>
          </p:cNvPr>
          <p:cNvSpPr txBox="1"/>
          <p:nvPr/>
        </p:nvSpPr>
        <p:spPr>
          <a:xfrm>
            <a:off x="159026" y="198783"/>
            <a:ext cx="7490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Příkazové okno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211F2B8-5E7A-1DEB-F7FB-8D8B060897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2254"/>
          <a:stretch>
            <a:fillRect/>
          </a:stretch>
        </p:blipFill>
        <p:spPr>
          <a:xfrm>
            <a:off x="159026" y="646043"/>
            <a:ext cx="5542059" cy="5565913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F8DE7015-9B03-BE3E-A691-F3DD9D6EE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1327" y="473675"/>
            <a:ext cx="5607781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příkazovém okně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IDLE Shell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najdeme horní nabídku: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(Soubor)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vytvoření nového programu, otevření nebo uložení souboru.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Edit (Úpravy)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kopírování, vkládání, hledání a vrácení změn.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Shell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restart interpretu a práce s příkazovým oknem.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Debug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nástroje pro hledání chyb v programu.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Options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nastavení vzhledu, písma a chování IDLE.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Window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přepínání mezi otevřenými okny.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Help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(Nápověda)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nápověda k IDLE a jazyku Python.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4983CAC-644F-7375-FAE4-6E202CAC9256}"/>
              </a:ext>
            </a:extLst>
          </p:cNvPr>
          <p:cNvSpPr txBox="1"/>
          <p:nvPr/>
        </p:nvSpPr>
        <p:spPr>
          <a:xfrm>
            <a:off x="6352247" y="2505000"/>
            <a:ext cx="54459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Restart interaktivního režimu:</a:t>
            </a:r>
          </a:p>
          <a:p>
            <a:r>
              <a:rPr lang="cs-CZ" sz="1400" dirty="0"/>
              <a:t>V interaktivním režimu nelze předchozí seance smazat. Chceme-li opakovat zadané příkazy a případně je opravit, museli bychom interpret vypnout a opětně spustit. IDLE je vůči uživateli vstřícnější a nabízí příkaz</a:t>
            </a:r>
          </a:p>
          <a:p>
            <a:r>
              <a:rPr lang="cs-CZ" sz="1400" dirty="0"/>
              <a:t>Restart Shell v nabídce Shell. Použitím tohoto příkazu se interpret chová jako bychom jej právě spustili.</a:t>
            </a:r>
          </a:p>
        </p:txBody>
      </p: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619C991-8F5C-51B5-FB09-802B952480E3}"/>
              </a:ext>
            </a:extLst>
          </p:cNvPr>
          <p:cNvCxnSpPr/>
          <p:nvPr/>
        </p:nvCxnSpPr>
        <p:spPr>
          <a:xfrm flipH="1">
            <a:off x="5640149" y="2686556"/>
            <a:ext cx="712098" cy="10034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0981BFA-CB6C-03BB-15CD-0F7DBEDEE66D}"/>
              </a:ext>
            </a:extLst>
          </p:cNvPr>
          <p:cNvSpPr txBox="1"/>
          <p:nvPr/>
        </p:nvSpPr>
        <p:spPr>
          <a:xfrm>
            <a:off x="6416984" y="3951549"/>
            <a:ext cx="54621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Opětné zadání dříve zadaných příkazů:</a:t>
            </a:r>
          </a:p>
          <a:p>
            <a:r>
              <a:rPr lang="cs-CZ" sz="1400" dirty="0"/>
              <a:t>Dříve zadaný příkaz lze v </a:t>
            </a:r>
            <a:r>
              <a:rPr lang="cs-CZ" sz="1400" b="1" dirty="0"/>
              <a:t>IDLE Shell</a:t>
            </a:r>
            <a:r>
              <a:rPr lang="cs-CZ" sz="1400" dirty="0"/>
              <a:t> zopakovat tak, že klikneme myší na příkaz, který bychom chtěli znovu zadat a stiskneme klávesu </a:t>
            </a:r>
            <a:r>
              <a:rPr lang="cs-CZ" sz="1400" b="1" dirty="0"/>
              <a:t>ENTER</a:t>
            </a:r>
            <a:r>
              <a:rPr lang="cs-CZ" sz="1400" dirty="0"/>
              <a:t>. Příkaz se zkopíruje do poslední výzvy, kde jej případně můžeme upravit. Stiskem klávesy </a:t>
            </a:r>
            <a:r>
              <a:rPr lang="cs-CZ" sz="1400" b="1" dirty="0"/>
              <a:t>ENTER</a:t>
            </a:r>
            <a:r>
              <a:rPr lang="cs-CZ" sz="1400" dirty="0"/>
              <a:t> se příkaz provede.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0D780F9-0F64-F208-3868-AB519E20DF47}"/>
              </a:ext>
            </a:extLst>
          </p:cNvPr>
          <p:cNvSpPr txBox="1"/>
          <p:nvPr/>
        </p:nvSpPr>
        <p:spPr>
          <a:xfrm>
            <a:off x="6416984" y="5170795"/>
            <a:ext cx="48039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V okně </a:t>
            </a:r>
            <a:r>
              <a:rPr lang="cs-CZ" sz="1400" b="1" dirty="0"/>
              <a:t>IDLE Shell</a:t>
            </a:r>
            <a:r>
              <a:rPr lang="cs-CZ" sz="1400" dirty="0"/>
              <a:t> lze také vyvolat dříve zadané příkazy: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Alt + P</a:t>
            </a:r>
            <a:r>
              <a:rPr lang="cs-CZ" sz="1400" dirty="0"/>
              <a:t> – zobrazí předchozí příkaz.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Alt + N</a:t>
            </a:r>
            <a:r>
              <a:rPr lang="cs-CZ" sz="1400" dirty="0"/>
              <a:t> – zobrazí následující příkaz. </a:t>
            </a:r>
          </a:p>
          <a:p>
            <a:pPr>
              <a:buNone/>
            </a:pPr>
            <a:r>
              <a:rPr lang="cs-CZ" sz="1400" dirty="0"/>
              <a:t>Vybraný příkaz můžete upravit a klávesou </a:t>
            </a:r>
            <a:r>
              <a:rPr lang="cs-CZ" sz="1400" b="1" dirty="0"/>
              <a:t>ENTER</a:t>
            </a:r>
            <a:r>
              <a:rPr lang="cs-CZ" sz="1400" dirty="0"/>
              <a:t> znovu spustit.</a:t>
            </a:r>
          </a:p>
        </p:txBody>
      </p:sp>
    </p:spTree>
    <p:extLst>
      <p:ext uri="{BB962C8B-B14F-4D97-AF65-F5344CB8AC3E}">
        <p14:creationId xmlns:p14="http://schemas.microsoft.com/office/powerpoint/2010/main" val="1010717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E55D332-3B6A-2F67-B48E-08D221F97A57}"/>
              </a:ext>
            </a:extLst>
          </p:cNvPr>
          <p:cNvSpPr txBox="1"/>
          <p:nvPr/>
        </p:nvSpPr>
        <p:spPr>
          <a:xfrm>
            <a:off x="254442" y="254442"/>
            <a:ext cx="1606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Editační okno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3E1FA62-5ED0-CE00-6266-1BB915CA1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735270"/>
            <a:ext cx="5868063" cy="367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Editační okno IDLE slouží k psaní, úpravám a ukládání programů v Pythonu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Nové editační okno otevřeme příkazem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New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Zdrojový kód píšeme bez značek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&gt;&gt;&gt;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uložíme pomocí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Save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jako soubor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 příponou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.</a:t>
            </a:r>
            <a:r>
              <a:rPr kumimoji="0" lang="cs-CZ" altLang="cs-CZ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py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psaní dodržujeme správné odsazení řádků,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spouštíme příkazem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Run → Run Module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klávesou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Výsledek programu se zobrazí v okně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Python Shell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Uložený program otevřeme z nabídky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Open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7D86560-3D02-68D0-2EE4-B90110A86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20" y="3839920"/>
            <a:ext cx="5378738" cy="2065803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7E166BCC-4049-C7A4-5105-6E81E6FD3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888" y="890140"/>
            <a:ext cx="5391002" cy="268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59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6CF372-1E9F-D145-9C82-75C3E0F3A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6675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1359</Words>
  <Application>Microsoft Office PowerPoint</Application>
  <PresentationFormat>Širokoúhlá obrazovka</PresentationFormat>
  <Paragraphs>160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Arial Unicode MS</vt:lpstr>
      <vt:lpstr>Calibri</vt:lpstr>
      <vt:lpstr>Calibri Light</vt:lpstr>
      <vt:lpstr>Motiv Office</vt:lpstr>
      <vt:lpstr>Platforma Python 1 INV 203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Platforma Python 1 INV 303</dc:title>
  <dc:creator>Karel Sixl</dc:creator>
  <cp:lastModifiedBy>Karel Sixl</cp:lastModifiedBy>
  <cp:revision>47</cp:revision>
  <dcterms:created xsi:type="dcterms:W3CDTF">2026-08-28T08:02:35Z</dcterms:created>
  <dcterms:modified xsi:type="dcterms:W3CDTF">2026-09-07T09:08:50Z</dcterms:modified>
</cp:coreProperties>
</file>