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00B2742-2E51-434A-9808-DCE1A987B891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09FCB07-89DD-4655-A138-96EFE030B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0B2742-2E51-434A-9808-DCE1A987B891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9FCB07-89DD-4655-A138-96EFE030B7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0B2742-2E51-434A-9808-DCE1A987B891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9FCB07-89DD-4655-A138-96EFE030B7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0B2742-2E51-434A-9808-DCE1A987B891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9FCB07-89DD-4655-A138-96EFE030B7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0B2742-2E51-434A-9808-DCE1A987B891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9FCB07-89DD-4655-A138-96EFE030B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0B2742-2E51-434A-9808-DCE1A987B891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9FCB07-89DD-4655-A138-96EFE030B7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0B2742-2E51-434A-9808-DCE1A987B891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9FCB07-89DD-4655-A138-96EFE030B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00B2742-2E51-434A-9808-DCE1A987B891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9FCB07-89DD-4655-A138-96EFE030B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00B2742-2E51-434A-9808-DCE1A987B891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09FCB07-89DD-4655-A138-96EFE030B7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0B2742-2E51-434A-9808-DCE1A987B891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9FCB07-89DD-4655-A138-96EFE030B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0B2742-2E51-434A-9808-DCE1A987B891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9FCB07-89DD-4655-A138-96EFE030B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00B2742-2E51-434A-9808-DCE1A987B891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09FCB07-89DD-4655-A138-96EFE030B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Neohebné slovní druhy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příslovce</a:t>
            </a:r>
          </a:p>
          <a:p>
            <a:r>
              <a:rPr lang="cs-CZ" dirty="0" smtClean="0"/>
              <a:t>předložky</a:t>
            </a:r>
          </a:p>
          <a:p>
            <a:r>
              <a:rPr lang="cs-CZ" dirty="0" smtClean="0"/>
              <a:t>spojky</a:t>
            </a:r>
          </a:p>
          <a:p>
            <a:r>
              <a:rPr lang="cs-CZ" dirty="0" smtClean="0"/>
              <a:t>částice</a:t>
            </a:r>
          </a:p>
          <a:p>
            <a:r>
              <a:rPr lang="cs-CZ" dirty="0" smtClean="0"/>
              <a:t>citoslovce</a:t>
            </a:r>
          </a:p>
          <a:p>
            <a:endParaRPr lang="cs-CZ" dirty="0" smtClean="0"/>
          </a:p>
          <a:p>
            <a:r>
              <a:rPr lang="cs-CZ" b="1" dirty="0" smtClean="0"/>
              <a:t>Nelze je skloňovat ani časovat.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neohebný plnovýznamový slovní druh</a:t>
            </a:r>
          </a:p>
          <a:p>
            <a:r>
              <a:rPr lang="cs-CZ" dirty="0" smtClean="0"/>
              <a:t>určují bližší okolnosti děje</a:t>
            </a:r>
          </a:p>
          <a:p>
            <a:r>
              <a:rPr lang="cs-CZ" dirty="0" smtClean="0"/>
              <a:t>ve větě plní funkci </a:t>
            </a:r>
            <a:r>
              <a:rPr lang="cs-CZ" b="1" dirty="0" smtClean="0"/>
              <a:t>příslovečného určení</a:t>
            </a:r>
            <a:r>
              <a:rPr lang="cs-CZ" dirty="0" smtClean="0"/>
              <a:t> nebo jmenné části </a:t>
            </a:r>
            <a:r>
              <a:rPr lang="cs-CZ" b="1" dirty="0" smtClean="0"/>
              <a:t>přísudku se sponou</a:t>
            </a:r>
            <a:endParaRPr lang="cs-CZ" dirty="0" smtClean="0"/>
          </a:p>
          <a:p>
            <a:r>
              <a:rPr lang="cs-CZ" b="1" dirty="0" smtClean="0"/>
              <a:t>Zájmenná příslovce </a:t>
            </a:r>
            <a:r>
              <a:rPr lang="cs-CZ" dirty="0" smtClean="0"/>
              <a:t>:</a:t>
            </a:r>
          </a:p>
          <a:p>
            <a:pPr>
              <a:buNone/>
            </a:pPr>
            <a:r>
              <a:rPr lang="cs-CZ" b="1" dirty="0" smtClean="0"/>
              <a:t>    a) místa</a:t>
            </a:r>
            <a:r>
              <a:rPr lang="cs-CZ" dirty="0" smtClean="0"/>
              <a:t> – vlevo, nahoře, kde, odkud kudy, tu</a:t>
            </a:r>
          </a:p>
          <a:p>
            <a:pPr>
              <a:buNone/>
            </a:pPr>
            <a:r>
              <a:rPr lang="cs-CZ" b="1" dirty="0" smtClean="0"/>
              <a:t>    b) času</a:t>
            </a:r>
            <a:r>
              <a:rPr lang="cs-CZ" dirty="0" smtClean="0"/>
              <a:t> – včera, dnes, odjakživa, kdy, pak …</a:t>
            </a:r>
          </a:p>
          <a:p>
            <a:pPr>
              <a:buNone/>
            </a:pPr>
            <a:r>
              <a:rPr lang="cs-CZ" b="1" dirty="0" smtClean="0"/>
              <a:t>    c) způsobu</a:t>
            </a:r>
            <a:r>
              <a:rPr lang="cs-CZ" dirty="0" smtClean="0"/>
              <a:t> – vesele, tiše, takto, jak, pěšky</a:t>
            </a:r>
          </a:p>
          <a:p>
            <a:pPr>
              <a:buNone/>
            </a:pPr>
            <a:r>
              <a:rPr lang="cs-CZ" b="1" dirty="0" smtClean="0"/>
              <a:t>    d) míry</a:t>
            </a:r>
            <a:r>
              <a:rPr lang="cs-CZ" dirty="0" smtClean="0"/>
              <a:t> – hodně, kolik, tolikrát, vůbec, moc…</a:t>
            </a:r>
          </a:p>
          <a:p>
            <a:pPr>
              <a:buNone/>
            </a:pPr>
            <a:r>
              <a:rPr lang="cs-CZ" b="1" dirty="0" smtClean="0"/>
              <a:t>    e) příčiny</a:t>
            </a:r>
            <a:r>
              <a:rPr lang="cs-CZ" dirty="0" smtClean="0"/>
              <a:t> – náhodou, naschvál, proč, nač…</a:t>
            </a:r>
            <a:endParaRPr lang="cs-CZ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Příslovce (adverbia)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Způsobová příslovce (modální) – </a:t>
            </a:r>
            <a:r>
              <a:rPr lang="cs-CZ" dirty="0" smtClean="0"/>
              <a:t>třeba, možno, nutno, potřeba, lze…</a:t>
            </a:r>
          </a:p>
          <a:p>
            <a:r>
              <a:rPr lang="cs-CZ" b="1" dirty="0" smtClean="0"/>
              <a:t>Stavová příslovce</a:t>
            </a:r>
            <a:r>
              <a:rPr lang="cs-CZ" dirty="0" smtClean="0"/>
              <a:t> – dobře, smutno, nevolno, teplo, sychravo…</a:t>
            </a:r>
          </a:p>
          <a:p>
            <a:endParaRPr lang="cs-CZ" b="1" dirty="0" smtClean="0"/>
          </a:p>
          <a:p>
            <a:r>
              <a:rPr lang="cs-CZ" b="1" dirty="0" smtClean="0"/>
              <a:t>Příslovce se mohou stupňovat jako přídavná jména</a:t>
            </a:r>
            <a:r>
              <a:rPr lang="cs-CZ" dirty="0" smtClean="0"/>
              <a:t>: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   </a:t>
            </a:r>
            <a:r>
              <a:rPr lang="cs-CZ" dirty="0" smtClean="0"/>
              <a:t>dobře – lépe – nejlépe</a:t>
            </a:r>
          </a:p>
          <a:p>
            <a:pPr>
              <a:buNone/>
            </a:pPr>
            <a:r>
              <a:rPr lang="cs-CZ" dirty="0" smtClean="0"/>
              <a:t>   obtížně – obtížněji – nejobtížněji</a:t>
            </a:r>
          </a:p>
          <a:p>
            <a:pPr>
              <a:buNone/>
            </a:pPr>
            <a:r>
              <a:rPr lang="cs-CZ" dirty="0" smtClean="0"/>
              <a:t>   dlouze – déle - nejdéle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způsob zápisu kolísá – většinou se píší dohromady, některá spojení je možno psát dohromady i zvlášť</a:t>
            </a:r>
          </a:p>
          <a:p>
            <a:r>
              <a:rPr lang="cs-CZ" dirty="0" smtClean="0"/>
              <a:t>DOHROMADY: </a:t>
            </a:r>
            <a:r>
              <a:rPr lang="cs-CZ" i="1" dirty="0" smtClean="0"/>
              <a:t>vůbec, stěží, vzhůru, zpátky, doslova, spatra, vprostřed, doleva, dosyta, zticha, dodnes, mezitím, odevšad, mermomocí, jaktěživ, horempádem…</a:t>
            </a:r>
          </a:p>
          <a:p>
            <a:r>
              <a:rPr lang="cs-CZ" dirty="0" smtClean="0"/>
              <a:t>DOHROMADY I ZVLÁŠŤ: </a:t>
            </a:r>
            <a:r>
              <a:rPr lang="cs-CZ" i="1" dirty="0" smtClean="0"/>
              <a:t>dozlatova i do zlatova, obden i obden, například i na příklad, zasvé i za své, cikcak i </a:t>
            </a:r>
            <a:r>
              <a:rPr lang="cs-CZ" i="1" dirty="0" err="1" smtClean="0"/>
              <a:t>cik</a:t>
            </a:r>
            <a:r>
              <a:rPr lang="cs-CZ" i="1" dirty="0" smtClean="0"/>
              <a:t> </a:t>
            </a:r>
            <a:r>
              <a:rPr lang="cs-CZ" i="1" dirty="0" err="1" smtClean="0"/>
              <a:t>cak</a:t>
            </a:r>
            <a:r>
              <a:rPr lang="cs-CZ" i="1" dirty="0" smtClean="0"/>
              <a:t>, </a:t>
            </a:r>
            <a:r>
              <a:rPr lang="cs-CZ" i="1" dirty="0" err="1" smtClean="0"/>
              <a:t>tentam</a:t>
            </a:r>
            <a:r>
              <a:rPr lang="cs-CZ" i="1" dirty="0" smtClean="0"/>
              <a:t> i ten tam, zatepla i za tepla, doběla i do běla…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Příslovečné spřežky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vyjadřují bližší okolnosti, ale teprve ve spojení se jmény, jejich pád řídí</a:t>
            </a:r>
          </a:p>
          <a:p>
            <a:r>
              <a:rPr lang="cs-CZ" dirty="0" smtClean="0"/>
              <a:t>nemají vlastní slovní ani mluvnický </a:t>
            </a:r>
            <a:r>
              <a:rPr lang="cs-CZ" dirty="0" smtClean="0"/>
              <a:t>význam</a:t>
            </a:r>
          </a:p>
          <a:p>
            <a:r>
              <a:rPr lang="cs-CZ" b="1" dirty="0" smtClean="0"/>
              <a:t>A) vlastní </a:t>
            </a:r>
            <a:r>
              <a:rPr lang="cs-CZ" dirty="0" smtClean="0"/>
              <a:t>(původní) – </a:t>
            </a:r>
            <a:r>
              <a:rPr lang="cs-CZ" i="1" dirty="0" smtClean="0"/>
              <a:t>v, do, pro, k, bez, proti…</a:t>
            </a:r>
          </a:p>
          <a:p>
            <a:r>
              <a:rPr lang="cs-CZ" b="1" dirty="0" smtClean="0"/>
              <a:t>B) nevlastní</a:t>
            </a:r>
            <a:r>
              <a:rPr lang="cs-CZ" dirty="0" smtClean="0"/>
              <a:t> (mohou být i jiným slovním druhem) – </a:t>
            </a:r>
            <a:r>
              <a:rPr lang="cs-CZ" i="1" dirty="0" smtClean="0"/>
              <a:t>kolem, místo, pomocí, vedle…</a:t>
            </a:r>
            <a:endParaRPr lang="cs-CZ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Předložky (prepozice)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</a:t>
            </a:r>
            <a:r>
              <a:rPr lang="cs-CZ" dirty="0" smtClean="0"/>
              <a:t>pojují slova,věty, nemají vlastní slovní ani mluvnický význam</a:t>
            </a:r>
          </a:p>
          <a:p>
            <a:r>
              <a:rPr lang="cs-CZ" b="1" dirty="0" smtClean="0"/>
              <a:t>! Úlohu spojovat mívají i některá zájmena </a:t>
            </a:r>
          </a:p>
          <a:p>
            <a:pPr>
              <a:buNone/>
            </a:pPr>
            <a:r>
              <a:rPr lang="cs-CZ" i="1" dirty="0" smtClean="0"/>
              <a:t>(který, co) </a:t>
            </a:r>
            <a:r>
              <a:rPr lang="cs-CZ" b="1" dirty="0" smtClean="0"/>
              <a:t>nebo příslovce </a:t>
            </a:r>
            <a:r>
              <a:rPr lang="cs-CZ" i="1" dirty="0" smtClean="0"/>
              <a:t>( kudy, kde, proto…)</a:t>
            </a:r>
            <a:endParaRPr lang="cs-CZ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r>
              <a:rPr lang="cs-CZ" i="1" dirty="0" smtClean="0"/>
              <a:t>  </a:t>
            </a:r>
            <a:r>
              <a:rPr lang="cs-CZ" b="1" dirty="0" smtClean="0"/>
              <a:t>A) </a:t>
            </a:r>
            <a:r>
              <a:rPr lang="cs-CZ" b="1" dirty="0" err="1" smtClean="0"/>
              <a:t>souřadící</a:t>
            </a:r>
            <a:r>
              <a:rPr lang="cs-CZ" dirty="0" smtClean="0"/>
              <a:t> – </a:t>
            </a:r>
            <a:r>
              <a:rPr lang="cs-CZ" i="1" dirty="0" smtClean="0"/>
              <a:t>a, i, ani, ale, neboť, avšak…</a:t>
            </a:r>
          </a:p>
          <a:p>
            <a:pPr>
              <a:buNone/>
            </a:pPr>
            <a:r>
              <a:rPr lang="cs-CZ" i="1" dirty="0" smtClean="0"/>
              <a:t> </a:t>
            </a:r>
            <a:r>
              <a:rPr lang="cs-CZ" i="1" dirty="0" smtClean="0"/>
              <a:t> </a:t>
            </a:r>
            <a:r>
              <a:rPr lang="cs-CZ" b="1" dirty="0" smtClean="0"/>
              <a:t>B) </a:t>
            </a:r>
            <a:r>
              <a:rPr lang="cs-CZ" b="1" dirty="0" err="1" smtClean="0"/>
              <a:t>podřadící</a:t>
            </a:r>
            <a:r>
              <a:rPr lang="cs-CZ" b="1" dirty="0" smtClean="0"/>
              <a:t> – </a:t>
            </a:r>
            <a:r>
              <a:rPr lang="cs-CZ" i="1" dirty="0" smtClean="0"/>
              <a:t>když, protože, že, aby, kdyby…</a:t>
            </a:r>
            <a:endParaRPr lang="cs-CZ" i="1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Spojky (</a:t>
            </a:r>
            <a:r>
              <a:rPr lang="cs-CZ" dirty="0" err="1" smtClean="0"/>
              <a:t>konjukce</a:t>
            </a:r>
            <a:r>
              <a:rPr lang="cs-CZ" dirty="0" smtClean="0"/>
              <a:t>)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</a:t>
            </a:r>
            <a:r>
              <a:rPr lang="cs-CZ" dirty="0" smtClean="0"/>
              <a:t>vozují věty a vyjadřují tzv. </a:t>
            </a:r>
            <a:r>
              <a:rPr lang="cs-CZ" b="1" dirty="0" smtClean="0"/>
              <a:t>modalitu</a:t>
            </a:r>
            <a:r>
              <a:rPr lang="cs-CZ" dirty="0" smtClean="0"/>
              <a:t> – rozkaz, udiv, zvolání nebo citové zabarvení:</a:t>
            </a:r>
          </a:p>
          <a:p>
            <a:r>
              <a:rPr lang="cs-CZ" i="1" dirty="0" smtClean="0"/>
              <a:t>a</a:t>
            </a:r>
            <a:r>
              <a:rPr lang="cs-CZ" i="1" dirty="0" smtClean="0"/>
              <a:t>ť, nechť, kéž, což, jen…</a:t>
            </a:r>
          </a:p>
          <a:p>
            <a:endParaRPr lang="cs-CZ" dirty="0" smtClean="0"/>
          </a:p>
          <a:p>
            <a:r>
              <a:rPr lang="cs-CZ" dirty="0" smtClean="0"/>
              <a:t>Stojí zpravidla na začátku věty – </a:t>
            </a:r>
            <a:r>
              <a:rPr lang="cs-CZ" i="1" dirty="0" smtClean="0"/>
              <a:t>Kéž svítí slunce!  Což o to! Nechť se přihlásí.</a:t>
            </a:r>
          </a:p>
          <a:p>
            <a:endParaRPr lang="cs-CZ" i="1" dirty="0" smtClean="0"/>
          </a:p>
          <a:p>
            <a:r>
              <a:rPr lang="cs-CZ" dirty="0" smtClean="0"/>
              <a:t>Částicemi se mohou stát i spojky, které vyjadřují modalitu: </a:t>
            </a:r>
            <a:r>
              <a:rPr lang="cs-CZ" i="1" dirty="0" smtClean="0"/>
              <a:t>Ale to je návštěva! A co teď?  Že ti huby neupadne!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Částice (partikule)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</a:t>
            </a:r>
            <a:r>
              <a:rPr lang="cs-CZ" dirty="0" smtClean="0"/>
              <a:t>yjadřují nálady, city a vůli mluvícího </a:t>
            </a:r>
            <a:r>
              <a:rPr lang="cs-CZ" i="1" dirty="0" smtClean="0"/>
              <a:t>( ach, ó, </a:t>
            </a:r>
            <a:r>
              <a:rPr lang="cs-CZ" i="1" dirty="0" err="1" smtClean="0"/>
              <a:t>pst</a:t>
            </a:r>
            <a:r>
              <a:rPr lang="cs-CZ" i="1" dirty="0" smtClean="0"/>
              <a:t>, běda…) </a:t>
            </a:r>
            <a:r>
              <a:rPr lang="cs-CZ" dirty="0" smtClean="0"/>
              <a:t>nebo na něco upozorňují </a:t>
            </a:r>
            <a:r>
              <a:rPr lang="cs-CZ" i="1" dirty="0" smtClean="0"/>
              <a:t>(hele) </a:t>
            </a:r>
            <a:r>
              <a:rPr lang="cs-CZ" dirty="0" smtClean="0"/>
              <a:t>nebo označují zvuky a hlasy </a:t>
            </a:r>
            <a:r>
              <a:rPr lang="cs-CZ" i="1" dirty="0" smtClean="0"/>
              <a:t>( </a:t>
            </a:r>
            <a:r>
              <a:rPr lang="cs-CZ" i="1" dirty="0" err="1" smtClean="0"/>
              <a:t>bác</a:t>
            </a:r>
            <a:r>
              <a:rPr lang="cs-CZ" i="1" dirty="0" smtClean="0"/>
              <a:t>, cink, prásk…)</a:t>
            </a:r>
          </a:p>
          <a:p>
            <a:r>
              <a:rPr lang="cs-CZ" dirty="0" smtClean="0"/>
              <a:t>Zpravidla nejsou větnými členy, oddělují se čárkami </a:t>
            </a:r>
            <a:r>
              <a:rPr lang="cs-CZ" b="1" dirty="0" smtClean="0"/>
              <a:t>Ale  </a:t>
            </a:r>
            <a:r>
              <a:rPr lang="cs-CZ" dirty="0" smtClean="0"/>
              <a:t>některá mohou být přísudkem či podmětem: </a:t>
            </a:r>
            <a:r>
              <a:rPr lang="cs-CZ" i="1" dirty="0" smtClean="0"/>
              <a:t>Pes hop do vody. </a:t>
            </a:r>
            <a:r>
              <a:rPr lang="cs-CZ" i="1" dirty="0" err="1" smtClean="0"/>
              <a:t>Krá</a:t>
            </a:r>
            <a:r>
              <a:rPr lang="cs-CZ" i="1" dirty="0" smtClean="0"/>
              <a:t>, </a:t>
            </a:r>
            <a:r>
              <a:rPr lang="cs-CZ" i="1" dirty="0" err="1" smtClean="0"/>
              <a:t>krá</a:t>
            </a:r>
            <a:r>
              <a:rPr lang="cs-CZ" i="1" dirty="0" smtClean="0"/>
              <a:t> se ozývalo z koruny stromu.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Citoslovce ( interjekce)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67</TotalTime>
  <Words>536</Words>
  <Application>Microsoft Office PowerPoint</Application>
  <PresentationFormat>Předvádění na obrazovce (4:3)</PresentationFormat>
  <Paragraphs>54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Shluk</vt:lpstr>
      <vt:lpstr>Neohebné slovní druhy</vt:lpstr>
      <vt:lpstr>Snímek 2</vt:lpstr>
      <vt:lpstr>Příslovce (adverbia)</vt:lpstr>
      <vt:lpstr>Snímek 4</vt:lpstr>
      <vt:lpstr>Příslovečné spřežky</vt:lpstr>
      <vt:lpstr>Předložky (prepozice)</vt:lpstr>
      <vt:lpstr>Spojky (konjukce)</vt:lpstr>
      <vt:lpstr>Částice (partikule)</vt:lpstr>
      <vt:lpstr>Citoslovce ( interjekce)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Neohebné slovní druhy</dc:title>
  <dc:creator>Alena</dc:creator>
  <cp:lastModifiedBy>Alena</cp:lastModifiedBy>
  <cp:revision>6</cp:revision>
  <dcterms:created xsi:type="dcterms:W3CDTF">2012-06-04T20:35:23Z</dcterms:created>
  <dcterms:modified xsi:type="dcterms:W3CDTF">2012-06-24T15:28:02Z</dcterms:modified>
</cp:coreProperties>
</file>