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18" r:id="rId3"/>
    <p:sldId id="266" r:id="rId4"/>
    <p:sldId id="267" r:id="rId5"/>
    <p:sldId id="268" r:id="rId6"/>
    <p:sldId id="269" r:id="rId7"/>
    <p:sldId id="319" r:id="rId8"/>
    <p:sldId id="272" r:id="rId9"/>
    <p:sldId id="270" r:id="rId10"/>
    <p:sldId id="273" r:id="rId11"/>
    <p:sldId id="275" r:id="rId12"/>
    <p:sldId id="281" r:id="rId13"/>
    <p:sldId id="320" r:id="rId14"/>
    <p:sldId id="280" r:id="rId15"/>
    <p:sldId id="324" r:id="rId16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6329F3E-2DE9-5B6F-1364-B2A1AF58AE3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1F92A90A-84F1-A122-BD0D-8406B98315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A9E5E60-25D2-64E4-7C54-7C87123CD1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26CC2-A205-4D6E-BC91-60A0FB4B7D17}" type="datetimeFigureOut">
              <a:rPr lang="cs-CZ" smtClean="0"/>
              <a:t>01.03.2026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09C74BC-323B-65E1-451C-EB3BC94106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D2DFF22-C0EC-E47B-7D10-92B6AEC690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AA0CB-07AE-4A6D-88EA-A9DA9482D6D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17375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C4F3983-BC74-E4B4-3C00-111B5D940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585A36B-FB17-FCB9-BADD-23850C1B40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A27DEF3-0D41-D0EC-36B0-3C858CF2C1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26CC2-A205-4D6E-BC91-60A0FB4B7D17}" type="datetimeFigureOut">
              <a:rPr lang="cs-CZ" smtClean="0"/>
              <a:t>01.03.2026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CCA39E5-B1C9-3A67-746E-1825E62E33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BF60320-B5AA-9474-FB89-B8CD936A24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AA0CB-07AE-4A6D-88EA-A9DA9482D6D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31747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85C9A47-0B50-89D3-383B-78456E8832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9EDABB5B-30BF-3177-8639-C6875B40AE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C7CE07F-6158-EE89-09F4-F50D8F2CFB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26CC2-A205-4D6E-BC91-60A0FB4B7D17}" type="datetimeFigureOut">
              <a:rPr lang="cs-CZ" smtClean="0"/>
              <a:t>01.03.2026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3947735-4311-71B7-6CF9-492238FBAF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2FB2540-B167-E084-3EB8-18BF808B9B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AA0CB-07AE-4A6D-88EA-A9DA9482D6D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36276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528EA4B-F2D2-F7EF-5E2F-236DC63FE7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B8D7704-9EE9-D1AA-A73E-CDCEA5222E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BADDD2CC-1906-0750-B4C5-F4C497A781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8D51FD25-162D-5C05-035D-484E894060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26CC2-A205-4D6E-BC91-60A0FB4B7D17}" type="datetimeFigureOut">
              <a:rPr lang="cs-CZ" smtClean="0"/>
              <a:t>01.03.2026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0A681A44-4F75-72B4-E203-370DE39B6A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C989C150-5030-0501-00B3-33ACEB2B72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AA0CB-07AE-4A6D-88EA-A9DA9482D6D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67979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C0A4BD0-1859-B8D0-8D44-5FADDA720C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0FBCFAB6-F98F-61B0-FA9D-345016DA69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FF103493-4DDE-BE41-321C-34715A74452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636B04CF-AE40-B2A8-36CE-F249C34A983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794E8CEC-54A4-B9BE-D22C-ECE66036383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9FB3F8F3-B09A-84E8-A5E0-D90C7A93C4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26CC2-A205-4D6E-BC91-60A0FB4B7D17}" type="datetimeFigureOut">
              <a:rPr lang="cs-CZ" smtClean="0"/>
              <a:t>01.03.2026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88152046-2E5A-0BCE-3F0E-9C281D86C6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82600EE4-885C-2738-C47F-AA65077EBB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AA0CB-07AE-4A6D-88EA-A9DA9482D6D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17981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9148FBC-F94A-AEBD-2786-11277C8911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EFAD9377-C81D-5ED9-9A81-8B1863881D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26CC2-A205-4D6E-BC91-60A0FB4B7D17}" type="datetimeFigureOut">
              <a:rPr lang="cs-CZ" smtClean="0"/>
              <a:t>01.03.2026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635C0A34-BE8C-53F4-ECCD-AD9F9622EB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B6A978B4-14C8-528F-D7FB-84B03031F5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AA0CB-07AE-4A6D-88EA-A9DA9482D6D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21736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9C4BE881-7B52-28F9-B5F6-AD2CBCF744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26CC2-A205-4D6E-BC91-60A0FB4B7D17}" type="datetimeFigureOut">
              <a:rPr lang="cs-CZ" smtClean="0"/>
              <a:t>01.03.2026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BD2B6229-E35B-3F9D-9D08-677CDAE363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CC24B686-1E4E-7750-1704-1B09B85C81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AA0CB-07AE-4A6D-88EA-A9DA9482D6D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90260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35781AA-13B6-EDD3-9534-2822026980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1DEB5D6-5AFC-E6B8-6F8B-8EBA3A52E0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D7FF8C56-38DA-9444-A681-73481E2DBF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754B7DE2-BCD7-E1B6-D7EA-A62376FF05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26CC2-A205-4D6E-BC91-60A0FB4B7D17}" type="datetimeFigureOut">
              <a:rPr lang="cs-CZ" smtClean="0"/>
              <a:t>01.03.2026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54539FB-721E-8D9E-0AE8-AFC0014EF3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CFA1538F-F801-1BF8-F6BD-6D2AF69142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AA0CB-07AE-4A6D-88EA-A9DA9482D6D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36420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3B0FC1F-D28A-F76B-2F38-743FFB3DF9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56A9811B-33BC-A80A-730C-B0DC807F769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06A54592-A662-E884-A91D-110B727897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F09F65BF-18D1-14C1-02EB-CDDD8DCFBF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26CC2-A205-4D6E-BC91-60A0FB4B7D17}" type="datetimeFigureOut">
              <a:rPr lang="cs-CZ" smtClean="0"/>
              <a:t>01.03.2026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C3DB9F0-7C9C-B496-BED1-F823895EAA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74EF333B-8421-17DC-3911-80B81819DF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AA0CB-07AE-4A6D-88EA-A9DA9482D6D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72115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577FDFB-DA82-3573-E321-23247C57BE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ED0526FE-1829-B3DD-A282-E1AA912131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F5DBC28-5F79-7D6F-DD58-ED81A9D837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26CC2-A205-4D6E-BC91-60A0FB4B7D17}" type="datetimeFigureOut">
              <a:rPr lang="cs-CZ" smtClean="0"/>
              <a:t>01.03.2026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058B7FD-A01D-0B89-E096-948C466FF1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F9C0831-8BE4-42AC-1D37-BB50FE0278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AA0CB-07AE-4A6D-88EA-A9DA9482D6D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73846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6BD4FD6C-BB5E-FD42-2B4F-0DC800211C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D8CB05C2-1B92-E5FF-AFA6-A15B5E127D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4D7B681-C9A2-9180-DE46-43393E9606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26CC2-A205-4D6E-BC91-60A0FB4B7D17}" type="datetimeFigureOut">
              <a:rPr lang="cs-CZ" smtClean="0"/>
              <a:t>01.03.2026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8C58C71-1712-4768-47E3-0173AA66E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73E79B8-AFFA-8CC6-CD56-2A0B971CBB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AA0CB-07AE-4A6D-88EA-A9DA9482D6D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37001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576F8404-FF84-4DB4-EC24-FC16A21CB6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A786C5D5-8155-1C42-4350-9951E41BDE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5281E19-41D9-8B37-0086-E6C3AA3A410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526CC2-A205-4D6E-BC91-60A0FB4B7D17}" type="datetimeFigureOut">
              <a:rPr lang="cs-CZ" smtClean="0"/>
              <a:t>01.03.2026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90D1DA8-3462-EFA0-90DB-70376044B5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512DB31-B83D-515F-F089-474D097308F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EAA0CB-07AE-4A6D-88EA-A9DA9482D6D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01367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ascak.cz/data/android/physicsatschool/template.php?f=mf_difuze&amp;l=cz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cs.wikipedia.org/wiki/Irsko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hyperlink" Target="https://www.vascak.cz/data/android/physicsatschool/template.php?s=mf_brownuv_pohyb&amp;l=cz" TargetMode="Externa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www.vascak.cz/data/android/physicsatschool/template.php?f=mf_atomy&amp;l=cz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0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9C284CC-F0FD-71F2-EE46-665582BBE5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02118" y="1535723"/>
            <a:ext cx="9787764" cy="2454883"/>
          </a:xfrm>
        </p:spPr>
        <p:txBody>
          <a:bodyPr>
            <a:normAutofit fontScale="90000"/>
          </a:bodyPr>
          <a:lstStyle/>
          <a:p>
            <a:r>
              <a:rPr lang="cs-CZ" dirty="0"/>
              <a:t>Základní poznatky termodynamiky a molekulové fyziky</a:t>
            </a:r>
            <a:br>
              <a:rPr lang="cs-CZ"/>
            </a:br>
            <a:r>
              <a:rPr lang="cs-CZ"/>
              <a:t>Fyz81 - 1</a:t>
            </a:r>
            <a:endParaRPr lang="cs-CZ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53FE9E98-AE90-2596-422B-E0F220D6309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22785" y="4141295"/>
            <a:ext cx="5146431" cy="1731966"/>
          </a:xfrm>
        </p:spPr>
        <p:txBody>
          <a:bodyPr>
            <a:normAutofit/>
          </a:bodyPr>
          <a:lstStyle/>
          <a:p>
            <a:r>
              <a:rPr lang="cs-CZ" dirty="0"/>
              <a:t>Termodynamika a molekulová fyzika</a:t>
            </a:r>
          </a:p>
          <a:p>
            <a:r>
              <a:rPr lang="cs-CZ" dirty="0"/>
              <a:t>Kinetická teorie látek</a:t>
            </a:r>
          </a:p>
          <a:p>
            <a:r>
              <a:rPr lang="cs-CZ" dirty="0"/>
              <a:t>Vzájemné působení částic, potenciální energie částic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8D8CB40C-50CB-2A57-587A-773E35B50CEF}"/>
              </a:ext>
            </a:extLst>
          </p:cNvPr>
          <p:cNvSpPr txBox="1"/>
          <p:nvPr/>
        </p:nvSpPr>
        <p:spPr>
          <a:xfrm>
            <a:off x="902676" y="5873261"/>
            <a:ext cx="14111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1. 3. 2026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60C2F113-1BFF-EB4B-D6B5-52AE7794964E}"/>
              </a:ext>
            </a:extLst>
          </p:cNvPr>
          <p:cNvSpPr txBox="1"/>
          <p:nvPr/>
        </p:nvSpPr>
        <p:spPr>
          <a:xfrm>
            <a:off x="7921203" y="6237116"/>
            <a:ext cx="2846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Prezentace obsahuje odkazy    </a:t>
            </a:r>
          </a:p>
        </p:txBody>
      </p:sp>
      <p:grpSp>
        <p:nvGrpSpPr>
          <p:cNvPr id="7" name="Skupina 6">
            <a:extLst>
              <a:ext uri="{FF2B5EF4-FFF2-40B4-BE49-F238E27FC236}">
                <a16:creationId xmlns:a16="http://schemas.microsoft.com/office/drawing/2014/main" id="{AF6CCE93-E1FE-FA5B-41BC-9CAE9C5F0200}"/>
              </a:ext>
            </a:extLst>
          </p:cNvPr>
          <p:cNvGrpSpPr/>
          <p:nvPr/>
        </p:nvGrpSpPr>
        <p:grpSpPr>
          <a:xfrm>
            <a:off x="4296000" y="570338"/>
            <a:ext cx="3600001" cy="900000"/>
            <a:chOff x="5375920" y="674864"/>
            <a:chExt cx="4750522" cy="1130585"/>
          </a:xfrm>
        </p:grpSpPr>
        <p:pic>
          <p:nvPicPr>
            <p:cNvPr id="8" name="Obrázek 7">
              <a:extLst>
                <a:ext uri="{FF2B5EF4-FFF2-40B4-BE49-F238E27FC236}">
                  <a16:creationId xmlns:a16="http://schemas.microsoft.com/office/drawing/2014/main" id="{6B404E0F-7CCD-E03F-2826-F218B5326F0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5920" y="674864"/>
              <a:ext cx="1188777" cy="1130585"/>
            </a:xfrm>
            <a:prstGeom prst="rect">
              <a:avLst/>
            </a:prstGeom>
          </p:spPr>
        </p:pic>
        <p:pic>
          <p:nvPicPr>
            <p:cNvPr id="9" name="Obrázek 8">
              <a:extLst>
                <a:ext uri="{FF2B5EF4-FFF2-40B4-BE49-F238E27FC236}">
                  <a16:creationId xmlns:a16="http://schemas.microsoft.com/office/drawing/2014/main" id="{1965C283-4E3E-E117-B154-49DC42517CF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90728" y="674864"/>
              <a:ext cx="3535714" cy="1100062"/>
            </a:xfrm>
            <a:prstGeom prst="rect">
              <a:avLst/>
            </a:prstGeom>
          </p:spPr>
        </p:pic>
      </p:grpSp>
      <p:grpSp>
        <p:nvGrpSpPr>
          <p:cNvPr id="15" name="Skupina 14">
            <a:extLst>
              <a:ext uri="{FF2B5EF4-FFF2-40B4-BE49-F238E27FC236}">
                <a16:creationId xmlns:a16="http://schemas.microsoft.com/office/drawing/2014/main" id="{8238398E-8D32-A5D1-0EDD-9EA49D69E2F4}"/>
              </a:ext>
            </a:extLst>
          </p:cNvPr>
          <p:cNvGrpSpPr/>
          <p:nvPr/>
        </p:nvGrpSpPr>
        <p:grpSpPr>
          <a:xfrm>
            <a:off x="10758281" y="6151782"/>
            <a:ext cx="594360" cy="540000"/>
            <a:chOff x="10561320" y="6165969"/>
            <a:chExt cx="594360" cy="540000"/>
          </a:xfrm>
        </p:grpSpPr>
        <p:sp>
          <p:nvSpPr>
            <p:cNvPr id="10" name="Ovál 9">
              <a:extLst>
                <a:ext uri="{FF2B5EF4-FFF2-40B4-BE49-F238E27FC236}">
                  <a16:creationId xmlns:a16="http://schemas.microsoft.com/office/drawing/2014/main" id="{C3A0DD43-479C-F33C-9797-612F66B979F7}"/>
                </a:ext>
              </a:extLst>
            </p:cNvPr>
            <p:cNvSpPr/>
            <p:nvPr/>
          </p:nvSpPr>
          <p:spPr>
            <a:xfrm>
              <a:off x="10561320" y="6165969"/>
              <a:ext cx="540000" cy="540000"/>
            </a:xfrm>
            <a:prstGeom prst="ellipse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" name="TextovéPole 10">
              <a:extLst>
                <a:ext uri="{FF2B5EF4-FFF2-40B4-BE49-F238E27FC236}">
                  <a16:creationId xmlns:a16="http://schemas.microsoft.com/office/drawing/2014/main" id="{D7EF26B9-B2B4-7777-8A96-84F37FD123EB}"/>
                </a:ext>
              </a:extLst>
            </p:cNvPr>
            <p:cNvSpPr txBox="1"/>
            <p:nvPr/>
          </p:nvSpPr>
          <p:spPr>
            <a:xfrm>
              <a:off x="10570464" y="6310300"/>
              <a:ext cx="585216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100" dirty="0">
                  <a:solidFill>
                    <a:schemeClr val="bg1"/>
                  </a:solidFill>
                </a:rPr>
                <a:t>Odkaz</a:t>
              </a:r>
            </a:p>
          </p:txBody>
        </p:sp>
      </p:grpSp>
      <p:pic>
        <p:nvPicPr>
          <p:cNvPr id="14" name="Obrázek 13" descr="Obsah obrázku kruh, Elektricky modrá, Písmo, snímek obrazovky&#10;&#10;Obsah generovaný pomocí AI může být nesprávný.">
            <a:extLst>
              <a:ext uri="{FF2B5EF4-FFF2-40B4-BE49-F238E27FC236}">
                <a16:creationId xmlns:a16="http://schemas.microsoft.com/office/drawing/2014/main" id="{2FD45092-20AE-4E80-B876-DE872631257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15438" y="6151782"/>
            <a:ext cx="562500" cy="554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36242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6ED36EF6-0B9F-124B-9EC8-F3FE1B7F0FFF}"/>
              </a:ext>
            </a:extLst>
          </p:cNvPr>
          <p:cNvSpPr txBox="1"/>
          <p:nvPr/>
        </p:nvSpPr>
        <p:spPr>
          <a:xfrm>
            <a:off x="339969" y="375138"/>
            <a:ext cx="7256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Metody zkoumání jevů souvisejících s termikou a molekulovou fyzikou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020136A3-2E2E-F211-2D73-B297C0C28244}"/>
              </a:ext>
            </a:extLst>
          </p:cNvPr>
          <p:cNvSpPr txBox="1"/>
          <p:nvPr/>
        </p:nvSpPr>
        <p:spPr>
          <a:xfrm>
            <a:off x="339969" y="723600"/>
            <a:ext cx="11441723" cy="32316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Zkoumání fyzikálních vlastností látek začínáme pozorováním a popisem.  Pokud vnímáme nejrůznější tělesa a děje, které mezi nimi probíhají našimi smysly, vnímáme je jako celek se spojitou strukturou. Fyzika umožňuje vyjádřit smyslové vnímání přesnými fyzikálními veličinami a vysvětluje podstatu fyzikálních dějů.</a:t>
            </a:r>
          </a:p>
          <a:p>
            <a:endParaRPr lang="cs-CZ" sz="800" dirty="0"/>
          </a:p>
          <a:p>
            <a:r>
              <a:rPr lang="cs-CZ" dirty="0"/>
              <a:t>Tepelný děj, jakým je zahřívání tělesa, můžeme vysvětlit z pohledu dvou hledisek:</a:t>
            </a:r>
          </a:p>
          <a:p>
            <a:endParaRPr lang="cs-CZ" sz="800" dirty="0"/>
          </a:p>
          <a:p>
            <a:r>
              <a:rPr lang="cs-CZ" dirty="0"/>
              <a:t>a) Vycházíme z poznatku, že tělesa se skládají z atomů a molekul, které se při zahřívání pohybují rychleji, a tím se zvětšuje   </a:t>
            </a:r>
          </a:p>
          <a:p>
            <a:r>
              <a:rPr lang="cs-CZ" dirty="0"/>
              <a:t>     celková energie tělesa. Takto tepelní děje vysvětluje </a:t>
            </a:r>
            <a:r>
              <a:rPr lang="cs-CZ" b="1" dirty="0"/>
              <a:t>MOLEKULOVÁ FYZIKA</a:t>
            </a:r>
          </a:p>
          <a:p>
            <a:endParaRPr lang="cs-CZ" sz="800" dirty="0"/>
          </a:p>
          <a:p>
            <a:r>
              <a:rPr lang="cs-CZ" dirty="0"/>
              <a:t>b) Zahřívání tělesa je popsáno jako dynamický děj, při kterém se </a:t>
            </a:r>
            <a:r>
              <a:rPr lang="cs-CZ" b="1" dirty="0"/>
              <a:t>energie</a:t>
            </a:r>
            <a:r>
              <a:rPr lang="cs-CZ" dirty="0"/>
              <a:t> přenáší z teplejšího tělesa na těleso chladnější. </a:t>
            </a:r>
          </a:p>
          <a:p>
            <a:r>
              <a:rPr lang="cs-CZ" dirty="0"/>
              <a:t>     Takto vysvětluje  zahřívání a další tepelné děje </a:t>
            </a:r>
            <a:r>
              <a:rPr lang="cs-CZ" b="1" dirty="0"/>
              <a:t>TERMODYNAMIKA. </a:t>
            </a:r>
            <a:r>
              <a:rPr lang="cs-CZ" dirty="0"/>
              <a:t>Termodynamika využívá ověřené platnosti zákona   </a:t>
            </a:r>
          </a:p>
          <a:p>
            <a:r>
              <a:rPr lang="cs-CZ" dirty="0"/>
              <a:t>     zachování a přeměny energie, ale neuvažuje složení látek z atomů a molekul. Takto postup se nazývá </a:t>
            </a:r>
            <a:r>
              <a:rPr lang="cs-CZ" b="1" dirty="0"/>
              <a:t>termodynamická   </a:t>
            </a:r>
          </a:p>
          <a:p>
            <a:r>
              <a:rPr lang="cs-CZ" b="1" dirty="0"/>
              <a:t>     metoda</a:t>
            </a:r>
            <a:r>
              <a:rPr lang="cs-CZ" dirty="0"/>
              <a:t> (z řeckého </a:t>
            </a:r>
            <a:r>
              <a:rPr lang="cs-CZ" i="1" dirty="0" err="1"/>
              <a:t>thermos</a:t>
            </a:r>
            <a:r>
              <a:rPr lang="cs-CZ" i="1" dirty="0"/>
              <a:t> = </a:t>
            </a:r>
            <a:r>
              <a:rPr lang="cs-CZ" dirty="0"/>
              <a:t>teplý, horký). </a:t>
            </a:r>
          </a:p>
        </p:txBody>
      </p:sp>
      <p:pic>
        <p:nvPicPr>
          <p:cNvPr id="5" name="Obrázek 4">
            <a:hlinkClick r:id="" action="ppaction://noaction"/>
            <a:extLst>
              <a:ext uri="{FF2B5EF4-FFF2-40B4-BE49-F238E27FC236}">
                <a16:creationId xmlns:a16="http://schemas.microsoft.com/office/drawing/2014/main" id="{44F246B4-9FC6-27B9-899A-53C602C048F3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657" y="3955254"/>
            <a:ext cx="3887175" cy="2731452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E8CD2137-394A-7FAD-0DB1-5065C5FE4DE2}"/>
              </a:ext>
            </a:extLst>
          </p:cNvPr>
          <p:cNvSpPr txBox="1"/>
          <p:nvPr/>
        </p:nvSpPr>
        <p:spPr>
          <a:xfrm>
            <a:off x="4622963" y="3955254"/>
            <a:ext cx="723786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Příklad použití </a:t>
            </a:r>
            <a:r>
              <a:rPr lang="cs-CZ" b="1" dirty="0"/>
              <a:t>termodynamické metody:</a:t>
            </a:r>
          </a:p>
          <a:p>
            <a:r>
              <a:rPr lang="cs-CZ" dirty="0"/>
              <a:t>Při zkoumání závislosti </a:t>
            </a:r>
            <a:r>
              <a:rPr lang="cs-CZ" b="1" dirty="0"/>
              <a:t>tlaku plynu </a:t>
            </a:r>
            <a:r>
              <a:rPr lang="cs-CZ" dirty="0"/>
              <a:t>v uzavřené nádobě stálého objemu  na </a:t>
            </a:r>
            <a:r>
              <a:rPr lang="cs-CZ" b="1" dirty="0"/>
              <a:t>teplotě</a:t>
            </a:r>
            <a:r>
              <a:rPr lang="cs-CZ" dirty="0"/>
              <a:t> odečteme z teploměru a tlakoměru naměřené hodnoty, které zakreslíme do grafu (viz obrázek). Z grafu je zřejmé, že tlak plynu při stálém objemu roste s teplotou lineárně.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3885C3DF-26C4-6165-2CCE-F59659ED0177}"/>
              </a:ext>
            </a:extLst>
          </p:cNvPr>
          <p:cNvSpPr txBox="1"/>
          <p:nvPr/>
        </p:nvSpPr>
        <p:spPr>
          <a:xfrm>
            <a:off x="4622963" y="5485869"/>
            <a:ext cx="739612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Při zkoumání závislosti tlaku na teplotě jsme se nezajímali o to, z jakých  atomů nebo molekul se plyn skládá a jak se tyto částice pohybují a jakými silami na sebe působí, tj, použili jsme </a:t>
            </a:r>
            <a:r>
              <a:rPr lang="cs-CZ" b="1" dirty="0"/>
              <a:t>termodynamickou metodu</a:t>
            </a:r>
            <a:r>
              <a:rPr lang="cs-CZ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980115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05A3B395-2F92-79E4-CFDC-6C6EFA461118}"/>
              </a:ext>
            </a:extLst>
          </p:cNvPr>
          <p:cNvSpPr txBox="1"/>
          <p:nvPr/>
        </p:nvSpPr>
        <p:spPr>
          <a:xfrm>
            <a:off x="334537" y="446049"/>
            <a:ext cx="46906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Molekulová fyzika  - kinetická teorie látek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22BF25A2-C03F-E864-2289-3BCC95E20CA3}"/>
              </a:ext>
            </a:extLst>
          </p:cNvPr>
          <p:cNvSpPr txBox="1"/>
          <p:nvPr/>
        </p:nvSpPr>
        <p:spPr>
          <a:xfrm>
            <a:off x="306659" y="1523672"/>
            <a:ext cx="113965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Základ kinetické teorie látek jsou tři experimentálně ověřené  poznatky: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60CD698E-7577-4605-7AD0-356011CFC108}"/>
              </a:ext>
            </a:extLst>
          </p:cNvPr>
          <p:cNvSpPr txBox="1"/>
          <p:nvPr/>
        </p:nvSpPr>
        <p:spPr>
          <a:xfrm>
            <a:off x="334537" y="2195007"/>
            <a:ext cx="11285034" cy="4370427"/>
          </a:xfrm>
          <a:prstGeom prst="rect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cs-CZ" dirty="0"/>
              <a:t>Látky kteréhokoliv skupenství se skládají z částic. Částicemi nazýváme atomy, molekuly nebo ionty. Mezi částicemi jsou mezery, proto mluvíme o </a:t>
            </a:r>
            <a:r>
              <a:rPr lang="cs-CZ" b="1" dirty="0"/>
              <a:t>nespojité (diskrétní) struktuře látky</a:t>
            </a:r>
            <a:r>
              <a:rPr lang="cs-CZ" dirty="0"/>
              <a:t>.</a:t>
            </a:r>
          </a:p>
          <a:p>
            <a:pPr marL="342900" indent="-342900">
              <a:buFont typeface="+mj-lt"/>
              <a:buAutoNum type="arabicPeriod"/>
            </a:pPr>
            <a:endParaRPr lang="cs-CZ" dirty="0"/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Částice se v látkách neustále a neuspořádaně (chaoticky) pohybují. Částice mohou vykonávat posuvný pohyb (například u plynu), otáčivá pohyb (například u víceatomových molekul plynu) nebo kmitavý pohyb například v pevných látkách nebo kapalinách. Neustálý a neuspořádaný pohyb v látkách se nazývá </a:t>
            </a:r>
            <a:r>
              <a:rPr lang="cs-CZ" b="1" dirty="0"/>
              <a:t>tepelný pohyb</a:t>
            </a:r>
            <a:r>
              <a:rPr lang="cs-CZ" dirty="0"/>
              <a:t>.</a:t>
            </a:r>
          </a:p>
          <a:p>
            <a:endParaRPr lang="cs-CZ" sz="800" dirty="0"/>
          </a:p>
          <a:p>
            <a:r>
              <a:rPr lang="cs-CZ" dirty="0"/>
              <a:t>       O tepelném pohybu nepřímo svědčí jevy pozorované hlavně u tekutin</a:t>
            </a:r>
          </a:p>
          <a:p>
            <a:endParaRPr lang="cs-CZ" sz="800" dirty="0"/>
          </a:p>
          <a:p>
            <a:pPr marL="4000500" lvl="8" indent="-342900">
              <a:buFont typeface="+mj-lt"/>
              <a:buAutoNum type="alphaLcParenR"/>
            </a:pPr>
            <a:r>
              <a:rPr lang="cs-CZ" b="1" dirty="0"/>
              <a:t>Difuze</a:t>
            </a:r>
          </a:p>
          <a:p>
            <a:pPr marL="4000500" lvl="8" indent="-342900">
              <a:buFont typeface="+mj-lt"/>
              <a:buAutoNum type="alphaLcParenR"/>
            </a:pPr>
            <a:r>
              <a:rPr lang="cs-CZ" b="1" dirty="0"/>
              <a:t>Osmóza</a:t>
            </a:r>
          </a:p>
          <a:p>
            <a:pPr marL="4000500" lvl="8" indent="-342900">
              <a:buFont typeface="+mj-lt"/>
              <a:buAutoNum type="alphaLcParenR"/>
            </a:pPr>
            <a:r>
              <a:rPr lang="cs-CZ" b="1" dirty="0"/>
              <a:t>Brownův pohyb</a:t>
            </a:r>
          </a:p>
          <a:p>
            <a:pPr marL="4000500" lvl="8" indent="-342900">
              <a:buFont typeface="+mj-lt"/>
              <a:buAutoNum type="alphaLcParenR"/>
            </a:pPr>
            <a:r>
              <a:rPr lang="cs-CZ" b="1" dirty="0"/>
              <a:t>Tlak.</a:t>
            </a:r>
            <a:endParaRPr lang="cs-CZ" dirty="0"/>
          </a:p>
          <a:p>
            <a:pPr marL="342900" indent="-342900">
              <a:buFont typeface="+mj-lt"/>
              <a:buAutoNum type="alphaLcParenR"/>
            </a:pPr>
            <a:endParaRPr lang="cs-CZ" dirty="0"/>
          </a:p>
          <a:p>
            <a:pPr marL="342900" indent="-342900">
              <a:buFont typeface="+mj-lt"/>
              <a:buAutoNum type="arabicPeriod" startAt="3"/>
            </a:pPr>
            <a:r>
              <a:rPr lang="cs-CZ" dirty="0"/>
              <a:t>Částice na sebe navzájem působí silami. Tyto síly jsou při malých vzdálenostech odpudivé, při větších vzdálenostech přitažlivé. Síly jsou elektromagnetické povahy (elektromagnetická interakce).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7CCB3ED4-B76D-D5AC-0AE6-E38B334097E4}"/>
              </a:ext>
            </a:extLst>
          </p:cNvPr>
          <p:cNvSpPr txBox="1"/>
          <p:nvPr/>
        </p:nvSpPr>
        <p:spPr>
          <a:xfrm>
            <a:off x="306659" y="877341"/>
            <a:ext cx="113965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Jednou ze zákonitostí o kterou se opírá molekulová fyzika je </a:t>
            </a:r>
            <a:r>
              <a:rPr lang="cs-CZ" b="1" dirty="0"/>
              <a:t>kinetická teorie látek</a:t>
            </a:r>
            <a:r>
              <a:rPr lang="cs-CZ" dirty="0"/>
              <a:t>. Kinetická teorie látek</a:t>
            </a:r>
            <a:r>
              <a:rPr lang="cs-CZ" b="1" dirty="0"/>
              <a:t> </a:t>
            </a:r>
            <a:r>
              <a:rPr lang="cs-CZ" dirty="0"/>
              <a:t>je teorie, která objasňuje strukturu a vlastnosti látek pohybem a vzájemným působením atomů, molekul a iontů, z nichž se látky skládají. </a:t>
            </a:r>
          </a:p>
        </p:txBody>
      </p:sp>
    </p:spTree>
    <p:extLst>
      <p:ext uri="{BB962C8B-B14F-4D97-AF65-F5344CB8AC3E}">
        <p14:creationId xmlns:p14="http://schemas.microsoft.com/office/powerpoint/2010/main" val="9882957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undefined">
            <a:extLst>
              <a:ext uri="{FF2B5EF4-FFF2-40B4-BE49-F238E27FC236}">
                <a16:creationId xmlns:a16="http://schemas.microsoft.com/office/drawing/2014/main" id="{72071A46-8D57-D53C-BDA5-23EE3A562A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8573" y="2549310"/>
            <a:ext cx="9894849" cy="3030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>
            <a:extLst>
              <a:ext uri="{FF2B5EF4-FFF2-40B4-BE49-F238E27FC236}">
                <a16:creationId xmlns:a16="http://schemas.microsoft.com/office/drawing/2014/main" id="{8A2803DB-7ACB-6471-D435-3F78997EC083}"/>
              </a:ext>
            </a:extLst>
          </p:cNvPr>
          <p:cNvSpPr txBox="1"/>
          <p:nvPr/>
        </p:nvSpPr>
        <p:spPr>
          <a:xfrm>
            <a:off x="649559" y="5779220"/>
            <a:ext cx="1064662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Vysokorozlišovací snímky hematitu s vloženými simulacemi: kontrast se mění v závislosti na tloušťce vzorku (vlevo) i v závislosti na rozostření svazku (uprostřed a vpravo). Simulace zachycuje atomy železa (šedá) a kyslíku (modrozelená).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5A70C258-7519-4308-C4D7-C2B32E1BA8A8}"/>
                  </a:ext>
                </a:extLst>
              </p:cNvPr>
              <p:cNvSpPr txBox="1"/>
              <p:nvPr/>
            </p:nvSpPr>
            <p:spPr>
              <a:xfrm>
                <a:off x="503662" y="547203"/>
                <a:ext cx="11184673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O reálné existenci částic přesvědčují experimenty konané moderní zobrazovací technikou. Pomocí ní se podařilo například zobrazit molekuly některých látek – viz obrázek a jednotlivé atomy ležící na povrchu látek. Zobrazovací technikou se zjistilo, že rozměry atomů a jednotlivých molekul jsou řádově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−10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=0,1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nm</m:t>
                    </m:r>
                  </m:oMath>
                </a14:m>
                <a:r>
                  <a:rPr lang="cs-CZ" dirty="0"/>
                  <a:t> (nanometr). Rozměry pozorovaných objektů dobře souhlasí s teoretickými výpočty. </a:t>
                </a:r>
              </a:p>
            </p:txBody>
          </p:sp>
        </mc:Choice>
        <mc:Fallback xmlns="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5A70C258-7519-4308-C4D7-C2B32E1BA8A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3662" y="547203"/>
                <a:ext cx="11184673" cy="1200329"/>
              </a:xfrm>
              <a:prstGeom prst="rect">
                <a:avLst/>
              </a:prstGeom>
              <a:blipFill>
                <a:blip r:embed="rId3"/>
                <a:stretch>
                  <a:fillRect l="-491" t="-3046" b="-710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Šipka: zahnutá dolů 5">
            <a:extLst>
              <a:ext uri="{FF2B5EF4-FFF2-40B4-BE49-F238E27FC236}">
                <a16:creationId xmlns:a16="http://schemas.microsoft.com/office/drawing/2014/main" id="{DC69A166-1A2C-E478-3172-EAB9BD8546B9}"/>
              </a:ext>
            </a:extLst>
          </p:cNvPr>
          <p:cNvSpPr/>
          <p:nvPr/>
        </p:nvSpPr>
        <p:spPr>
          <a:xfrm>
            <a:off x="2051824" y="1947144"/>
            <a:ext cx="4404732" cy="796056"/>
          </a:xfrm>
          <a:prstGeom prst="curvedDownArrow">
            <a:avLst/>
          </a:prstGeom>
          <a:solidFill>
            <a:schemeClr val="accent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7" name="Šipka: zahnutá nahoru 6">
            <a:extLst>
              <a:ext uri="{FF2B5EF4-FFF2-40B4-BE49-F238E27FC236}">
                <a16:creationId xmlns:a16="http://schemas.microsoft.com/office/drawing/2014/main" id="{E59D61DF-E74D-6725-724E-A04FF3898679}"/>
              </a:ext>
            </a:extLst>
          </p:cNvPr>
          <p:cNvSpPr/>
          <p:nvPr/>
        </p:nvSpPr>
        <p:spPr>
          <a:xfrm>
            <a:off x="3624146" y="3579541"/>
            <a:ext cx="6568069" cy="981308"/>
          </a:xfrm>
          <a:prstGeom prst="curvedUpArrow">
            <a:avLst/>
          </a:prstGeom>
          <a:solidFill>
            <a:schemeClr val="accent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1A10B4B0-DDCE-ED3D-9DB7-EA42FB37D7FC}"/>
              </a:ext>
            </a:extLst>
          </p:cNvPr>
          <p:cNvSpPr txBox="1"/>
          <p:nvPr/>
        </p:nvSpPr>
        <p:spPr>
          <a:xfrm>
            <a:off x="503662" y="214685"/>
            <a:ext cx="59528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1) Látky kteréhokoliv skupenství se skládají z částic.</a:t>
            </a:r>
          </a:p>
        </p:txBody>
      </p:sp>
    </p:spTree>
    <p:extLst>
      <p:ext uri="{BB962C8B-B14F-4D97-AF65-F5344CB8AC3E}">
        <p14:creationId xmlns:p14="http://schemas.microsoft.com/office/powerpoint/2010/main" val="11691565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2F628032-E696-B7F0-3138-848D28434AD7}"/>
              </a:ext>
            </a:extLst>
          </p:cNvPr>
          <p:cNvSpPr txBox="1"/>
          <p:nvPr/>
        </p:nvSpPr>
        <p:spPr>
          <a:xfrm>
            <a:off x="598446" y="212873"/>
            <a:ext cx="923692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2) Částice se v látkách neustále a neuspořádaně (chaoticky) pohybují a vykonávají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21469156-2333-D85C-BEB0-88F24D19E0DC}"/>
              </a:ext>
            </a:extLst>
          </p:cNvPr>
          <p:cNvSpPr txBox="1"/>
          <p:nvPr/>
        </p:nvSpPr>
        <p:spPr>
          <a:xfrm>
            <a:off x="1755261" y="3709005"/>
            <a:ext cx="86814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lphaLcParenR"/>
            </a:pPr>
            <a:r>
              <a:rPr lang="cs-CZ" b="1" dirty="0"/>
              <a:t>Posuvný pohyb </a:t>
            </a:r>
            <a:r>
              <a:rPr lang="cs-CZ" dirty="0"/>
              <a:t>– posuvný pohyb vykonávají například částice plynu</a:t>
            </a:r>
          </a:p>
          <a:p>
            <a:pPr marL="342900" indent="-342900">
              <a:buFont typeface="+mj-lt"/>
              <a:buAutoNum type="alphaLcParenR"/>
            </a:pPr>
            <a:r>
              <a:rPr lang="cs-CZ" b="1" dirty="0"/>
              <a:t>Kmitavý pohyb</a:t>
            </a:r>
            <a:r>
              <a:rPr lang="cs-CZ" dirty="0"/>
              <a:t> – kmitavý pohyb vykonávají částice v pevných látkách nebo kapalinách</a:t>
            </a:r>
          </a:p>
          <a:p>
            <a:pPr marL="342900" indent="-342900">
              <a:buFont typeface="+mj-lt"/>
              <a:buAutoNum type="alphaLcParenR" startAt="3"/>
            </a:pPr>
            <a:r>
              <a:rPr lang="cs-CZ" b="1" dirty="0"/>
              <a:t>Otáčivý pohyb </a:t>
            </a:r>
            <a:r>
              <a:rPr lang="cs-CZ" dirty="0"/>
              <a:t>– otáčivý pohyb vykonávají například víceatomové molekuly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29E901A1-D588-CAFC-974F-9A11BF921E2F}"/>
              </a:ext>
            </a:extLst>
          </p:cNvPr>
          <p:cNvSpPr txBox="1"/>
          <p:nvPr/>
        </p:nvSpPr>
        <p:spPr>
          <a:xfrm>
            <a:off x="676507" y="4899362"/>
            <a:ext cx="108389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U těles, která jsou v klidu nepřevládá v daném okamžiku žádný směr, kterým by se pohybovala většina částic.</a:t>
            </a:r>
          </a:p>
          <a:p>
            <a:endParaRPr lang="cs-CZ" dirty="0"/>
          </a:p>
          <a:p>
            <a:pPr algn="ctr"/>
            <a:r>
              <a:rPr lang="cs-CZ" b="1" dirty="0"/>
              <a:t>Všechny směry rychlostí částic jsou stejně pravděpodobné.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001D36CA-2254-73F2-C085-6DB1D57AED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96"/>
          <a:stretch>
            <a:fillRect/>
          </a:stretch>
        </p:blipFill>
        <p:spPr>
          <a:xfrm>
            <a:off x="2478261" y="582205"/>
            <a:ext cx="7235478" cy="3029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9960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) b) c) d) Difuze – prolínání částic. Samovolné pronikání částic jedné látky mezi částice druhé látky. Vyluhování sáčku čaje ve vodě. Zpět. Pokračovat.">
            <a:extLst>
              <a:ext uri="{FF2B5EF4-FFF2-40B4-BE49-F238E27FC236}">
                <a16:creationId xmlns:a16="http://schemas.microsoft.com/office/drawing/2014/main" id="{ED6A5968-0B3B-A76C-F1D9-4AA9AC022A4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805" b="9024"/>
          <a:stretch/>
        </p:blipFill>
        <p:spPr bwMode="auto">
          <a:xfrm>
            <a:off x="6553200" y="964580"/>
            <a:ext cx="5314950" cy="2464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0EE8DF8C-25A7-E54B-0CC5-BD9DC29553F6}"/>
              </a:ext>
            </a:extLst>
          </p:cNvPr>
          <p:cNvSpPr txBox="1"/>
          <p:nvPr/>
        </p:nvSpPr>
        <p:spPr>
          <a:xfrm>
            <a:off x="490654" y="468351"/>
            <a:ext cx="12266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2a) Difuze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87B49467-4EBF-DD94-DF2E-04CA711F046B}"/>
              </a:ext>
            </a:extLst>
          </p:cNvPr>
          <p:cNvSpPr txBox="1"/>
          <p:nvPr/>
        </p:nvSpPr>
        <p:spPr>
          <a:xfrm>
            <a:off x="7326119" y="468351"/>
            <a:ext cx="3769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Vyluhování sáčku čaje ve vodě - difuze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E2ECC48E-CB32-6E83-A2C3-0E51512A71BC}"/>
              </a:ext>
            </a:extLst>
          </p:cNvPr>
          <p:cNvSpPr txBox="1"/>
          <p:nvPr/>
        </p:nvSpPr>
        <p:spPr>
          <a:xfrm>
            <a:off x="485310" y="875987"/>
            <a:ext cx="5709424" cy="92333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Difuze je samovolné pronikání částic jedné látky mezi částice druhé látky </a:t>
            </a:r>
            <a:r>
              <a:rPr lang="cs-CZ" b="1" dirty="0"/>
              <a:t>téhož skupenství</a:t>
            </a:r>
            <a:r>
              <a:rPr lang="cs-CZ" dirty="0"/>
              <a:t>, jsou-li tělesa z těchto látek uvedena do vzájemného styku.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72532C7F-CDED-1877-FD61-893FDF5380DA}"/>
              </a:ext>
            </a:extLst>
          </p:cNvPr>
          <p:cNvSpPr txBox="1"/>
          <p:nvPr/>
        </p:nvSpPr>
        <p:spPr>
          <a:xfrm>
            <a:off x="476998" y="1797399"/>
            <a:ext cx="6013759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Difuze probíhá velmi rychle u plynů.</a:t>
            </a:r>
          </a:p>
          <a:p>
            <a:r>
              <a:rPr lang="cs-CZ" dirty="0"/>
              <a:t>Příkladem je otevření lahvičky parfému, kdy částice parfému velmi rychle difundují mezi částice okolního vzduchu.</a:t>
            </a:r>
          </a:p>
          <a:p>
            <a:endParaRPr lang="cs-CZ" sz="800" dirty="0"/>
          </a:p>
          <a:p>
            <a:r>
              <a:rPr lang="cs-CZ" dirty="0"/>
              <a:t>Difuze probíhá pomaleji u kapalin a nejpomaleji u pevných látek.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C5C5411C-CC6D-473D-4D07-6CEC1A24C41E}"/>
              </a:ext>
            </a:extLst>
          </p:cNvPr>
          <p:cNvSpPr txBox="1"/>
          <p:nvPr/>
        </p:nvSpPr>
        <p:spPr>
          <a:xfrm>
            <a:off x="485310" y="3498046"/>
            <a:ext cx="1122137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Jev nazvaný difuze vysvětlujeme </a:t>
            </a:r>
            <a:r>
              <a:rPr lang="cs-CZ" b="1" dirty="0"/>
              <a:t>tepelným pohybem </a:t>
            </a:r>
            <a:r>
              <a:rPr lang="cs-CZ" dirty="0"/>
              <a:t> částic, z nichž se skládají látky. Při vyšší teplotě pozorujeme rychlejší průběh pronikání částic – difuzi.</a:t>
            </a:r>
            <a:r>
              <a:rPr lang="cs-CZ" b="1" dirty="0"/>
              <a:t> Při vyšší teplotě se částice pohybují rychleji.</a:t>
            </a:r>
            <a:r>
              <a:rPr lang="cs-CZ" dirty="0"/>
              <a:t> </a:t>
            </a:r>
          </a:p>
          <a:p>
            <a:endParaRPr lang="cs-CZ" sz="800" dirty="0"/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26724D60-8EE0-4A4A-15D8-DFE5EFA955F6}"/>
              </a:ext>
            </a:extLst>
          </p:cNvPr>
          <p:cNvSpPr txBox="1"/>
          <p:nvPr/>
        </p:nvSpPr>
        <p:spPr>
          <a:xfrm>
            <a:off x="476998" y="4267487"/>
            <a:ext cx="60625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Transfuze – fyzika, </a:t>
            </a:r>
            <a:r>
              <a:rPr lang="cs-CZ" dirty="0"/>
              <a:t>vzájemné pronikání plynů pórovitou stěnou.</a:t>
            </a:r>
            <a:endParaRPr lang="cs-CZ" b="1" dirty="0"/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B4E69B19-33CC-A970-F1DC-D05D01506F7E}"/>
              </a:ext>
            </a:extLst>
          </p:cNvPr>
          <p:cNvSpPr txBox="1"/>
          <p:nvPr/>
        </p:nvSpPr>
        <p:spPr>
          <a:xfrm>
            <a:off x="485310" y="4675123"/>
            <a:ext cx="112213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Difuze dvou různých plynů pórovitými stěnami nebo blánami, jež oddělují </a:t>
            </a:r>
            <a:r>
              <a:rPr lang="cs-CZ" dirty="0" err="1"/>
              <a:t>difundující</a:t>
            </a:r>
            <a:r>
              <a:rPr lang="cs-CZ" dirty="0"/>
              <a:t> plyny, se nazývá transfuze. Každý z obou plynů prostupuje takovou stěnou jinou rychlostí.</a:t>
            </a:r>
          </a:p>
        </p:txBody>
      </p:sp>
      <p:pic>
        <p:nvPicPr>
          <p:cNvPr id="11" name="Obrázek 10" descr="Obsah obrázku kruh, snímek obrazovky, Elektricky modrá, Písmo&#10;&#10;Obsah generovaný pomocí AI může být nesprávný.">
            <a:hlinkClick r:id="rId3"/>
            <a:extLst>
              <a:ext uri="{FF2B5EF4-FFF2-40B4-BE49-F238E27FC236}">
                <a16:creationId xmlns:a16="http://schemas.microsoft.com/office/drawing/2014/main" id="{5652B1FC-6BA6-4600-D412-4FAD7CC6D43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2025" y="5981766"/>
            <a:ext cx="601293" cy="554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56775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F1E385A0-AFBD-4AED-53F5-9EB55C88187F}"/>
              </a:ext>
            </a:extLst>
          </p:cNvPr>
          <p:cNvSpPr txBox="1"/>
          <p:nvPr/>
        </p:nvSpPr>
        <p:spPr>
          <a:xfrm>
            <a:off x="602166" y="166610"/>
            <a:ext cx="19291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2b) Osmóza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9254F429-A900-2819-13EB-C4D1BADD0FF0}"/>
              </a:ext>
            </a:extLst>
          </p:cNvPr>
          <p:cNvSpPr txBox="1"/>
          <p:nvPr/>
        </p:nvSpPr>
        <p:spPr>
          <a:xfrm>
            <a:off x="602166" y="545080"/>
            <a:ext cx="7416419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600" dirty="0">
                <a:solidFill>
                  <a:srgbClr val="212529"/>
                </a:solidFill>
                <a:latin typeface="system-ui"/>
              </a:rPr>
              <a:t>Osmóza </a:t>
            </a:r>
            <a:r>
              <a:rPr lang="cs-CZ" sz="1600" b="0" i="0" dirty="0">
                <a:solidFill>
                  <a:srgbClr val="212529"/>
                </a:solidFill>
                <a:effectLst/>
                <a:latin typeface="system-ui"/>
              </a:rPr>
              <a:t>je typ </a:t>
            </a:r>
            <a:r>
              <a:rPr lang="cs-CZ" sz="1600" b="0" i="0" u="none" strike="noStrike" dirty="0">
                <a:effectLst/>
                <a:latin typeface="system-ui"/>
              </a:rPr>
              <a:t>pasivního transportu</a:t>
            </a:r>
            <a:r>
              <a:rPr lang="cs-CZ" sz="1600" b="0" i="0" dirty="0">
                <a:solidFill>
                  <a:srgbClr val="212529"/>
                </a:solidFill>
                <a:effectLst/>
                <a:latin typeface="system-ui"/>
              </a:rPr>
              <a:t>, při kterém přestupuje rozpouštědlo (nejčastěji voda) přes polopropustnou membránu z prostoru s méně koncentrovaným roztokem do prostoru s více koncentrovaným roztokem. Polopropustná membrána je v tomto případě propustná pro rozpouštědlo a méně propustná nebo nepropustná pro rozpuštěné látky. Je-li polopropustná membrána alespoň částečně prostupná pro rozpuštěné látky, může s sebou voda přestupující přes membránu strhávat i molekuly rozpuštěné látky. Velikost osmózy je dána rozdílem </a:t>
            </a:r>
            <a:r>
              <a:rPr lang="cs-CZ" sz="1600" b="0" i="0" u="none" strike="noStrike" dirty="0">
                <a:effectLst/>
                <a:latin typeface="system-ui"/>
              </a:rPr>
              <a:t>osmotických tlaků</a:t>
            </a:r>
            <a:r>
              <a:rPr lang="cs-CZ" sz="1600" b="0" i="0" dirty="0">
                <a:solidFill>
                  <a:srgbClr val="212529"/>
                </a:solidFill>
                <a:effectLst/>
                <a:latin typeface="system-ui"/>
              </a:rPr>
              <a:t> na obou stranách polopropustné membrány. </a:t>
            </a:r>
            <a:r>
              <a:rPr lang="cs-CZ" sz="1600" b="1" i="0" dirty="0">
                <a:solidFill>
                  <a:srgbClr val="212529"/>
                </a:solidFill>
                <a:effectLst/>
                <a:latin typeface="system-ui"/>
              </a:rPr>
              <a:t>Osmóza je specifickým příkladem </a:t>
            </a:r>
            <a:r>
              <a:rPr lang="cs-CZ" sz="1600" b="1" i="0" u="none" strike="noStrike" dirty="0">
                <a:effectLst/>
                <a:latin typeface="system-ui"/>
              </a:rPr>
              <a:t>difuze</a:t>
            </a:r>
            <a:r>
              <a:rPr lang="cs-CZ" sz="1600" b="0" i="0" dirty="0">
                <a:solidFill>
                  <a:srgbClr val="212529"/>
                </a:solidFill>
                <a:effectLst/>
                <a:latin typeface="system-ui"/>
              </a:rPr>
              <a:t>. Obecně ale osmóza funguje nejen pro kapaliny, ale i pro plyny. Může také probíhat proti gradientu koncentrace a nejde o úplně pasivní proces.</a:t>
            </a:r>
            <a:endParaRPr lang="cs-CZ" sz="1600" dirty="0"/>
          </a:p>
        </p:txBody>
      </p:sp>
      <p:pic>
        <p:nvPicPr>
          <p:cNvPr id="6" name="Obrázek 5">
            <a:hlinkClick r:id="" action="ppaction://noaction"/>
            <a:extLst>
              <a:ext uri="{FF2B5EF4-FFF2-40B4-BE49-F238E27FC236}">
                <a16:creationId xmlns:a16="http://schemas.microsoft.com/office/drawing/2014/main" id="{3FBCD37E-9E4B-80C1-8355-395A45551B0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413" b="5931"/>
          <a:stretch/>
        </p:blipFill>
        <p:spPr>
          <a:xfrm>
            <a:off x="1153464" y="3085198"/>
            <a:ext cx="6313821" cy="3582627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77D1B424-22FB-1E97-21A4-DE87C25F2FF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07" t="94128" r="76745" b="-1175"/>
          <a:stretch/>
        </p:blipFill>
        <p:spPr>
          <a:xfrm>
            <a:off x="8343177" y="4008675"/>
            <a:ext cx="725715" cy="529223"/>
          </a:xfrm>
          <a:prstGeom prst="rect">
            <a:avLst/>
          </a:prstGeom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ABAE26E3-23CD-DF8B-22D7-FE78184641A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34" t="94329" r="59278" b="1"/>
          <a:stretch/>
        </p:blipFill>
        <p:spPr>
          <a:xfrm>
            <a:off x="8343177" y="4693385"/>
            <a:ext cx="725716" cy="628564"/>
          </a:xfrm>
          <a:prstGeom prst="rect">
            <a:avLst/>
          </a:prstGeom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09BA8E56-E12D-6086-3AB8-C9BB6C18540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018" t="94426" r="40588" b="1275"/>
          <a:stretch/>
        </p:blipFill>
        <p:spPr>
          <a:xfrm>
            <a:off x="8310167" y="5632923"/>
            <a:ext cx="791737" cy="304156"/>
          </a:xfrm>
          <a:prstGeom prst="rect">
            <a:avLst/>
          </a:prstGeom>
        </p:spPr>
      </p:pic>
      <p:sp>
        <p:nvSpPr>
          <p:cNvPr id="12" name="TextovéPole 11">
            <a:extLst>
              <a:ext uri="{FF2B5EF4-FFF2-40B4-BE49-F238E27FC236}">
                <a16:creationId xmlns:a16="http://schemas.microsoft.com/office/drawing/2014/main" id="{6B69984D-F1B7-F729-1D4B-15AECBE4C15E}"/>
              </a:ext>
            </a:extLst>
          </p:cNvPr>
          <p:cNvSpPr txBox="1"/>
          <p:nvPr/>
        </p:nvSpPr>
        <p:spPr>
          <a:xfrm>
            <a:off x="9068892" y="3977294"/>
            <a:ext cx="1863383" cy="373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Rozpuštěná látka</a:t>
            </a: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AE1230EC-DCC1-A902-A6A9-50328919F203}"/>
              </a:ext>
            </a:extLst>
          </p:cNvPr>
          <p:cNvSpPr txBox="1"/>
          <p:nvPr/>
        </p:nvSpPr>
        <p:spPr>
          <a:xfrm>
            <a:off x="9119293" y="4756868"/>
            <a:ext cx="1762580" cy="373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Rozpouštědlo</a:t>
            </a:r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BA617FAD-B5DF-62F1-06A4-AAE37BA3EEB6}"/>
              </a:ext>
            </a:extLst>
          </p:cNvPr>
          <p:cNvSpPr txBox="1"/>
          <p:nvPr/>
        </p:nvSpPr>
        <p:spPr>
          <a:xfrm>
            <a:off x="9222263" y="5632923"/>
            <a:ext cx="26414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Směr difuze rozpouštědla </a:t>
            </a:r>
          </a:p>
          <a:p>
            <a:r>
              <a:rPr lang="cs-CZ" dirty="0"/>
              <a:t>(vlastní osmóza) 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A7ADF0B7-B90D-0936-51D9-CA3AF7FCF111}"/>
              </a:ext>
            </a:extLst>
          </p:cNvPr>
          <p:cNvSpPr txBox="1"/>
          <p:nvPr/>
        </p:nvSpPr>
        <p:spPr>
          <a:xfrm>
            <a:off x="8170911" y="228165"/>
            <a:ext cx="28405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Polopropustná membrána</a:t>
            </a: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 rot="10800000" flipV="1">
            <a:off x="8170911" y="797552"/>
            <a:ext cx="3608520" cy="2062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sz="1600" dirty="0">
                <a:solidFill>
                  <a:srgbClr val="212529"/>
                </a:solidFill>
                <a:latin typeface="system-ui"/>
              </a:rPr>
              <a:t>Polopropustná membrána (také nazývaná semipermeabilní membrána) je tenká vrstva materiálu, která umožňuje průchod pouze určitým částicím — obvykle molekulám rozpouštědla (např. vody) —, zatímco jiné částice (např. ionty nebo molekuly rozpuštěné látky) zadržuje.</a:t>
            </a:r>
          </a:p>
        </p:txBody>
      </p:sp>
    </p:spTree>
    <p:extLst>
      <p:ext uri="{BB962C8B-B14F-4D97-AF65-F5344CB8AC3E}">
        <p14:creationId xmlns:p14="http://schemas.microsoft.com/office/powerpoint/2010/main" val="38805658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obr8">
            <a:extLst>
              <a:ext uri="{FF2B5EF4-FFF2-40B4-BE49-F238E27FC236}">
                <a16:creationId xmlns:a16="http://schemas.microsoft.com/office/drawing/2014/main" id="{35C365B9-C2AE-E9E3-34D7-3C781E9F522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68"/>
          <a:stretch/>
        </p:blipFill>
        <p:spPr bwMode="auto">
          <a:xfrm>
            <a:off x="967178" y="480843"/>
            <a:ext cx="10257644" cy="4906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CD1E8EA9-457F-7732-2718-DF7237F95E64}"/>
              </a:ext>
            </a:extLst>
          </p:cNvPr>
          <p:cNvSpPr txBox="1"/>
          <p:nvPr/>
        </p:nvSpPr>
        <p:spPr>
          <a:xfrm>
            <a:off x="412595" y="296177"/>
            <a:ext cx="2854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Osmóza – osmotický tlak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67742862-7874-2EEF-DCA1-3A2CD3092472}"/>
              </a:ext>
            </a:extLst>
          </p:cNvPr>
          <p:cNvSpPr txBox="1"/>
          <p:nvPr/>
        </p:nvSpPr>
        <p:spPr>
          <a:xfrm>
            <a:off x="412595" y="5361494"/>
            <a:ext cx="11545250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cs-CZ" sz="1400" dirty="0">
                <a:solidFill>
                  <a:srgbClr val="001133"/>
                </a:solidFill>
                <a:latin typeface="Helvetica Neue"/>
              </a:rPr>
              <a:t>Osmotický tlak je tlak, který způsobuje přirozený jev zvaný osmóza, pronikání rozpouštědla přes polopropustnou membránu do roztoku, ve kterém je vyšší koncentrace rozpuštěných molekul nebo iontů. Je závislý na teplotě a koncentraci roztoku. Vynucený opačný proces se nazývá reverzní osmóza.</a:t>
            </a:r>
          </a:p>
          <a:p>
            <a:pPr algn="l"/>
            <a:r>
              <a:rPr lang="cs-CZ" sz="1400" dirty="0">
                <a:solidFill>
                  <a:srgbClr val="001133"/>
                </a:solidFill>
                <a:latin typeface="Helvetica Neue"/>
              </a:rPr>
              <a:t>Rozpouštědlo má snahu pronikat přes polopropustné membrány do míst, kde je koncentrace osmoticky aktivních látek vyšší a ředit je. Ve výsledku jsou tedy roztoky na obou stranách membrány stejně koncentrované. Osmotický tlak je jedna ze základních sil, které ovlivňují živé buňky, protože cytoplazmatická membrána je polopropustná.</a:t>
            </a:r>
          </a:p>
        </p:txBody>
      </p:sp>
    </p:spTree>
    <p:extLst>
      <p:ext uri="{BB962C8B-B14F-4D97-AF65-F5344CB8AC3E}">
        <p14:creationId xmlns:p14="http://schemas.microsoft.com/office/powerpoint/2010/main" val="15009677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85903027-AD63-B6DD-92E6-AFFE1E52901D}"/>
              </a:ext>
            </a:extLst>
          </p:cNvPr>
          <p:cNvSpPr txBox="1"/>
          <p:nvPr/>
        </p:nvSpPr>
        <p:spPr>
          <a:xfrm>
            <a:off x="602166" y="535258"/>
            <a:ext cx="24421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2c) Brownův pohyb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FB00D048-6AEF-4E06-EF26-B53E4242D70A}"/>
              </a:ext>
            </a:extLst>
          </p:cNvPr>
          <p:cNvSpPr txBox="1"/>
          <p:nvPr/>
        </p:nvSpPr>
        <p:spPr>
          <a:xfrm>
            <a:off x="1774903" y="6321515"/>
            <a:ext cx="86421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Brownův pohyb patří mezi nejpřesvědčivější důkazy tepelného pohybu částic v tekutinách.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11D1A2FD-1891-0EA4-05F6-47A7FA4B4C8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5" t="23272" r="70448" b="30244"/>
          <a:stretch/>
        </p:blipFill>
        <p:spPr bwMode="auto">
          <a:xfrm>
            <a:off x="8615711" y="167153"/>
            <a:ext cx="2442117" cy="3187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>
            <a:extLst>
              <a:ext uri="{FF2B5EF4-FFF2-40B4-BE49-F238E27FC236}">
                <a16:creationId xmlns:a16="http://schemas.microsoft.com/office/drawing/2014/main" id="{D2CB67F4-7F26-FC13-9348-8A4ABCE2F312}"/>
              </a:ext>
            </a:extLst>
          </p:cNvPr>
          <p:cNvSpPr txBox="1"/>
          <p:nvPr/>
        </p:nvSpPr>
        <p:spPr>
          <a:xfrm>
            <a:off x="7842096" y="3473604"/>
            <a:ext cx="3989349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Robert Brown</a:t>
            </a:r>
            <a:r>
              <a:rPr lang="cs-CZ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</a:t>
            </a:r>
          </a:p>
          <a:p>
            <a:r>
              <a:rPr lang="cs-CZ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(</a:t>
            </a:r>
            <a:r>
              <a:rPr lang="cs-CZ" dirty="0"/>
              <a:t>1773 Montrose, Skotsko – 1858 Londýn) byl skotský botanik a lékař.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4E7424C0-8FE4-99B4-9BA1-ADDB8722209B}"/>
              </a:ext>
            </a:extLst>
          </p:cNvPr>
          <p:cNvSpPr txBox="1"/>
          <p:nvPr/>
        </p:nvSpPr>
        <p:spPr>
          <a:xfrm>
            <a:off x="7842096" y="4441538"/>
            <a:ext cx="4301582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200" dirty="0"/>
              <a:t>Medicínu v Edinburghu nedostudoval. V roce 1793 byl poslán do </a:t>
            </a:r>
            <a:r>
              <a:rPr lang="cs-CZ" sz="1200" dirty="0">
                <a:hlinkClick r:id="rId3" tooltip="Irsko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Irska</a:t>
            </a:r>
            <a:r>
              <a:rPr lang="cs-CZ" sz="1200" dirty="0"/>
              <a:t> jako pomocník chirurga, kde studoval irskou flóru. Poté odcestoval do Austrálie, kde sbíral rostliny, které byly základem pro jeho další výzkum tohoto území. V roce 1827 poprvé zaznamenal pohyb pylových zrnek ve vodě, který byl později pojmenován po něm jako Brownův pohyb. Aby vyloučil možnost, že pohyb je projevem případného života, opakoval experiment s částicemi prachu. Podstatu tohoto jevu objasnil v roce 1905 Albert Einstein, vycházeje z kinetické teorie látek.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1A3E9386-A544-6962-9F1B-36DCE839EA63}"/>
              </a:ext>
            </a:extLst>
          </p:cNvPr>
          <p:cNvSpPr txBox="1"/>
          <p:nvPr/>
        </p:nvSpPr>
        <p:spPr>
          <a:xfrm>
            <a:off x="602166" y="904590"/>
            <a:ext cx="7883912" cy="18774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pohyb je náhodný pohyb mikroskopických částic v kapalném nebo plynném médiu. </a:t>
            </a:r>
          </a:p>
          <a:p>
            <a:endParaRPr lang="cs-CZ" dirty="0"/>
          </a:p>
          <a:p>
            <a:r>
              <a:rPr lang="cs-CZ" b="1" dirty="0"/>
              <a:t>Vysvětlením Brownova pohybu:</a:t>
            </a:r>
          </a:p>
          <a:p>
            <a:endParaRPr lang="cs-CZ" sz="800" dirty="0"/>
          </a:p>
          <a:p>
            <a:r>
              <a:rPr lang="cs-CZ" dirty="0"/>
              <a:t>molekuly v roztoku se vlivem tepelného pohybu neustále srážejí, přičemž směr a síla těchto srážek jsou náhodné, díky čemuž je i okamžitá poloha částice náhodná. Rychlost Brownova pohybu je úměrná teplotě systému.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4675BA31-A116-8E18-F4B8-0DB7B6D3CE35}"/>
              </a:ext>
            </a:extLst>
          </p:cNvPr>
          <p:cNvSpPr txBox="1"/>
          <p:nvPr/>
        </p:nvSpPr>
        <p:spPr>
          <a:xfrm>
            <a:off x="3475698" y="2967886"/>
            <a:ext cx="4301582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Brownův pohyb má význam např. pro pochopení difuze látek v prostředí. </a:t>
            </a:r>
          </a:p>
          <a:p>
            <a:r>
              <a:rPr lang="cs-CZ" dirty="0"/>
              <a:t>S přibývajícím časem jsou molekuly neustálým nahodilým pohybem rozptylovány z místa s nejvyšší koncentrací. Některé molekuly se v následných krocích sice nahodile vrací směrem k centru, jiné však již nikoli a soubor všech částic se tak od sebe rozptyluje. Molekuly se v důsledku náhodného pohybu rozptýlí – difundují do okolí. Celková entropie systému se zvýší.</a:t>
            </a:r>
          </a:p>
        </p:txBody>
      </p:sp>
      <p:pic>
        <p:nvPicPr>
          <p:cNvPr id="2054" name="Picture 6">
            <a:extLst>
              <a:ext uri="{FF2B5EF4-FFF2-40B4-BE49-F238E27FC236}">
                <a16:creationId xmlns:a16="http://schemas.microsoft.com/office/drawing/2014/main" id="{D21985AD-B5D4-F0A8-3920-F4876F8C4D9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15" t="43518" r="41420" b="4531"/>
          <a:stretch/>
        </p:blipFill>
        <p:spPr bwMode="auto">
          <a:xfrm>
            <a:off x="164248" y="2916592"/>
            <a:ext cx="3221310" cy="3253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Obrázek 5" descr="Obsah obrázku kruh, snímek obrazovky, Elektricky modrá, Písmo&#10;&#10;Obsah generovaný pomocí AI může být nesprávný.">
            <a:hlinkClick r:id="rId5"/>
            <a:extLst>
              <a:ext uri="{FF2B5EF4-FFF2-40B4-BE49-F238E27FC236}">
                <a16:creationId xmlns:a16="http://schemas.microsoft.com/office/drawing/2014/main" id="{2286C950-7D8B-C19F-6C12-48F8EA7A7A9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6459" y="6149028"/>
            <a:ext cx="601293" cy="554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59543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917AF5DA-5F28-B511-C921-8C092C45A88F}"/>
              </a:ext>
            </a:extLst>
          </p:cNvPr>
          <p:cNvSpPr txBox="1"/>
          <p:nvPr/>
        </p:nvSpPr>
        <p:spPr>
          <a:xfrm>
            <a:off x="602166" y="338838"/>
            <a:ext cx="19291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2d) Tlak plynu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6ADA605E-F7CB-774F-D493-D03ED7BE15EE}"/>
              </a:ext>
            </a:extLst>
          </p:cNvPr>
          <p:cNvSpPr txBox="1"/>
          <p:nvPr/>
        </p:nvSpPr>
        <p:spPr>
          <a:xfrm>
            <a:off x="602164" y="646600"/>
            <a:ext cx="5786911" cy="215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Tlak plynu je vyvolaný nárazy molekul plynu dopadajících na stěny nádoby ve které je plyn uzavřen. Při vyšší teplotě se molekuly pohybují rychleji, a proto nárazy na stěnu nádoby jsou intenzivnější, což se projeví zvýšeným tlakem plynu na stěny nádoby.</a:t>
            </a:r>
          </a:p>
          <a:p>
            <a:endParaRPr lang="cs-CZ" sz="800" dirty="0"/>
          </a:p>
          <a:p>
            <a:r>
              <a:rPr lang="cs-CZ" dirty="0"/>
              <a:t>Tlak plynu na stěny nádoby je důkazem tepelného pohybu částic.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AE40BDB5-9A0C-EBDC-5818-D52C81A8D508}"/>
              </a:ext>
            </a:extLst>
          </p:cNvPr>
          <p:cNvSpPr txBox="1"/>
          <p:nvPr/>
        </p:nvSpPr>
        <p:spPr>
          <a:xfrm>
            <a:off x="459043" y="2866707"/>
            <a:ext cx="10894742" cy="92333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Difuze, osmóza,  Brownův pohyb a tlak plynu dokazují, že částice v látkách vykonávají tepelný pohyb. Neuspořádanost pohybu se projevuje různými směry a velikostmi rychlosti částic. S rostoucí teplotou látky se rychlost částic zvětšuje. V důsledku tepelného pohybu částic má těleso (soustava) určitou </a:t>
            </a:r>
            <a:r>
              <a:rPr lang="cs-CZ" b="1" dirty="0"/>
              <a:t>celkovou vnitřní energii</a:t>
            </a:r>
            <a:r>
              <a:rPr lang="cs-CZ" dirty="0"/>
              <a:t>.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886777F7-E149-49A3-C3E0-91BAEF00B1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3021" y="443414"/>
            <a:ext cx="3688236" cy="2300260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A15612C5-0AFB-6F59-97A0-5FABDE76F4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4247" t="26693" r="14694" b="41255"/>
          <a:stretch>
            <a:fillRect/>
          </a:stretch>
        </p:blipFill>
        <p:spPr>
          <a:xfrm>
            <a:off x="459043" y="4717002"/>
            <a:ext cx="1218682" cy="1508442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715BB27E-367E-2C0A-6591-C20BBE1B79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4247" t="26693" r="14694" b="41255"/>
          <a:stretch>
            <a:fillRect/>
          </a:stretch>
        </p:blipFill>
        <p:spPr>
          <a:xfrm>
            <a:off x="1860944" y="4724953"/>
            <a:ext cx="1218682" cy="1508442"/>
          </a:xfrm>
          <a:prstGeom prst="rect">
            <a:avLst/>
          </a:prstGeom>
        </p:spPr>
      </p:pic>
      <p:sp>
        <p:nvSpPr>
          <p:cNvPr id="12" name="TextovéPole 11">
            <a:extLst>
              <a:ext uri="{FF2B5EF4-FFF2-40B4-BE49-F238E27FC236}">
                <a16:creationId xmlns:a16="http://schemas.microsoft.com/office/drawing/2014/main" id="{0E978827-D618-A286-2593-659AC53CBF7C}"/>
              </a:ext>
            </a:extLst>
          </p:cNvPr>
          <p:cNvSpPr txBox="1"/>
          <p:nvPr/>
        </p:nvSpPr>
        <p:spPr>
          <a:xfrm>
            <a:off x="2007908" y="5479174"/>
            <a:ext cx="52982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Dusík</a:t>
            </a: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D47F7CE7-EA82-EFF2-D242-5ED29F8E2190}"/>
              </a:ext>
            </a:extLst>
          </p:cNvPr>
          <p:cNvSpPr txBox="1"/>
          <p:nvPr/>
        </p:nvSpPr>
        <p:spPr>
          <a:xfrm>
            <a:off x="602166" y="5479174"/>
            <a:ext cx="52982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Vodík</a:t>
            </a:r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09061AA2-2526-1F7E-C226-E8BE57C9A826}"/>
              </a:ext>
            </a:extLst>
          </p:cNvPr>
          <p:cNvSpPr txBox="1"/>
          <p:nvPr/>
        </p:nvSpPr>
        <p:spPr>
          <a:xfrm>
            <a:off x="3495619" y="4106205"/>
            <a:ext cx="823733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Dvě nádoby stejného objemu naplněné například vodíkem a dusíkem, které mají stejnou teplotu uzavírají stejné písty, na nichž spočívají stejná závaží. To znamená, že oba plyny mají stejný objem, stejnou teplotu a stejný tlak. Protože teplota je také stejná, je také kinetická energie pro molekulu stejná. Protože tlaky jsou stejné, jsou písty bombardovány stejnou úhrnnou silou. </a:t>
            </a:r>
          </a:p>
          <a:p>
            <a:r>
              <a:rPr lang="cs-CZ" dirty="0"/>
              <a:t>V průměru nese každá molekula stejnou energii a obě nádoby mají stejný objem, takže</a:t>
            </a:r>
          </a:p>
          <a:p>
            <a:r>
              <a:rPr lang="cs-CZ" b="1" dirty="0"/>
              <a:t>počet molekul v obou nádobách musí být stejný, i když jsou plyny chemicky rozdílné.</a:t>
            </a:r>
          </a:p>
          <a:p>
            <a:r>
              <a:rPr lang="cs-CZ" b="1" dirty="0"/>
              <a:t>Tento výsledek znamená, že počet molekul v daném objemu při dané teplotě a daném tlaku je charakteristický pro všechny plyny.</a:t>
            </a:r>
          </a:p>
        </p:txBody>
      </p:sp>
    </p:spTree>
    <p:extLst>
      <p:ext uri="{BB962C8B-B14F-4D97-AF65-F5344CB8AC3E}">
        <p14:creationId xmlns:p14="http://schemas.microsoft.com/office/powerpoint/2010/main" val="15935304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886EDDBE-9809-C166-3EA9-A1FB4AE0D240}"/>
              </a:ext>
            </a:extLst>
          </p:cNvPr>
          <p:cNvSpPr txBox="1"/>
          <p:nvPr/>
        </p:nvSpPr>
        <p:spPr>
          <a:xfrm>
            <a:off x="434899" y="367990"/>
            <a:ext cx="61889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3) Vzájemné silové působení částic, potenciální energie částic.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BA732785-AAE6-AEFD-B5AC-4809978B67E6}"/>
              </a:ext>
            </a:extLst>
          </p:cNvPr>
          <p:cNvSpPr txBox="1"/>
          <p:nvPr/>
        </p:nvSpPr>
        <p:spPr>
          <a:xfrm>
            <a:off x="434898" y="697418"/>
            <a:ext cx="10840052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 molekulové fyzice předpokládáme, že mezi částicemi (atomy, molekulami, ionty) působí </a:t>
            </a:r>
            <a:r>
              <a:rPr lang="cs-CZ" b="1" dirty="0"/>
              <a:t>síly</a:t>
            </a:r>
            <a:r>
              <a:rPr lang="cs-CZ" dirty="0"/>
              <a:t>, které jsou:</a:t>
            </a:r>
          </a:p>
          <a:p>
            <a:endParaRPr lang="cs-CZ" sz="800" b="1" dirty="0"/>
          </a:p>
          <a:p>
            <a:pPr marL="3486150" lvl="7" indent="-285750">
              <a:buFont typeface="Arial" panose="020B0604020202020204" pitchFamily="34" charset="0"/>
              <a:buChar char="•"/>
            </a:pPr>
            <a:r>
              <a:rPr lang="cs-CZ" b="1" dirty="0"/>
              <a:t>Přitažlivé</a:t>
            </a:r>
            <a:r>
              <a:rPr lang="cs-CZ" dirty="0"/>
              <a:t> – na větší vzdálenosti</a:t>
            </a:r>
          </a:p>
          <a:p>
            <a:pPr marL="3486150" lvl="7" indent="-285750">
              <a:buFont typeface="Arial" panose="020B0604020202020204" pitchFamily="34" charset="0"/>
              <a:buChar char="•"/>
            </a:pPr>
            <a:r>
              <a:rPr lang="cs-CZ" b="1" dirty="0"/>
              <a:t>Odpudivé</a:t>
            </a:r>
            <a:r>
              <a:rPr lang="cs-CZ" dirty="0"/>
              <a:t> – na velmi malé vzdálenosti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A581A6C0-83F5-FE88-2DD2-00445B8D5AA6}"/>
              </a:ext>
            </a:extLst>
          </p:cNvPr>
          <p:cNvSpPr txBox="1"/>
          <p:nvPr/>
        </p:nvSpPr>
        <p:spPr>
          <a:xfrm>
            <a:off x="193595" y="5382014"/>
            <a:ext cx="1175091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To odpovídá naší zkušenosti (viz mechanický model): při prodlužování tělesa (na obrázku pružiny), kdy částice od sebe oddalujeme, vnímáme </a:t>
            </a:r>
            <a:r>
              <a:rPr lang="cs-CZ" b="1" dirty="0"/>
              <a:t>odporovou sílu bránící dalšímu prodlužování </a:t>
            </a:r>
            <a:r>
              <a:rPr lang="cs-CZ" dirty="0"/>
              <a:t>tělesa. Naopak při stlačování tělesa (na obrázku pružiny), kdy částice k sobě více přibližujeme, vnímáme </a:t>
            </a:r>
            <a:r>
              <a:rPr lang="cs-CZ" b="1" dirty="0"/>
              <a:t>odporovou sílu bránící dalšímu stlačování </a:t>
            </a:r>
            <a:r>
              <a:rPr lang="cs-CZ" dirty="0"/>
              <a:t>tělesa.</a:t>
            </a:r>
          </a:p>
        </p:txBody>
      </p:sp>
      <p:pic>
        <p:nvPicPr>
          <p:cNvPr id="7" name="Obrázek 6" descr="Obsah obrázku kruh, snímek obrazovky, Elektricky modrá, Písmo&#10;&#10;Obsah generovaný pomocí AI může být nesprávný.">
            <a:hlinkClick r:id="rId2"/>
            <a:extLst>
              <a:ext uri="{FF2B5EF4-FFF2-40B4-BE49-F238E27FC236}">
                <a16:creationId xmlns:a16="http://schemas.microsoft.com/office/drawing/2014/main" id="{6867B02C-7D8C-6B5D-4C5A-FF9299E05A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5808" y="90896"/>
            <a:ext cx="601293" cy="554187"/>
          </a:xfrm>
          <a:prstGeom prst="rect">
            <a:avLst/>
          </a:prstGeom>
        </p:spPr>
      </p:pic>
      <p:sp>
        <p:nvSpPr>
          <p:cNvPr id="5" name="TextovéPole 4">
            <a:extLst>
              <a:ext uri="{FF2B5EF4-FFF2-40B4-BE49-F238E27FC236}">
                <a16:creationId xmlns:a16="http://schemas.microsoft.com/office/drawing/2014/main" id="{869DA7CA-D801-4D69-0B87-FCA01056371C}"/>
              </a:ext>
            </a:extLst>
          </p:cNvPr>
          <p:cNvSpPr txBox="1"/>
          <p:nvPr/>
        </p:nvSpPr>
        <p:spPr>
          <a:xfrm>
            <a:off x="193595" y="1753050"/>
            <a:ext cx="113226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Poloha částice, ve které jsou přitažlivé a odpudivé síly v rovnováze se nazývá </a:t>
            </a:r>
            <a:r>
              <a:rPr lang="cs-CZ" b="1" dirty="0"/>
              <a:t>rovnovážná poloha</a:t>
            </a:r>
            <a:r>
              <a:rPr lang="cs-CZ" dirty="0"/>
              <a:t>. V rovnovážné poloze má částice nejmenší </a:t>
            </a:r>
            <a:r>
              <a:rPr lang="cs-CZ" b="1" dirty="0"/>
              <a:t>potenciální energii</a:t>
            </a:r>
            <a:r>
              <a:rPr lang="cs-CZ" dirty="0"/>
              <a:t>.</a:t>
            </a:r>
          </a:p>
        </p:txBody>
      </p:sp>
      <p:grpSp>
        <p:nvGrpSpPr>
          <p:cNvPr id="40" name="Skupina 39">
            <a:extLst>
              <a:ext uri="{FF2B5EF4-FFF2-40B4-BE49-F238E27FC236}">
                <a16:creationId xmlns:a16="http://schemas.microsoft.com/office/drawing/2014/main" id="{FB2AA310-84C6-BE99-B221-F5B176C5B2DE}"/>
              </a:ext>
            </a:extLst>
          </p:cNvPr>
          <p:cNvGrpSpPr/>
          <p:nvPr/>
        </p:nvGrpSpPr>
        <p:grpSpPr>
          <a:xfrm>
            <a:off x="4297080" y="2483882"/>
            <a:ext cx="3597384" cy="2651959"/>
            <a:chOff x="4297080" y="2483882"/>
            <a:chExt cx="3597384" cy="2651959"/>
          </a:xfrm>
        </p:grpSpPr>
        <p:pic>
          <p:nvPicPr>
            <p:cNvPr id="8" name="Obrázek 7">
              <a:extLst>
                <a:ext uri="{FF2B5EF4-FFF2-40B4-BE49-F238E27FC236}">
                  <a16:creationId xmlns:a16="http://schemas.microsoft.com/office/drawing/2014/main" id="{D6570D74-FF1B-2933-FF1D-CFDE9F08342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988" t="8670" r="44101" b="56321"/>
            <a:stretch>
              <a:fillRect/>
            </a:stretch>
          </p:blipFill>
          <p:spPr>
            <a:xfrm>
              <a:off x="5239241" y="2483882"/>
              <a:ext cx="1725435" cy="772427"/>
            </a:xfrm>
            <a:prstGeom prst="rect">
              <a:avLst/>
            </a:prstGeom>
          </p:spPr>
        </p:pic>
        <p:sp>
          <p:nvSpPr>
            <p:cNvPr id="27" name="Ovál 26">
              <a:extLst>
                <a:ext uri="{FF2B5EF4-FFF2-40B4-BE49-F238E27FC236}">
                  <a16:creationId xmlns:a16="http://schemas.microsoft.com/office/drawing/2014/main" id="{405AD351-6B09-EA92-835F-5B2BD9737BF9}"/>
                </a:ext>
              </a:extLst>
            </p:cNvPr>
            <p:cNvSpPr/>
            <p:nvPr/>
          </p:nvSpPr>
          <p:spPr>
            <a:xfrm>
              <a:off x="4686867" y="2600095"/>
              <a:ext cx="540000" cy="540000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8" name="Ovál 27">
              <a:extLst>
                <a:ext uri="{FF2B5EF4-FFF2-40B4-BE49-F238E27FC236}">
                  <a16:creationId xmlns:a16="http://schemas.microsoft.com/office/drawing/2014/main" id="{3305C3CF-609A-A381-1D0B-9C70C792B385}"/>
                </a:ext>
              </a:extLst>
            </p:cNvPr>
            <p:cNvSpPr/>
            <p:nvPr/>
          </p:nvSpPr>
          <p:spPr>
            <a:xfrm>
              <a:off x="6964676" y="2600095"/>
              <a:ext cx="540000" cy="540000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5" name="Ovál 24">
              <a:extLst>
                <a:ext uri="{FF2B5EF4-FFF2-40B4-BE49-F238E27FC236}">
                  <a16:creationId xmlns:a16="http://schemas.microsoft.com/office/drawing/2014/main" id="{AC240CDA-41ED-31D8-0FD3-422891C181F8}"/>
                </a:ext>
              </a:extLst>
            </p:cNvPr>
            <p:cNvSpPr/>
            <p:nvPr/>
          </p:nvSpPr>
          <p:spPr>
            <a:xfrm>
              <a:off x="4297080" y="3577080"/>
              <a:ext cx="540000" cy="540000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" name="Ovál 25">
              <a:extLst>
                <a:ext uri="{FF2B5EF4-FFF2-40B4-BE49-F238E27FC236}">
                  <a16:creationId xmlns:a16="http://schemas.microsoft.com/office/drawing/2014/main" id="{251CD782-C2C2-CAA0-548C-B574C08303A4}"/>
                </a:ext>
              </a:extLst>
            </p:cNvPr>
            <p:cNvSpPr/>
            <p:nvPr/>
          </p:nvSpPr>
          <p:spPr>
            <a:xfrm>
              <a:off x="7354464" y="3577080"/>
              <a:ext cx="540000" cy="540000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31" name="Obrázek 30">
              <a:extLst>
                <a:ext uri="{FF2B5EF4-FFF2-40B4-BE49-F238E27FC236}">
                  <a16:creationId xmlns:a16="http://schemas.microsoft.com/office/drawing/2014/main" id="{20C1CA31-68C6-B1C9-E9A0-E5C3526BC76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988" t="8670" r="44101" b="56321"/>
            <a:stretch>
              <a:fillRect/>
            </a:stretch>
          </p:blipFill>
          <p:spPr>
            <a:xfrm>
              <a:off x="4837080" y="3470812"/>
              <a:ext cx="2525335" cy="772427"/>
            </a:xfrm>
            <a:prstGeom prst="rect">
              <a:avLst/>
            </a:prstGeom>
          </p:spPr>
        </p:pic>
        <p:sp>
          <p:nvSpPr>
            <p:cNvPr id="29" name="Ovál 28">
              <a:extLst>
                <a:ext uri="{FF2B5EF4-FFF2-40B4-BE49-F238E27FC236}">
                  <a16:creationId xmlns:a16="http://schemas.microsoft.com/office/drawing/2014/main" id="{5DA9D010-B249-1226-1414-8F5055BFEF37}"/>
                </a:ext>
              </a:extLst>
            </p:cNvPr>
            <p:cNvSpPr/>
            <p:nvPr/>
          </p:nvSpPr>
          <p:spPr>
            <a:xfrm>
              <a:off x="5064195" y="4467490"/>
              <a:ext cx="540000" cy="540000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0" name="Ovál 29">
              <a:extLst>
                <a:ext uri="{FF2B5EF4-FFF2-40B4-BE49-F238E27FC236}">
                  <a16:creationId xmlns:a16="http://schemas.microsoft.com/office/drawing/2014/main" id="{120099D9-D239-68AD-42B0-5B14171F5A8D}"/>
                </a:ext>
              </a:extLst>
            </p:cNvPr>
            <p:cNvSpPr/>
            <p:nvPr/>
          </p:nvSpPr>
          <p:spPr>
            <a:xfrm>
              <a:off x="6584707" y="4467490"/>
              <a:ext cx="540000" cy="540000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32" name="Obrázek 31">
              <a:extLst>
                <a:ext uri="{FF2B5EF4-FFF2-40B4-BE49-F238E27FC236}">
                  <a16:creationId xmlns:a16="http://schemas.microsoft.com/office/drawing/2014/main" id="{45B55983-6997-7C6E-7ECC-F85E7DBD2B3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988" t="8670" r="44101" b="56321"/>
            <a:stretch>
              <a:fillRect/>
            </a:stretch>
          </p:blipFill>
          <p:spPr>
            <a:xfrm>
              <a:off x="5613752" y="4363414"/>
              <a:ext cx="964496" cy="772427"/>
            </a:xfrm>
            <a:prstGeom prst="rect">
              <a:avLst/>
            </a:prstGeom>
          </p:spPr>
        </p:pic>
        <p:sp>
          <p:nvSpPr>
            <p:cNvPr id="36" name="Šipka: doprava 35">
              <a:extLst>
                <a:ext uri="{FF2B5EF4-FFF2-40B4-BE49-F238E27FC236}">
                  <a16:creationId xmlns:a16="http://schemas.microsoft.com/office/drawing/2014/main" id="{9BC13484-E67B-66DD-6B97-E38F7BD5D054}"/>
                </a:ext>
              </a:extLst>
            </p:cNvPr>
            <p:cNvSpPr/>
            <p:nvPr/>
          </p:nvSpPr>
          <p:spPr>
            <a:xfrm>
              <a:off x="6536655" y="4669670"/>
              <a:ext cx="636104" cy="183887"/>
            </a:xfrm>
            <a:prstGeom prst="rightArrow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7" name="Šipka: doprava 36">
              <a:extLst>
                <a:ext uri="{FF2B5EF4-FFF2-40B4-BE49-F238E27FC236}">
                  <a16:creationId xmlns:a16="http://schemas.microsoft.com/office/drawing/2014/main" id="{6606B33E-71A1-3EAD-AE96-B9F60E9A0EF4}"/>
                </a:ext>
              </a:extLst>
            </p:cNvPr>
            <p:cNvSpPr/>
            <p:nvPr/>
          </p:nvSpPr>
          <p:spPr>
            <a:xfrm>
              <a:off x="4837080" y="3765081"/>
              <a:ext cx="636104" cy="183887"/>
            </a:xfrm>
            <a:prstGeom prst="rightArrow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8" name="Šipka: doprava 37">
              <a:extLst>
                <a:ext uri="{FF2B5EF4-FFF2-40B4-BE49-F238E27FC236}">
                  <a16:creationId xmlns:a16="http://schemas.microsoft.com/office/drawing/2014/main" id="{956CC925-B5BE-7492-1F3D-437C98B07B51}"/>
                </a:ext>
              </a:extLst>
            </p:cNvPr>
            <p:cNvSpPr/>
            <p:nvPr/>
          </p:nvSpPr>
          <p:spPr>
            <a:xfrm rot="10800000">
              <a:off x="6718360" y="3765081"/>
              <a:ext cx="636104" cy="183887"/>
            </a:xfrm>
            <a:prstGeom prst="rightArrow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9" name="Šipka: doprava 38">
              <a:extLst>
                <a:ext uri="{FF2B5EF4-FFF2-40B4-BE49-F238E27FC236}">
                  <a16:creationId xmlns:a16="http://schemas.microsoft.com/office/drawing/2014/main" id="{D92EBA0F-263A-12E0-536A-2637BEFF22EE}"/>
                </a:ext>
              </a:extLst>
            </p:cNvPr>
            <p:cNvSpPr/>
            <p:nvPr/>
          </p:nvSpPr>
          <p:spPr>
            <a:xfrm rot="10800000">
              <a:off x="4974549" y="4669669"/>
              <a:ext cx="636104" cy="183887"/>
            </a:xfrm>
            <a:prstGeom prst="rightArrow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41" name="TextovéPole 40">
            <a:extLst>
              <a:ext uri="{FF2B5EF4-FFF2-40B4-BE49-F238E27FC236}">
                <a16:creationId xmlns:a16="http://schemas.microsoft.com/office/drawing/2014/main" id="{807A29D7-3DB3-AD79-0D30-ECE26A01969C}"/>
              </a:ext>
            </a:extLst>
          </p:cNvPr>
          <p:cNvSpPr txBox="1"/>
          <p:nvPr/>
        </p:nvSpPr>
        <p:spPr>
          <a:xfrm>
            <a:off x="1344071" y="3341149"/>
            <a:ext cx="25523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Mechanický model vniku</a:t>
            </a:r>
          </a:p>
          <a:p>
            <a:r>
              <a:rPr lang="cs-CZ" dirty="0"/>
              <a:t>přitažlivé a odpudivé síly</a:t>
            </a:r>
          </a:p>
        </p:txBody>
      </p:sp>
      <p:sp>
        <p:nvSpPr>
          <p:cNvPr id="42" name="TextovéPole 41">
            <a:extLst>
              <a:ext uri="{FF2B5EF4-FFF2-40B4-BE49-F238E27FC236}">
                <a16:creationId xmlns:a16="http://schemas.microsoft.com/office/drawing/2014/main" id="{6AB3A553-F20B-40AD-8560-673027B06FDA}"/>
              </a:ext>
            </a:extLst>
          </p:cNvPr>
          <p:cNvSpPr txBox="1"/>
          <p:nvPr/>
        </p:nvSpPr>
        <p:spPr>
          <a:xfrm>
            <a:off x="7894464" y="2551325"/>
            <a:ext cx="40500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Částice se nacházejí v rovnovážné poloze.</a:t>
            </a:r>
          </a:p>
          <a:p>
            <a:r>
              <a:rPr lang="cs-CZ" dirty="0"/>
              <a:t>Přitažlivá a odpudivá síla je v rovnováze.</a:t>
            </a:r>
          </a:p>
        </p:txBody>
      </p:sp>
      <p:sp>
        <p:nvSpPr>
          <p:cNvPr id="43" name="TextovéPole 42">
            <a:extLst>
              <a:ext uri="{FF2B5EF4-FFF2-40B4-BE49-F238E27FC236}">
                <a16:creationId xmlns:a16="http://schemas.microsoft.com/office/drawing/2014/main" id="{B137F330-E4D6-0FCC-CA97-D546D0F3FB04}"/>
              </a:ext>
            </a:extLst>
          </p:cNvPr>
          <p:cNvSpPr txBox="1"/>
          <p:nvPr/>
        </p:nvSpPr>
        <p:spPr>
          <a:xfrm>
            <a:off x="7894464" y="3482824"/>
            <a:ext cx="40500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Částice jsou ve větší vzdálenosti.</a:t>
            </a:r>
          </a:p>
          <a:p>
            <a:r>
              <a:rPr lang="cs-CZ" dirty="0"/>
              <a:t>Na částice působí přitažlivá síla.</a:t>
            </a:r>
          </a:p>
        </p:txBody>
      </p:sp>
      <p:sp>
        <p:nvSpPr>
          <p:cNvPr id="44" name="TextovéPole 43">
            <a:extLst>
              <a:ext uri="{FF2B5EF4-FFF2-40B4-BE49-F238E27FC236}">
                <a16:creationId xmlns:a16="http://schemas.microsoft.com/office/drawing/2014/main" id="{EF043A21-09AD-49F0-5A4B-8E866C017B83}"/>
              </a:ext>
            </a:extLst>
          </p:cNvPr>
          <p:cNvSpPr txBox="1"/>
          <p:nvPr/>
        </p:nvSpPr>
        <p:spPr>
          <a:xfrm>
            <a:off x="7894464" y="4426381"/>
            <a:ext cx="40500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Částice jsou ve velmi malé vzdálenosti.</a:t>
            </a:r>
          </a:p>
          <a:p>
            <a:r>
              <a:rPr lang="cs-CZ" dirty="0"/>
              <a:t>Na částice působí odpudivá síla.</a:t>
            </a:r>
          </a:p>
        </p:txBody>
      </p:sp>
    </p:spTree>
    <p:extLst>
      <p:ext uri="{BB962C8B-B14F-4D97-AF65-F5344CB8AC3E}">
        <p14:creationId xmlns:p14="http://schemas.microsoft.com/office/powerpoint/2010/main" val="6895114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968B444F-B752-E6C4-054B-4EF22568CA7D}"/>
              </a:ext>
            </a:extLst>
          </p:cNvPr>
          <p:cNvSpPr txBox="1"/>
          <p:nvPr/>
        </p:nvSpPr>
        <p:spPr>
          <a:xfrm>
            <a:off x="434899" y="367990"/>
            <a:ext cx="61889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Vzájemné silové působení částic, potenciální energie částic.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1">
                <a:extLst>
                  <a:ext uri="{FF2B5EF4-FFF2-40B4-BE49-F238E27FC236}">
                    <a16:creationId xmlns:a16="http://schemas.microsoft.com/office/drawing/2014/main" id="{936B3A10-9EC4-AA8E-4189-D4ED9A167C1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354654" y="637814"/>
                <a:ext cx="6402447" cy="504753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25400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lang="cs-CZ" altLang="cs-CZ" dirty="0">
                    <a:latin typeface="+mn-lt"/>
                  </a:rPr>
                  <a:t>Na obrázku je znázorněna grafická závislost velikosti síly </a:t>
                </a:r>
                <a14:m>
                  <m:oMath xmlns:m="http://schemas.openxmlformats.org/officeDocument/2006/math">
                    <m:r>
                      <a:rPr lang="cs-CZ" altLang="cs-CZ" i="1" dirty="0" smtClean="0">
                        <a:latin typeface="Cambria Math" panose="02040503050406030204" pitchFamily="18" charset="0"/>
                      </a:rPr>
                      <m:t>𝐹</m:t>
                    </m:r>
                  </m:oMath>
                </a14:m>
                <a:r>
                  <a:rPr lang="cs-CZ" altLang="cs-CZ" dirty="0">
                    <a:latin typeface="+mn-lt"/>
                  </a:rPr>
                  <a:t>, která působí mezi dvěma částicemi, na jejich vzájemné vzdálenosti </a:t>
                </a:r>
                <a14:m>
                  <m:oMath xmlns:m="http://schemas.openxmlformats.org/officeDocument/2006/math">
                    <m:r>
                      <a:rPr lang="cs-CZ" altLang="cs-CZ" i="1" dirty="0" smtClean="0">
                        <a:latin typeface="Cambria Math" panose="02040503050406030204" pitchFamily="18" charset="0"/>
                      </a:rPr>
                      <m:t>𝑟</m:t>
                    </m:r>
                  </m:oMath>
                </a14:m>
                <a:r>
                  <a:rPr lang="cs-CZ" altLang="cs-CZ" dirty="0">
                    <a:latin typeface="+mn-lt"/>
                  </a:rPr>
                  <a:t>. Velikost přitažlivé síly se nanáší pod osu </a:t>
                </a:r>
                <a14:m>
                  <m:oMath xmlns:m="http://schemas.openxmlformats.org/officeDocument/2006/math">
                    <m:r>
                      <a:rPr lang="cs-CZ" altLang="cs-CZ" i="1" dirty="0" smtClean="0">
                        <a:latin typeface="Cambria Math" panose="02040503050406030204" pitchFamily="18" charset="0"/>
                      </a:rPr>
                      <m:t>𝑟</m:t>
                    </m:r>
                  </m:oMath>
                </a14:m>
                <a:r>
                  <a:rPr lang="cs-CZ" altLang="cs-CZ" dirty="0">
                    <a:latin typeface="+mn-lt"/>
                  </a:rPr>
                  <a:t>, velikost odpudivé síly nad tuto osu.</a:t>
                </a:r>
              </a:p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lang="cs-CZ" altLang="cs-CZ" dirty="0">
                    <a:latin typeface="+mn-lt"/>
                  </a:rPr>
                  <a:t>Z grafu je možné vyčíst následující vlastnosti interakce dvou částic:</a:t>
                </a:r>
              </a:p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lang="cs-CZ" altLang="cs-CZ" sz="800" dirty="0">
                  <a:latin typeface="+mn-lt"/>
                </a:endParaRPr>
              </a:p>
              <a:p>
                <a:pPr lvl="0"/>
                <a:r>
                  <a:rPr lang="cs-CZ" altLang="cs-CZ" b="1" dirty="0">
                    <a:latin typeface="+mn-lt"/>
                  </a:rPr>
                  <a:t>1.</a:t>
                </a:r>
                <a:r>
                  <a:rPr lang="cs-CZ" altLang="cs-CZ" dirty="0">
                    <a:latin typeface="+mn-lt"/>
                  </a:rPr>
                  <a:t>     Při určité vzdálenosti 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alt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altLang="cs-CZ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b>
                        <m:r>
                          <a:rPr lang="cs-CZ" alt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cs-CZ" altLang="cs-CZ" dirty="0">
                    <a:latin typeface="+mn-lt"/>
                  </a:rPr>
                  <a:t>    (řádově desetiny až setiny </a:t>
                </a:r>
                <a:r>
                  <a:rPr lang="cs-CZ" altLang="cs-CZ" dirty="0" err="1">
                    <a:latin typeface="+mn-lt"/>
                  </a:rPr>
                  <a:t>nm</a:t>
                </a:r>
                <a:r>
                  <a:rPr lang="cs-CZ" altLang="cs-CZ" dirty="0">
                    <a:latin typeface="+mn-lt"/>
                  </a:rPr>
                  <a:t>) je velikost síly, kterou na sebe částice vzájemně působí, nulová. </a:t>
                </a:r>
              </a:p>
              <a:p>
                <a:pPr lvl="0"/>
                <a:r>
                  <a:rPr lang="cs-CZ" altLang="cs-CZ" dirty="0">
                    <a:latin typeface="+mn-lt"/>
                  </a:rPr>
                  <a:t>Obě částice jsou v rovnovážné poloze.</a:t>
                </a:r>
              </a:p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lang="cs-CZ" altLang="cs-CZ" sz="800" dirty="0">
                  <a:latin typeface="+mn-lt"/>
                </a:endParaRPr>
              </a:p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lang="cs-CZ" altLang="cs-CZ" b="1" dirty="0">
                    <a:latin typeface="+mn-lt"/>
                  </a:rPr>
                  <a:t>2. </a:t>
                </a:r>
                <a:r>
                  <a:rPr lang="cs-CZ" altLang="cs-CZ" dirty="0">
                    <a:latin typeface="+mn-lt"/>
                  </a:rPr>
                  <a:t>    Ve vzdálenosti větší než </a:t>
                </a:r>
                <a:r>
                  <a:rPr lang="cs-CZ" altLang="cs-CZ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alt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altLang="cs-CZ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b>
                        <m:r>
                          <a:rPr lang="cs-CZ" alt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cs-CZ" altLang="cs-CZ" dirty="0">
                    <a:latin typeface="+mn-lt"/>
                  </a:rPr>
                  <a:t> je tato síla přitažlivá - její velikost se nejdříve zvětšuje a potom s rostoucí vzdáleností se její účinek rychle zmenšuje. Při velké vzdálenosti je tato síla zanedbatelně malá, z čehož plyne, že </a:t>
                </a:r>
                <a:r>
                  <a:rPr lang="cs-CZ" altLang="cs-CZ" b="1" dirty="0">
                    <a:latin typeface="+mn-lt"/>
                  </a:rPr>
                  <a:t>každá částice je přitahována jen nejbližšími částicemi ve svém okolí</a:t>
                </a:r>
                <a:r>
                  <a:rPr lang="cs-CZ" altLang="cs-CZ" dirty="0">
                    <a:latin typeface="+mn-lt"/>
                  </a:rPr>
                  <a:t>. (U kapalin se přitažlivé působení projevuje do vzdálenosti asi 1 </a:t>
                </a:r>
                <a:r>
                  <a:rPr lang="cs-CZ" altLang="cs-CZ" dirty="0" err="1">
                    <a:latin typeface="+mn-lt"/>
                  </a:rPr>
                  <a:t>nm</a:t>
                </a:r>
                <a:r>
                  <a:rPr lang="cs-CZ" altLang="cs-CZ" dirty="0">
                    <a:latin typeface="+mn-lt"/>
                  </a:rPr>
                  <a:t>.)</a:t>
                </a:r>
              </a:p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lang="cs-CZ" altLang="cs-CZ" sz="800" dirty="0">
                  <a:latin typeface="+mn-lt"/>
                </a:endParaRPr>
              </a:p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lang="cs-CZ" altLang="cs-CZ" b="1" dirty="0">
                    <a:latin typeface="+mn-lt"/>
                  </a:rPr>
                  <a:t>3.</a:t>
                </a:r>
                <a:r>
                  <a:rPr lang="cs-CZ" altLang="cs-CZ" dirty="0">
                    <a:latin typeface="+mn-lt"/>
                  </a:rPr>
                  <a:t>     Ve vzdálenosti menší než 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alt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altLang="cs-CZ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b>
                        <m:r>
                          <a:rPr lang="cs-CZ" alt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cs-CZ" altLang="cs-CZ" dirty="0">
                    <a:latin typeface="+mn-lt"/>
                  </a:rPr>
                  <a:t> působí mezi částicemi síla odpudivá, jejíž velikost rychle roste se zmenšující se vzdáleností.</a:t>
                </a:r>
              </a:p>
            </p:txBody>
          </p:sp>
        </mc:Choice>
        <mc:Fallback xmlns="">
          <p:sp>
            <p:nvSpPr>
              <p:cNvPr id="6" name="Rectangle 1">
                <a:extLst>
                  <a:ext uri="{FF2B5EF4-FFF2-40B4-BE49-F238E27FC236}">
                    <a16:creationId xmlns:a16="http://schemas.microsoft.com/office/drawing/2014/main" id="{936B3A10-9EC4-AA8E-4189-D4ED9A167C1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5354654" y="637814"/>
                <a:ext cx="6402447" cy="5047536"/>
              </a:xfrm>
              <a:prstGeom prst="rect">
                <a:avLst/>
              </a:prstGeom>
              <a:blipFill>
                <a:blip r:embed="rId2"/>
                <a:stretch>
                  <a:fillRect l="-761" r="-951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ovéPole 2">
            <a:extLst>
              <a:ext uri="{FF2B5EF4-FFF2-40B4-BE49-F238E27FC236}">
                <a16:creationId xmlns:a16="http://schemas.microsoft.com/office/drawing/2014/main" id="{C68CCB41-0C03-0C51-B819-0AA5CEFF3ED1}"/>
              </a:ext>
            </a:extLst>
          </p:cNvPr>
          <p:cNvSpPr txBox="1"/>
          <p:nvPr/>
        </p:nvSpPr>
        <p:spPr>
          <a:xfrm>
            <a:off x="434899" y="4718070"/>
            <a:ext cx="49197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 existence vzájemného působení mezi částicemi vyplývá, že soustava částic má vnitřní potenciální energii. </a:t>
            </a:r>
            <a:r>
              <a:rPr lang="cs-CZ" b="1" dirty="0"/>
              <a:t>Pro rovnovážnou polohu částic se tato energie nazývá vazebná energie</a:t>
            </a:r>
            <a:r>
              <a:rPr lang="cs-CZ" dirty="0"/>
              <a:t>.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19D40435-2B6C-E639-AA97-5AA49E8D6767}"/>
              </a:ext>
            </a:extLst>
          </p:cNvPr>
          <p:cNvSpPr txBox="1"/>
          <p:nvPr/>
        </p:nvSpPr>
        <p:spPr>
          <a:xfrm>
            <a:off x="434899" y="5955174"/>
            <a:ext cx="11405409" cy="64633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Vazebná energie je rovna práci, kterou by bylo třeba vykonat působením vnějších sil, aby došlo k rozrušení vazby mezi částicemi.</a:t>
            </a:r>
          </a:p>
        </p:txBody>
      </p:sp>
      <p:grpSp>
        <p:nvGrpSpPr>
          <p:cNvPr id="5" name="Skupina 4">
            <a:extLst>
              <a:ext uri="{FF2B5EF4-FFF2-40B4-BE49-F238E27FC236}">
                <a16:creationId xmlns:a16="http://schemas.microsoft.com/office/drawing/2014/main" id="{CF7ADBBC-1ECC-A26F-CE17-D4E2C7751AF3}"/>
              </a:ext>
            </a:extLst>
          </p:cNvPr>
          <p:cNvGrpSpPr/>
          <p:nvPr/>
        </p:nvGrpSpPr>
        <p:grpSpPr>
          <a:xfrm>
            <a:off x="434899" y="1176090"/>
            <a:ext cx="4627463" cy="3469212"/>
            <a:chOff x="434899" y="1176090"/>
            <a:chExt cx="4627463" cy="3469212"/>
          </a:xfrm>
        </p:grpSpPr>
        <p:grpSp>
          <p:nvGrpSpPr>
            <p:cNvPr id="16" name="Skupina 15">
              <a:extLst>
                <a:ext uri="{FF2B5EF4-FFF2-40B4-BE49-F238E27FC236}">
                  <a16:creationId xmlns:a16="http://schemas.microsoft.com/office/drawing/2014/main" id="{BAA97586-670A-45F8-07F6-D4DFCBAA2257}"/>
                </a:ext>
              </a:extLst>
            </p:cNvPr>
            <p:cNvGrpSpPr/>
            <p:nvPr/>
          </p:nvGrpSpPr>
          <p:grpSpPr>
            <a:xfrm>
              <a:off x="434899" y="1176090"/>
              <a:ext cx="4627463" cy="3469212"/>
              <a:chOff x="498380" y="3230392"/>
              <a:chExt cx="4627463" cy="3469212"/>
            </a:xfrm>
          </p:grpSpPr>
          <p:pic>
            <p:nvPicPr>
              <p:cNvPr id="12" name="Obrázek 11">
                <a:extLst>
                  <a:ext uri="{FF2B5EF4-FFF2-40B4-BE49-F238E27FC236}">
                    <a16:creationId xmlns:a16="http://schemas.microsoft.com/office/drawing/2014/main" id="{0CAE9E6A-FBD7-FC0F-8F9A-893C55C8F3C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98380" y="3230392"/>
                <a:ext cx="4627463" cy="3469212"/>
              </a:xfrm>
              <a:prstGeom prst="rect">
                <a:avLst/>
              </a:prstGeom>
            </p:spPr>
          </p:pic>
          <p:cxnSp>
            <p:nvCxnSpPr>
              <p:cNvPr id="15" name="Přímá spojnice se šipkou 14">
                <a:extLst>
                  <a:ext uri="{FF2B5EF4-FFF2-40B4-BE49-F238E27FC236}">
                    <a16:creationId xmlns:a16="http://schemas.microsoft.com/office/drawing/2014/main" id="{629E9971-782F-64BF-29E2-244A8BF8C96E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208598" y="4428877"/>
                <a:ext cx="1603513" cy="604299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7" name="TextovéPole 6">
              <a:extLst>
                <a:ext uri="{FF2B5EF4-FFF2-40B4-BE49-F238E27FC236}">
                  <a16:creationId xmlns:a16="http://schemas.microsoft.com/office/drawing/2014/main" id="{565E8930-D006-BFB9-9CE8-E56025A67B8A}"/>
                </a:ext>
              </a:extLst>
            </p:cNvPr>
            <p:cNvSpPr txBox="1"/>
            <p:nvPr/>
          </p:nvSpPr>
          <p:spPr>
            <a:xfrm>
              <a:off x="1020335" y="2342176"/>
              <a:ext cx="90324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000" dirty="0"/>
                <a:t>Odpudivé síly</a:t>
              </a:r>
            </a:p>
          </p:txBody>
        </p:sp>
        <p:sp>
          <p:nvSpPr>
            <p:cNvPr id="9" name="TextovéPole 8">
              <a:extLst>
                <a:ext uri="{FF2B5EF4-FFF2-40B4-BE49-F238E27FC236}">
                  <a16:creationId xmlns:a16="http://schemas.microsoft.com/office/drawing/2014/main" id="{20CDE6D9-302F-D7F0-D1E0-D656B9E856CA}"/>
                </a:ext>
              </a:extLst>
            </p:cNvPr>
            <p:cNvSpPr txBox="1"/>
            <p:nvPr/>
          </p:nvSpPr>
          <p:spPr>
            <a:xfrm>
              <a:off x="1661822" y="3312332"/>
              <a:ext cx="90324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000" dirty="0"/>
                <a:t>Přitažlivé síly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517476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E78CE5D1-D7E3-6F37-D514-D14BDA141697}"/>
              </a:ext>
            </a:extLst>
          </p:cNvPr>
          <p:cNvSpPr txBox="1"/>
          <p:nvPr/>
        </p:nvSpPr>
        <p:spPr>
          <a:xfrm>
            <a:off x="323385" y="167273"/>
            <a:ext cx="5580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Vazebné síly, vnitřní potenciální energie soustavy částic.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BB0F4F51-A7EF-B9A6-258B-8161941656E4}"/>
              </a:ext>
            </a:extLst>
          </p:cNvPr>
          <p:cNvSpPr txBox="1"/>
          <p:nvPr/>
        </p:nvSpPr>
        <p:spPr>
          <a:xfrm>
            <a:off x="301059" y="475653"/>
            <a:ext cx="113854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Síly, jimiž na sebe působí atomy v molekule, nazýváme </a:t>
            </a:r>
            <a:r>
              <a:rPr lang="cs-CZ" b="1" dirty="0"/>
              <a:t>vazebné síly</a:t>
            </a:r>
            <a:r>
              <a:rPr lang="cs-CZ" dirty="0"/>
              <a:t>. Tyto síly určují strukturu molekul, vzájemnou polohu částic. Znalost struktury molekul je důležitá nejen ve fyzice a chemii, ale i pro biologii, lékařské vědy,  a další obory.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2D4129E4-6335-5748-615A-51211D4BC910}"/>
              </a:ext>
            </a:extLst>
          </p:cNvPr>
          <p:cNvSpPr txBox="1"/>
          <p:nvPr/>
        </p:nvSpPr>
        <p:spPr>
          <a:xfrm>
            <a:off x="323384" y="1179431"/>
            <a:ext cx="11474559" cy="36933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Z existence vzájemného působení mezi částicemi vyplývá, že soustava částic tvořící těleso má vnitřní </a:t>
            </a:r>
            <a:r>
              <a:rPr lang="cs-CZ" b="1" dirty="0"/>
              <a:t>potenciální energii</a:t>
            </a:r>
            <a:r>
              <a:rPr lang="cs-CZ" dirty="0"/>
              <a:t>.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400FA920-DFA8-BDDB-0573-EA62EEA8CED8}"/>
              </a:ext>
            </a:extLst>
          </p:cNvPr>
          <p:cNvSpPr txBox="1"/>
          <p:nvPr/>
        </p:nvSpPr>
        <p:spPr>
          <a:xfrm>
            <a:off x="211918" y="1613991"/>
            <a:ext cx="1147455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Pro rovnovážnou polohu částic se tato energie nazývá </a:t>
            </a:r>
            <a:r>
              <a:rPr lang="cs-CZ" b="1" dirty="0"/>
              <a:t>vazebná energie</a:t>
            </a:r>
            <a:r>
              <a:rPr lang="cs-CZ" dirty="0"/>
              <a:t> (energie vazby, disociační energie). Tato energie je rovna práci </a:t>
            </a:r>
            <a:r>
              <a:rPr lang="cs-CZ" b="1" dirty="0"/>
              <a:t>vnějších sil</a:t>
            </a:r>
            <a:r>
              <a:rPr lang="cs-CZ" dirty="0"/>
              <a:t>, které rozruší vazby mezi částicemi.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Obdélník 4"/>
              <p:cNvSpPr/>
              <p:nvPr/>
            </p:nvSpPr>
            <p:spPr>
              <a:xfrm>
                <a:off x="429916" y="2325550"/>
                <a:ext cx="11368027" cy="203966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cs-CZ" dirty="0"/>
                  <a:t>K rozdělení molekuly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</a:rPr>
                          <m:t>O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na dva samostatné atomy kyslíku je třeba energie asi (</a:t>
                </a:r>
                <a:r>
                  <a:rPr lang="cs-CZ" dirty="0" err="1"/>
                  <a:t>aJ</a:t>
                </a:r>
                <a:r>
                  <a:rPr lang="cs-CZ" dirty="0"/>
                  <a:t> – </a:t>
                </a:r>
                <a:r>
                  <a:rPr lang="cs-CZ" dirty="0" err="1"/>
                  <a:t>attojoule</a:t>
                </a:r>
                <a:r>
                  <a:rPr lang="cs-CZ" dirty="0"/>
                  <a:t>, 1 </a:t>
                </a:r>
                <a:r>
                  <a:rPr lang="cs-CZ" dirty="0" err="1"/>
                  <a:t>aJ</a:t>
                </a:r>
                <a:r>
                  <a:rPr lang="cs-CZ" dirty="0"/>
                  <a:t>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−18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J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cs-CZ" dirty="0"/>
                  <a:t>:</a:t>
                </a:r>
              </a:p>
              <a:p>
                <a:endParaRPr lang="cs-CZ" sz="800" dirty="0"/>
              </a:p>
              <a:p>
                <a:pPr algn="ctr"/>
                <a:r>
                  <a:rPr lang="cs-CZ" dirty="0"/>
                  <a:t> 0,83 </a:t>
                </a:r>
                <a:r>
                  <a:rPr lang="cs-CZ" dirty="0" err="1"/>
                  <a:t>aJ</a:t>
                </a:r>
                <a:r>
                  <a:rPr lang="cs-CZ" dirty="0"/>
                  <a:t>, tj. 0,83 .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−18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J</m:t>
                    </m:r>
                  </m:oMath>
                </a14:m>
                <a:r>
                  <a:rPr lang="cs-CZ" dirty="0"/>
                  <a:t> , </a:t>
                </a:r>
              </a:p>
              <a:p>
                <a:pPr algn="ctr"/>
                <a:r>
                  <a:rPr lang="cs-CZ" sz="800" dirty="0"/>
                  <a:t> </a:t>
                </a:r>
              </a:p>
              <a:p>
                <a:pPr algn="ctr"/>
                <a:r>
                  <a:rPr lang="cs-CZ" dirty="0"/>
                  <a:t>pro látkové množství 1 mol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O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(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6,02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23</m:t>
                        </m:r>
                      </m:sup>
                    </m:sSup>
                  </m:oMath>
                </a14:m>
                <a:r>
                  <a:rPr lang="cs-CZ" dirty="0"/>
                  <a:t> molekul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O</m:t>
                        </m:r>
                      </m:e>
                      <m:sub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) je třeba energie asi: </a:t>
                </a:r>
              </a:p>
              <a:p>
                <a:pPr algn="ctr"/>
                <a:endParaRPr lang="cs-CZ" sz="800" dirty="0"/>
              </a:p>
              <a:p>
                <a:pPr algn="ctr"/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6,02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23</m:t>
                        </m:r>
                      </m:sup>
                    </m:sSup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∙0,83∙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−18</m:t>
                        </m:r>
                      </m:sup>
                    </m:sSup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≈5∙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5</m:t>
                        </m:r>
                      </m:sup>
                    </m:sSup>
                    <m:r>
                      <m:rPr>
                        <m:sty m:val="p"/>
                      </m:rPr>
                      <a:rPr lang="cs-CZ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J</m:t>
                    </m:r>
                    <m:r>
                      <a:rPr lang="cs-CZ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mol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=500 </m:t>
                    </m:r>
                    <m:r>
                      <m:rPr>
                        <m:sty m:val="p"/>
                      </m:rPr>
                      <a:rPr lang="cs-CZ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kJ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mol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 </a:t>
                </a:r>
              </a:p>
              <a:p>
                <a:pPr algn="ctr"/>
                <a:endParaRPr lang="cs-CZ" sz="800" dirty="0"/>
              </a:p>
              <a:p>
                <a:pPr algn="ctr"/>
                <a:r>
                  <a:rPr lang="cs-CZ" dirty="0"/>
                  <a:t>(látkové množství 1 mol obsahuje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6,02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23</m:t>
                        </m:r>
                      </m:sup>
                    </m:sSup>
                  </m:oMath>
                </a14:m>
                <a:r>
                  <a:rPr lang="cs-CZ" dirty="0"/>
                  <a:t> částic ).</a:t>
                </a:r>
              </a:p>
            </p:txBody>
          </p:sp>
        </mc:Choice>
        <mc:Fallback xmlns="">
          <p:sp>
            <p:nvSpPr>
              <p:cNvPr id="5" name="Obdélník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9916" y="2325550"/>
                <a:ext cx="11368027" cy="2039661"/>
              </a:xfrm>
              <a:prstGeom prst="rect">
                <a:avLst/>
              </a:prstGeom>
              <a:blipFill>
                <a:blip r:embed="rId2"/>
                <a:stretch>
                  <a:fillRect l="-483" t="-1493" b="-59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1"/>
              <p:cNvSpPr>
                <a:spLocks noChangeArrowheads="1"/>
              </p:cNvSpPr>
              <p:nvPr/>
            </p:nvSpPr>
            <p:spPr bwMode="auto">
              <a:xfrm>
                <a:off x="4916863" y="4730863"/>
                <a:ext cx="2358274" cy="151253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horz" wrap="none" lIns="91440" tIns="45720" rIns="91440" bIns="45720" numCol="1" anchor="ctr" anchorCtr="0" compatLnSpc="1">
                <a:prstTxWarp prst="textNoShape">
                  <a:avLst/>
                </a:prstTxWarp>
                <a:spAutoFit/>
              </a:bodyPr>
              <a:lstStyle/>
              <a:p>
                <a:pPr marL="285750" marR="0" lvl="0" indent="-28575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tabLst/>
                </a:pPr>
                <a:r>
                  <a:rPr kumimoji="0" lang="cs-CZ" altLang="cs-CZ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anose="020B0604020202020204" pitchFamily="34" charset="0"/>
                  </a:rPr>
                  <a:t>nano (n)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kumimoji="0" lang="cs-CZ" altLang="cs-CZ" i="1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kumimoji="0" lang="cs-CZ" altLang="cs-CZ" b="0" i="1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kumimoji="0" lang="cs-CZ" altLang="cs-CZ" b="0" i="1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</a:rPr>
                          <m:t>−9</m:t>
                        </m:r>
                      </m:sup>
                    </m:sSup>
                  </m:oMath>
                </a14:m>
                <a:endParaRPr kumimoji="0" lang="cs-CZ" altLang="cs-CZ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  <a:p>
                <a:pPr marL="285750" marR="0" lvl="0" indent="-28575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tabLst/>
                </a:pPr>
                <a:r>
                  <a:rPr kumimoji="0" lang="cs-CZ" altLang="cs-CZ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anose="020B0604020202020204" pitchFamily="34" charset="0"/>
                  </a:rPr>
                  <a:t>piko (p)  = </a:t>
                </a:r>
                <a14:m>
                  <m:oMath xmlns:m="http://schemas.openxmlformats.org/officeDocument/2006/math">
                    <m:r>
                      <a:rPr kumimoji="0" lang="cs-CZ" altLang="cs-CZ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kumimoji="0" lang="cs-CZ" altLang="cs-CZ" i="1" u="none" strike="noStrike" cap="none" normalizeH="0" baseline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kumimoji="0" lang="cs-CZ" altLang="cs-CZ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kumimoji="0" lang="cs-CZ" altLang="cs-CZ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</a:rPr>
                          <m:t>−12</m:t>
                        </m:r>
                      </m:sup>
                    </m:sSup>
                  </m:oMath>
                </a14:m>
                <a:r>
                  <a:rPr kumimoji="0" lang="cs-CZ" altLang="cs-CZ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anose="020B0604020202020204" pitchFamily="34" charset="0"/>
                  </a:rPr>
                  <a:t> </a:t>
                </a:r>
              </a:p>
              <a:p>
                <a:pPr marL="285750" indent="-28575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</a:pPr>
                <a:r>
                  <a:rPr lang="cs-CZ" altLang="cs-CZ" dirty="0" err="1">
                    <a:latin typeface="Arial" panose="020B0604020202020204" pitchFamily="34" charset="0"/>
                  </a:rPr>
                  <a:t>femto</a:t>
                </a:r>
                <a:r>
                  <a:rPr lang="cs-CZ" altLang="cs-CZ" dirty="0">
                    <a:latin typeface="Arial" panose="020B0604020202020204" pitchFamily="34" charset="0"/>
                  </a:rPr>
                  <a:t> (f) =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alt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altLang="cs-CZ" b="0" i="1" smtClean="0">
                            <a:latin typeface="Cambria Math" panose="02040503050406030204" pitchFamily="18" charset="0"/>
                          </a:rPr>
                          <m:t>  10</m:t>
                        </m:r>
                      </m:e>
                      <m:sup>
                        <m:r>
                          <a:rPr lang="cs-CZ" altLang="cs-CZ" b="0" i="1" smtClean="0">
                            <a:latin typeface="Cambria Math" panose="02040503050406030204" pitchFamily="18" charset="0"/>
                          </a:rPr>
                          <m:t>−15</m:t>
                        </m:r>
                      </m:sup>
                    </m:sSup>
                  </m:oMath>
                </a14:m>
                <a:endParaRPr lang="cs-CZ" altLang="cs-CZ" dirty="0">
                  <a:latin typeface="Arial" panose="020B0604020202020204" pitchFamily="34" charset="0"/>
                </a:endParaRPr>
              </a:p>
              <a:p>
                <a:pPr marL="285750" marR="0" lvl="0" indent="-28575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tabLst/>
                </a:pPr>
                <a:r>
                  <a:rPr kumimoji="0" lang="cs-CZ" altLang="cs-CZ" i="0" u="none" strike="noStrike" cap="none" normalizeH="0" baseline="0" dirty="0" err="1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anose="020B0604020202020204" pitchFamily="34" charset="0"/>
                  </a:rPr>
                  <a:t>atto</a:t>
                </a:r>
                <a:r>
                  <a:rPr kumimoji="0" lang="cs-CZ" altLang="cs-CZ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anose="020B0604020202020204" pitchFamily="34" charset="0"/>
                  </a:rPr>
                  <a:t> (a)   =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kumimoji="0" lang="cs-CZ" altLang="cs-CZ" i="1" u="none" strike="noStrike" cap="none" normalizeH="0" baseline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kumimoji="0" lang="cs-CZ" altLang="cs-CZ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kumimoji="0" lang="cs-CZ" altLang="cs-CZ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</a:rPr>
                          <m:t>−18</m:t>
                        </m:r>
                      </m:sup>
                    </m:sSup>
                  </m:oMath>
                </a14:m>
                <a:endParaRPr kumimoji="0" lang="cs-CZ" altLang="cs-CZ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  <a:p>
                <a:pPr marL="285750" marR="0" lvl="0" indent="-28575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tabLst/>
                </a:pPr>
                <a:r>
                  <a:rPr kumimoji="0" lang="cs-CZ" altLang="cs-CZ" i="0" u="none" strike="noStrike" cap="none" normalizeH="0" baseline="0" dirty="0" err="1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anose="020B0604020202020204" pitchFamily="34" charset="0"/>
                  </a:rPr>
                  <a:t>zepto</a:t>
                </a:r>
                <a:r>
                  <a:rPr kumimoji="0" lang="cs-CZ" altLang="cs-CZ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anose="020B0604020202020204" pitchFamily="34" charset="0"/>
                  </a:rPr>
                  <a:t> (z) =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kumimoji="0" lang="cs-CZ" altLang="cs-CZ" i="1" u="none" strike="noStrike" cap="none" normalizeH="0" baseline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kumimoji="0" lang="cs-CZ" altLang="cs-CZ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kumimoji="0" lang="cs-CZ" altLang="cs-CZ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</a:rPr>
                          <m:t>−21</m:t>
                        </m:r>
                      </m:sup>
                    </m:sSup>
                  </m:oMath>
                </a14:m>
                <a:endParaRPr kumimoji="0" lang="cs-CZ" altLang="cs-CZ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8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4916863" y="4730863"/>
                <a:ext cx="2358274" cy="1512530"/>
              </a:xfrm>
              <a:prstGeom prst="rect">
                <a:avLst/>
              </a:prstGeom>
              <a:blipFill>
                <a:blip r:embed="rId3"/>
                <a:stretch>
                  <a:fillRect l="-1813" t="-806" b="-5242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109844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CC47E044-65BF-4F2B-0152-A7B26F695F7E}"/>
              </a:ext>
            </a:extLst>
          </p:cNvPr>
          <p:cNvSpPr txBox="1"/>
          <p:nvPr/>
        </p:nvSpPr>
        <p:spPr>
          <a:xfrm>
            <a:off x="289932" y="234176"/>
            <a:ext cx="8809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09368A95-B4DA-6C1E-0B4A-7D3EB149EB29}"/>
                  </a:ext>
                </a:extLst>
              </p:cNvPr>
              <p:cNvSpPr txBox="1"/>
              <p:nvPr/>
            </p:nvSpPr>
            <p:spPr>
              <a:xfrm>
                <a:off x="289932" y="724829"/>
                <a:ext cx="11608419" cy="42473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Při reakci molekulového vodíku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cs-CZ" dirty="0"/>
                  <a:t> s molekulovým jodem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I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cs-CZ" dirty="0"/>
                  <a:t> vzniká jodovodík: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cs-CZ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I</m:t>
                          </m:r>
                        </m:e>
                        <m:sub>
                          <m:r>
                            <a:rPr lang="cs-CZ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→2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HI</m:t>
                      </m:r>
                    </m:oMath>
                  </m:oMathPara>
                </a14:m>
                <a:endParaRPr lang="cs-CZ" dirty="0"/>
              </a:p>
              <a:p>
                <a:r>
                  <a:rPr lang="cs-CZ" dirty="0"/>
                  <a:t>Má-li se děj uskutečnit, musí se nejdříve rozštěpit vazby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H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−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H</m:t>
                    </m:r>
                  </m:oMath>
                </a14:m>
                <a:r>
                  <a:rPr lang="cs-CZ" dirty="0"/>
                  <a:t>  a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I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−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I</m:t>
                    </m:r>
                  </m:oMath>
                </a14:m>
                <a:r>
                  <a:rPr lang="cs-CZ" dirty="0"/>
                  <a:t> .</a:t>
                </a:r>
              </a:p>
              <a:p>
                <a:r>
                  <a:rPr lang="cs-CZ" dirty="0"/>
                  <a:t>Pro soustavu molekul vodíku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o látkovém množství 1 mol se musí </a:t>
                </a:r>
                <a:r>
                  <a:rPr lang="cs-CZ" b="1" dirty="0"/>
                  <a:t>dodat</a:t>
                </a:r>
                <a:r>
                  <a:rPr lang="cs-CZ" dirty="0"/>
                  <a:t> vazebná energie 435 k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J</m:t>
                    </m:r>
                  </m:oMath>
                </a14:m>
                <a:r>
                  <a:rPr lang="cs-CZ" dirty="0"/>
                  <a:t>.</a:t>
                </a:r>
              </a:p>
              <a:p>
                <a:r>
                  <a:rPr lang="cs-CZ" dirty="0"/>
                  <a:t>Pro soustavu molekul jodu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I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o látkovém množství 1 mol se musí </a:t>
                </a:r>
                <a:r>
                  <a:rPr lang="cs-CZ" b="1" dirty="0"/>
                  <a:t>dodat</a:t>
                </a:r>
                <a:r>
                  <a:rPr lang="cs-CZ" dirty="0"/>
                  <a:t> vazebná energie  150 k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J</m:t>
                    </m:r>
                  </m:oMath>
                </a14:m>
                <a:r>
                  <a:rPr lang="cs-CZ" dirty="0"/>
                  <a:t>.</a:t>
                </a:r>
              </a:p>
              <a:p>
                <a:endParaRPr lang="cs-CZ" dirty="0"/>
              </a:p>
              <a:p>
                <a:r>
                  <a:rPr lang="cs-CZ" dirty="0"/>
                  <a:t>Při vzniku molekul jodovodíku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HI</m:t>
                    </m:r>
                  </m:oMath>
                </a14:m>
                <a:r>
                  <a:rPr lang="cs-CZ" dirty="0"/>
                  <a:t> o látkovém množství 2 mol se naopak </a:t>
                </a:r>
                <a:r>
                  <a:rPr lang="cs-CZ" b="1" dirty="0"/>
                  <a:t>uvolní</a:t>
                </a:r>
                <a:r>
                  <a:rPr lang="cs-CZ" dirty="0"/>
                  <a:t> celkem dvojnásobek vazebné energie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H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−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I</m:t>
                    </m:r>
                  </m:oMath>
                </a14:m>
                <a:r>
                  <a:rPr lang="cs-CZ" dirty="0"/>
                  <a:t>, tj.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2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∙299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kJ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=598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kJ</m:t>
                    </m:r>
                  </m:oMath>
                </a14:m>
                <a:r>
                  <a:rPr lang="cs-CZ" dirty="0"/>
                  <a:t>.</a:t>
                </a:r>
              </a:p>
              <a:p>
                <a:endParaRPr lang="cs-CZ" dirty="0"/>
              </a:p>
              <a:p>
                <a:r>
                  <a:rPr lang="cs-CZ" dirty="0"/>
                  <a:t>Celková energetická bilance tohoto děje je dána rozdílem energií, které se při reakci uvolní (598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i="0" dirty="0" smtClean="0">
                        <a:latin typeface="Cambria Math" panose="02040503050406030204" pitchFamily="18" charset="0"/>
                      </a:rPr>
                      <m:t>kJ</m:t>
                    </m:r>
                  </m:oMath>
                </a14:m>
                <a:r>
                  <a:rPr lang="cs-CZ" dirty="0"/>
                  <a:t>), a energie, kterou je nutno reakci dodat k jejímu uskutečnění (585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i="0" dirty="0" smtClean="0">
                        <a:latin typeface="Cambria Math" panose="02040503050406030204" pitchFamily="18" charset="0"/>
                      </a:rPr>
                      <m:t>kJ</m:t>
                    </m:r>
                  </m:oMath>
                </a14:m>
                <a:r>
                  <a:rPr lang="cs-CZ" dirty="0"/>
                  <a:t>). V tomto případě: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𝐸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=598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kJ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−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435+150</m:t>
                          </m:r>
                        </m:e>
                      </m:d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kJ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=598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kJ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−585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kJ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=13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kJ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Soustava uvolnila 13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i="0" dirty="0" smtClean="0">
                        <a:latin typeface="Cambria Math" panose="02040503050406030204" pitchFamily="18" charset="0"/>
                      </a:rPr>
                      <m:t>kJ</m:t>
                    </m:r>
                  </m:oMath>
                </a14:m>
                <a:r>
                  <a:rPr lang="cs-CZ" dirty="0"/>
                  <a:t> energie a přechází do stavu s nižší energií, tedy do stavu </a:t>
                </a:r>
                <a:r>
                  <a:rPr lang="cs-CZ" b="1" dirty="0"/>
                  <a:t>stabilnějšího</a:t>
                </a:r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09368A95-B4DA-6C1E-0B4A-7D3EB149EB2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9932" y="724829"/>
                <a:ext cx="11608419" cy="4247317"/>
              </a:xfrm>
              <a:prstGeom prst="rect">
                <a:avLst/>
              </a:prstGeom>
              <a:blipFill>
                <a:blip r:embed="rId2"/>
                <a:stretch>
                  <a:fillRect l="-473" t="-861" r="-473" b="-129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979228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C964D2-834F-D963-2A0C-EF60897D96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573FA48-986D-DADC-2974-8B3A6F611EB7}"/>
              </a:ext>
            </a:extLst>
          </p:cNvPr>
          <p:cNvSpPr txBox="1"/>
          <p:nvPr/>
        </p:nvSpPr>
        <p:spPr>
          <a:xfrm>
            <a:off x="5246077" y="2705725"/>
            <a:ext cx="169984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/>
              <a:t>Konec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2B66020A-DD08-9F26-AABE-86E86CBA97F9}"/>
              </a:ext>
            </a:extLst>
          </p:cNvPr>
          <p:cNvSpPr txBox="1"/>
          <p:nvPr/>
        </p:nvSpPr>
        <p:spPr>
          <a:xfrm>
            <a:off x="2743200" y="6154615"/>
            <a:ext cx="6705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Nalezené nedostatky a připomínky pošlete na adresu karel.sixl@pb.cz</a:t>
            </a:r>
          </a:p>
        </p:txBody>
      </p:sp>
    </p:spTree>
    <p:extLst>
      <p:ext uri="{BB962C8B-B14F-4D97-AF65-F5344CB8AC3E}">
        <p14:creationId xmlns:p14="http://schemas.microsoft.com/office/powerpoint/2010/main" val="4040214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1357</TotalTime>
  <Words>2389</Words>
  <Application>Microsoft Office PowerPoint</Application>
  <PresentationFormat>Širokoúhlá obrazovka</PresentationFormat>
  <Paragraphs>154</Paragraphs>
  <Slides>15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22" baseType="lpstr">
      <vt:lpstr>Arial</vt:lpstr>
      <vt:lpstr>Calibri</vt:lpstr>
      <vt:lpstr>Calibri Light</vt:lpstr>
      <vt:lpstr>Cambria Math</vt:lpstr>
      <vt:lpstr>Helvetica Neue</vt:lpstr>
      <vt:lpstr>system-ui</vt:lpstr>
      <vt:lpstr>Motiv Office</vt:lpstr>
      <vt:lpstr>Základní poznatky termodynamiky a molekulové fyziky Fyz81 - 1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poznatky termodynamiky a molekulové fyziky Fyz81</dc:title>
  <dc:creator>Karel Sixl</dc:creator>
  <cp:lastModifiedBy>Karel Sixl</cp:lastModifiedBy>
  <cp:revision>75</cp:revision>
  <dcterms:created xsi:type="dcterms:W3CDTF">2025-07-18T11:07:42Z</dcterms:created>
  <dcterms:modified xsi:type="dcterms:W3CDTF">2026-03-01T17:08:17Z</dcterms:modified>
</cp:coreProperties>
</file>