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91" r:id="rId4"/>
    <p:sldId id="263" r:id="rId5"/>
    <p:sldId id="280" r:id="rId6"/>
    <p:sldId id="296" r:id="rId7"/>
    <p:sldId id="297" r:id="rId8"/>
    <p:sldId id="264" r:id="rId9"/>
    <p:sldId id="288" r:id="rId10"/>
    <p:sldId id="286" r:id="rId11"/>
    <p:sldId id="287" r:id="rId12"/>
    <p:sldId id="281" r:id="rId13"/>
    <p:sldId id="290" r:id="rId14"/>
    <p:sldId id="282" r:id="rId15"/>
    <p:sldId id="283" r:id="rId16"/>
    <p:sldId id="293" r:id="rId17"/>
    <p:sldId id="294" r:id="rId18"/>
    <p:sldId id="295" r:id="rId19"/>
    <p:sldId id="267" r:id="rId20"/>
    <p:sldId id="279" r:id="rId2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678" y="10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edu.ceskatelevize.cz/video/153-pokusy-vykon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hyperlink" Target="https://edu.ceskatelevize.cz/video/6617-jeden-den-s-fyzikou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NUL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NUL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773740" y="1883133"/>
            <a:ext cx="4644515" cy="1752599"/>
          </a:xfrm>
        </p:spPr>
        <p:txBody>
          <a:bodyPr>
            <a:normAutofit/>
          </a:bodyPr>
          <a:lstStyle/>
          <a:p>
            <a:r>
              <a:rPr lang="cs-CZ" dirty="0"/>
              <a:t>Výkon a účinnost</a:t>
            </a:r>
            <a:br>
              <a:rPr lang="cs-CZ" dirty="0"/>
            </a:br>
            <a:r>
              <a:rPr lang="cs-CZ"/>
              <a:t>(Fyz41)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539814" y="4293096"/>
            <a:ext cx="3112368" cy="1728192"/>
          </a:xfrm>
        </p:spPr>
        <p:txBody>
          <a:bodyPr>
            <a:normAutofit fontScale="92500" lnSpcReduction="20000"/>
          </a:bodyPr>
          <a:lstStyle/>
          <a:p>
            <a:r>
              <a:rPr lang="cs-CZ" sz="1800" dirty="0">
                <a:solidFill>
                  <a:schemeClr val="tx1"/>
                </a:solidFill>
              </a:rPr>
              <a:t>Výkon</a:t>
            </a:r>
          </a:p>
          <a:p>
            <a:r>
              <a:rPr lang="cs-CZ" sz="1800" dirty="0">
                <a:solidFill>
                  <a:schemeClr val="tx1"/>
                </a:solidFill>
              </a:rPr>
              <a:t>Průměrný výkon</a:t>
            </a:r>
          </a:p>
          <a:p>
            <a:r>
              <a:rPr lang="cs-CZ" sz="1800" dirty="0">
                <a:solidFill>
                  <a:schemeClr val="tx1"/>
                </a:solidFill>
              </a:rPr>
              <a:t>Jednotka výkonu</a:t>
            </a:r>
          </a:p>
          <a:p>
            <a:r>
              <a:rPr lang="cs-CZ" sz="1800" dirty="0">
                <a:solidFill>
                  <a:schemeClr val="tx1"/>
                </a:solidFill>
              </a:rPr>
              <a:t>Okamžitý výkon</a:t>
            </a:r>
          </a:p>
          <a:p>
            <a:r>
              <a:rPr lang="cs-CZ" sz="1800" dirty="0">
                <a:solidFill>
                  <a:schemeClr val="tx1"/>
                </a:solidFill>
              </a:rPr>
              <a:t>Práce počítaná z výkonu</a:t>
            </a:r>
          </a:p>
          <a:p>
            <a:r>
              <a:rPr lang="cs-CZ" sz="1800" dirty="0">
                <a:solidFill>
                  <a:schemeClr val="tx1"/>
                </a:solidFill>
              </a:rPr>
              <a:t>Účinnost</a:t>
            </a:r>
          </a:p>
        </p:txBody>
      </p:sp>
      <p:sp>
        <p:nvSpPr>
          <p:cNvPr id="6" name="Obdélník 5"/>
          <p:cNvSpPr/>
          <p:nvPr/>
        </p:nvSpPr>
        <p:spPr>
          <a:xfrm>
            <a:off x="5385163" y="3779748"/>
            <a:ext cx="14216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2"/>
              </a:rPr>
              <a:t>Úvodní video</a:t>
            </a:r>
            <a:endParaRPr lang="cs-CZ" dirty="0"/>
          </a:p>
        </p:txBody>
      </p:sp>
      <p:sp>
        <p:nvSpPr>
          <p:cNvPr id="7" name="TextovéPole 7">
            <a:extLst>
              <a:ext uri="{FF2B5EF4-FFF2-40B4-BE49-F238E27FC236}">
                <a16:creationId xmlns:a16="http://schemas.microsoft.com/office/drawing/2014/main" id="{0BB99722-8472-A2B4-04EA-32A5E62680B4}"/>
              </a:ext>
            </a:extLst>
          </p:cNvPr>
          <p:cNvSpPr txBox="1"/>
          <p:nvPr/>
        </p:nvSpPr>
        <p:spPr>
          <a:xfrm>
            <a:off x="8688288" y="6160658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Prezentace obsahuje animace</a:t>
            </a:r>
          </a:p>
        </p:txBody>
      </p:sp>
      <p:sp>
        <p:nvSpPr>
          <p:cNvPr id="8" name="TextovéPole 6">
            <a:extLst>
              <a:ext uri="{FF2B5EF4-FFF2-40B4-BE49-F238E27FC236}">
                <a16:creationId xmlns:a16="http://schemas.microsoft.com/office/drawing/2014/main" id="{7357C78A-CC9C-A061-3D1A-FBC0D3683CFF}"/>
              </a:ext>
            </a:extLst>
          </p:cNvPr>
          <p:cNvSpPr txBox="1"/>
          <p:nvPr/>
        </p:nvSpPr>
        <p:spPr>
          <a:xfrm>
            <a:off x="839416" y="6160658"/>
            <a:ext cx="1368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23. 11. 2025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6000" y="476672"/>
            <a:ext cx="3600001" cy="900000"/>
            <a:chOff x="5375920" y="674864"/>
            <a:chExt cx="4750522" cy="1130585"/>
          </a:xfrm>
        </p:grpSpPr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10" name="Obrázek 9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73516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0D2FE08-A9CB-82C3-1A69-70CCCC8677F6}"/>
              </a:ext>
            </a:extLst>
          </p:cNvPr>
          <p:cNvSpPr txBox="1"/>
          <p:nvPr/>
        </p:nvSpPr>
        <p:spPr>
          <a:xfrm>
            <a:off x="1559496" y="4534669"/>
            <a:ext cx="9073008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202122"/>
                </a:solidFill>
                <a:latin typeface="Arial" panose="020B0604020202020204" pitchFamily="34" charset="0"/>
              </a:rPr>
              <a:t>James Watt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</a:p>
          <a:p>
            <a:r>
              <a:rPr lang="cs-CZ" sz="1200" dirty="0">
                <a:solidFill>
                  <a:srgbClr val="202122"/>
                </a:solidFill>
                <a:latin typeface="Arial" panose="020B0604020202020204" pitchFamily="34" charset="0"/>
              </a:rPr>
              <a:t>(19. ledna 1736 Greenock, Království Velké Británie – 25. srpna 1819 Handsworth, Spojené království Velké Británie a Irska)</a:t>
            </a:r>
          </a:p>
          <a:p>
            <a:endParaRPr lang="cs-CZ" sz="1200" dirty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byl skotský vynálezce, mechanik, fyzik a matematik, jehož vylepšení parního stroje se stalo ve Velké Británii a dalších zemích základem následující průmyslové revoluce. Později vynalezl ještě výkonnější dvojčinný parní stroj. </a:t>
            </a:r>
          </a:p>
          <a:p>
            <a:pPr algn="ctr"/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Po Wattovi je v Mezinárodní soustavě jednotek pojmenována </a:t>
            </a:r>
            <a:r>
              <a:rPr lang="cs-CZ" b="1" dirty="0">
                <a:solidFill>
                  <a:srgbClr val="202122"/>
                </a:solidFill>
                <a:latin typeface="Arial" panose="020B0604020202020204" pitchFamily="34" charset="0"/>
              </a:rPr>
              <a:t>jednotka výkonu – WATT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1028" name="Picture 4" descr="Portrét hlavy a ramen šedookého muže s parukou. Na sobě má hnědý kabát a pod ním černou vestu. Kolem krku má uvázanou bílou kravatu. Pozadí obrazu je šedozelené.">
            <a:extLst>
              <a:ext uri="{FF2B5EF4-FFF2-40B4-BE49-F238E27FC236}">
                <a16:creationId xmlns:a16="http://schemas.microsoft.com/office/drawing/2014/main" id="{DAA305DE-522D-7F03-2DF7-DBDE71C577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8" y="404664"/>
            <a:ext cx="3031638" cy="3861048"/>
          </a:xfrm>
          <a:prstGeom prst="rect">
            <a:avLst/>
          </a:prstGeom>
          <a:noFill/>
          <a:effectLst>
            <a:softEdge rad="2032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James Watt – podpis">
            <a:extLst>
              <a:ext uri="{FF2B5EF4-FFF2-40B4-BE49-F238E27FC236}">
                <a16:creationId xmlns:a16="http://schemas.microsoft.com/office/drawing/2014/main" id="{82FCF818-2E00-F4E7-2092-0BFA0115A5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060848"/>
            <a:ext cx="2822978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45109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>
            <a:extLst>
              <a:ext uri="{FF2B5EF4-FFF2-40B4-BE49-F238E27FC236}">
                <a16:creationId xmlns:a16="http://schemas.microsoft.com/office/drawing/2014/main" id="{31CBEDE6-93F0-91D6-B390-5DFDB001E88B}"/>
              </a:ext>
            </a:extLst>
          </p:cNvPr>
          <p:cNvSpPr txBox="1"/>
          <p:nvPr/>
        </p:nvSpPr>
        <p:spPr>
          <a:xfrm>
            <a:off x="1703512" y="343767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to výkon?</a:t>
            </a:r>
          </a:p>
        </p:txBody>
      </p:sp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B498C315-8A38-C800-8E5D-B0B89EA802E8}"/>
              </a:ext>
            </a:extLst>
          </p:cNvPr>
          <p:cNvCxnSpPr/>
          <p:nvPr/>
        </p:nvCxnSpPr>
        <p:spPr>
          <a:xfrm>
            <a:off x="4007768" y="1484784"/>
            <a:ext cx="0" cy="33843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>
            <a:extLst>
              <a:ext uri="{FF2B5EF4-FFF2-40B4-BE49-F238E27FC236}">
                <a16:creationId xmlns:a16="http://schemas.microsoft.com/office/drawing/2014/main" id="{D46AA7F4-BB82-DE0A-634F-E5D0929A41F4}"/>
              </a:ext>
            </a:extLst>
          </p:cNvPr>
          <p:cNvCxnSpPr/>
          <p:nvPr/>
        </p:nvCxnSpPr>
        <p:spPr>
          <a:xfrm>
            <a:off x="7752184" y="1484784"/>
            <a:ext cx="0" cy="33843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7FE34F6C-954E-881E-D651-DC3AB486E97A}"/>
              </a:ext>
            </a:extLst>
          </p:cNvPr>
          <p:cNvCxnSpPr/>
          <p:nvPr/>
        </p:nvCxnSpPr>
        <p:spPr>
          <a:xfrm flipV="1">
            <a:off x="2855640" y="4149080"/>
            <a:ext cx="59766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8C468B10-2D67-80D6-5EDA-13BC50DE9DF1}"/>
              </a:ext>
            </a:extLst>
          </p:cNvPr>
          <p:cNvCxnSpPr/>
          <p:nvPr/>
        </p:nvCxnSpPr>
        <p:spPr>
          <a:xfrm flipV="1">
            <a:off x="2855640" y="2276872"/>
            <a:ext cx="59766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CD70F461-FBBE-90C7-7BEE-C34C2C39D296}"/>
              </a:ext>
            </a:extLst>
          </p:cNvPr>
          <p:cNvSpPr txBox="1"/>
          <p:nvPr/>
        </p:nvSpPr>
        <p:spPr>
          <a:xfrm>
            <a:off x="8616280" y="1916832"/>
            <a:ext cx="1296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Hladina A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94AFD075-945A-FE47-8548-0AB1E82E89A2}"/>
              </a:ext>
            </a:extLst>
          </p:cNvPr>
          <p:cNvSpPr txBox="1"/>
          <p:nvPr/>
        </p:nvSpPr>
        <p:spPr>
          <a:xfrm>
            <a:off x="8581595" y="3667091"/>
            <a:ext cx="1296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Hladina B</a:t>
            </a:r>
          </a:p>
        </p:txBody>
      </p:sp>
      <p:sp>
        <p:nvSpPr>
          <p:cNvPr id="22" name="Ovál 21">
            <a:extLst>
              <a:ext uri="{FF2B5EF4-FFF2-40B4-BE49-F238E27FC236}">
                <a16:creationId xmlns:a16="http://schemas.microsoft.com/office/drawing/2014/main" id="{0B1CE02B-ACFD-23E0-94A0-61CA8658733E}"/>
              </a:ext>
            </a:extLst>
          </p:cNvPr>
          <p:cNvSpPr/>
          <p:nvPr/>
        </p:nvSpPr>
        <p:spPr>
          <a:xfrm>
            <a:off x="3647729" y="3789044"/>
            <a:ext cx="720073" cy="72007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>
            <a:extLst>
              <a:ext uri="{FF2B5EF4-FFF2-40B4-BE49-F238E27FC236}">
                <a16:creationId xmlns:a16="http://schemas.microsoft.com/office/drawing/2014/main" id="{6FF1B6E3-9EB5-EE2A-CF80-FD83EB448833}"/>
              </a:ext>
            </a:extLst>
          </p:cNvPr>
          <p:cNvSpPr/>
          <p:nvPr/>
        </p:nvSpPr>
        <p:spPr>
          <a:xfrm>
            <a:off x="7392148" y="3793697"/>
            <a:ext cx="720073" cy="72007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5" name="Přímá spojnice se šipkou 24">
            <a:extLst>
              <a:ext uri="{FF2B5EF4-FFF2-40B4-BE49-F238E27FC236}">
                <a16:creationId xmlns:a16="http://schemas.microsoft.com/office/drawing/2014/main" id="{B1C533D1-91EE-FCBA-93C7-25FD837053A0}"/>
              </a:ext>
            </a:extLst>
          </p:cNvPr>
          <p:cNvCxnSpPr/>
          <p:nvPr/>
        </p:nvCxnSpPr>
        <p:spPr>
          <a:xfrm>
            <a:off x="2855640" y="2286165"/>
            <a:ext cx="0" cy="186291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>
                <a:extLst>
                  <a:ext uri="{FF2B5EF4-FFF2-40B4-BE49-F238E27FC236}">
                    <a16:creationId xmlns:a16="http://schemas.microsoft.com/office/drawing/2014/main" id="{FE34CBE2-BD20-6343-DCB5-A86E17F0428B}"/>
                  </a:ext>
                </a:extLst>
              </p:cNvPr>
              <p:cNvSpPr txBox="1"/>
              <p:nvPr/>
            </p:nvSpPr>
            <p:spPr>
              <a:xfrm>
                <a:off x="1919536" y="3068961"/>
                <a:ext cx="79208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1200" i="1" dirty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sz="1200" dirty="0"/>
                  <a:t>=100 m</a:t>
                </a:r>
              </a:p>
            </p:txBody>
          </p:sp>
        </mc:Choice>
        <mc:Fallback xmlns="">
          <p:sp>
            <p:nvSpPr>
              <p:cNvPr id="26" name="TextovéPole 25">
                <a:extLst>
                  <a:ext uri="{FF2B5EF4-FFF2-40B4-BE49-F238E27FC236}">
                    <a16:creationId xmlns:a16="http://schemas.microsoft.com/office/drawing/2014/main" id="{FE34CBE2-BD20-6343-DCB5-A86E17F042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9536" y="3068961"/>
                <a:ext cx="792084" cy="276999"/>
              </a:xfrm>
              <a:prstGeom prst="rect">
                <a:avLst/>
              </a:prstGeom>
              <a:blipFill>
                <a:blip r:embed="rId2"/>
                <a:stretch>
                  <a:fillRect b="-152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ovéPole 26">
            <a:extLst>
              <a:ext uri="{FF2B5EF4-FFF2-40B4-BE49-F238E27FC236}">
                <a16:creationId xmlns:a16="http://schemas.microsoft.com/office/drawing/2014/main" id="{FABB5432-ABDB-6990-8293-129D16B93F90}"/>
              </a:ext>
            </a:extLst>
          </p:cNvPr>
          <p:cNvSpPr txBox="1"/>
          <p:nvPr/>
        </p:nvSpPr>
        <p:spPr>
          <a:xfrm>
            <a:off x="4774211" y="4375270"/>
            <a:ext cx="21138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Hmotnost každé koule je 10 kg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5A4CD98D-B546-46CE-4CBF-92FCFE5FE200}"/>
                  </a:ext>
                </a:extLst>
              </p:cNvPr>
              <p:cNvSpPr txBox="1"/>
              <p:nvPr/>
            </p:nvSpPr>
            <p:spPr>
              <a:xfrm>
                <a:off x="2783634" y="5001206"/>
                <a:ext cx="6624733" cy="1446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Práce vykonaná přemístěním koulí z hladiny B na hladinu A je stejná</a:t>
                </a:r>
              </a:p>
              <a:p>
                <a:endParaRPr lang="cs-CZ" sz="800" dirty="0"/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=10.10.100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=10000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kJ</m:t>
                      </m:r>
                    </m:oMath>
                  </m:oMathPara>
                </a14:m>
                <a:endParaRPr lang="cs-CZ" dirty="0"/>
              </a:p>
              <a:p>
                <a:pPr algn="just"/>
                <a:endParaRPr lang="cs-CZ" sz="800" dirty="0"/>
              </a:p>
              <a:p>
                <a:pPr algn="ctr"/>
                <a:r>
                  <a:rPr lang="cs-CZ" b="1" dirty="0">
                    <a:solidFill>
                      <a:srgbClr val="FF0000"/>
                    </a:solidFill>
                  </a:rPr>
                  <a:t>Levá koule tuto práci vykonala za kratší čas.</a:t>
                </a:r>
              </a:p>
              <a:p>
                <a:pPr algn="ctr"/>
                <a:r>
                  <a:rPr lang="cs-CZ" b="1" dirty="0">
                    <a:solidFill>
                      <a:srgbClr val="FF0000"/>
                    </a:solidFill>
                  </a:rPr>
                  <a:t>Levá koule má větší výkon</a:t>
                </a:r>
              </a:p>
            </p:txBody>
          </p:sp>
        </mc:Choice>
        <mc:Fallback xmlns="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5A4CD98D-B546-46CE-4CBF-92FCFE5FE2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3634" y="5001206"/>
                <a:ext cx="6624733" cy="1446550"/>
              </a:xfrm>
              <a:prstGeom prst="rect">
                <a:avLst/>
              </a:prstGeom>
              <a:blipFill>
                <a:blip r:embed="rId3"/>
                <a:stretch>
                  <a:fillRect l="-829" t="-2101" b="-54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ovéPole 1">
            <a:extLst>
              <a:ext uri="{FF2B5EF4-FFF2-40B4-BE49-F238E27FC236}">
                <a16:creationId xmlns:a16="http://schemas.microsoft.com/office/drawing/2014/main" id="{CA16259B-474F-9378-335D-341F70BC2CFD}"/>
              </a:ext>
            </a:extLst>
          </p:cNvPr>
          <p:cNvSpPr txBox="1"/>
          <p:nvPr/>
        </p:nvSpPr>
        <p:spPr>
          <a:xfrm>
            <a:off x="1703512" y="838453"/>
            <a:ext cx="8496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Výkon je práce vykonaná za určitý čas. Při stejné práci platí čím kratší čas, tím vyšší výkon.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143672" y="3000005"/>
            <a:ext cx="5040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 s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6875863" y="2999500"/>
            <a:ext cx="5040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4 s</a:t>
            </a:r>
          </a:p>
        </p:txBody>
      </p:sp>
    </p:spTree>
    <p:extLst>
      <p:ext uri="{BB962C8B-B14F-4D97-AF65-F5344CB8AC3E}">
        <p14:creationId xmlns:p14="http://schemas.microsoft.com/office/powerpoint/2010/main" val="1522164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11111E-6 L 2.22222E-6 -0.27153 " pathEditMode="relative" rAng="0" ptsTypes="AA">
                                      <p:cBhvr>
                                        <p:cTn id="6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44444E-6 L 3.61111E-6 -0.27223 " pathEditMode="relative" rAng="0" ptsTypes="AA">
                                      <p:cBhvr>
                                        <p:cTn id="1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8" grpId="0"/>
      <p:bldP spid="3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17139" y="380540"/>
            <a:ext cx="432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Průměrný výkon a jednotka výkonu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07368" y="908720"/>
            <a:ext cx="113772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 posouzení činnosti lidí a strojů je důležité znát nejen vykonanou </a:t>
            </a:r>
            <a:r>
              <a:rPr lang="cs-CZ" b="1" dirty="0"/>
              <a:t>práci</a:t>
            </a:r>
            <a:r>
              <a:rPr lang="cs-CZ" dirty="0"/>
              <a:t>, ale i </a:t>
            </a:r>
            <a:r>
              <a:rPr lang="cs-CZ" b="1" dirty="0"/>
              <a:t>dobu</a:t>
            </a:r>
            <a:r>
              <a:rPr lang="cs-CZ" dirty="0"/>
              <a:t>, za kterou práci vykonají. Fyzikální veličina vyjadřující, jak rychle se práce koná, je </a:t>
            </a:r>
            <a:r>
              <a:rPr lang="cs-CZ" b="1" dirty="0"/>
              <a:t>výkon P</a:t>
            </a:r>
            <a:r>
              <a:rPr lang="cs-CZ" dirty="0"/>
              <a:t>.</a:t>
            </a:r>
          </a:p>
          <a:p>
            <a:pPr algn="ctr"/>
            <a:r>
              <a:rPr lang="cs-CZ" dirty="0">
                <a:solidFill>
                  <a:srgbClr val="FF0000"/>
                </a:solidFill>
              </a:rPr>
              <a:t>Výkon počítaný z celkové práce a celkového času je </a:t>
            </a:r>
            <a:r>
              <a:rPr lang="cs-CZ" b="1" dirty="0">
                <a:solidFill>
                  <a:srgbClr val="FF0000"/>
                </a:solidFill>
              </a:rPr>
              <a:t>průměrný výkon</a:t>
            </a:r>
            <a:r>
              <a:rPr lang="cs-CZ" dirty="0">
                <a:solidFill>
                  <a:srgbClr val="FF0000"/>
                </a:solidFill>
              </a:rPr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417139" y="1936840"/>
                <a:ext cx="11492324" cy="144565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Průměrný výkon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je podíl práce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cs-CZ" dirty="0"/>
                  <a:t> a času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, za kterou byla práce vykonána: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𝑷</m:t>
                        </m:r>
                      </m:e>
                      <m:sub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𝒑</m:t>
                        </m:r>
                      </m:sub>
                    </m:sSub>
                    <m:r>
                      <a:rPr 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𝑾</m:t>
                        </m:r>
                      </m:num>
                      <m:den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𝒕</m:t>
                        </m:r>
                      </m:den>
                    </m:f>
                    <m:r>
                      <a:rPr lang="cs-CZ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       </m:t>
                    </m:r>
                    <m:d>
                      <m:dPr>
                        <m:begChr m:val="["/>
                        <m:endChr m:val="]"/>
                        <m:ctrlP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cs-CZ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𝒑</m:t>
                            </m:r>
                          </m:sub>
                        </m:sSub>
                      </m:e>
                    </m:d>
                    <m:r>
                      <a:rPr lang="cs-CZ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400" b="1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𝐉</m:t>
                        </m:r>
                      </m:num>
                      <m:den>
                        <m:r>
                          <a:rPr lang="cs-CZ" sz="2400" b="1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𝐬</m:t>
                        </m:r>
                      </m:den>
                    </m:f>
                    <m:r>
                      <a:rPr lang="cs-CZ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sz="24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𝐖</m:t>
                    </m:r>
                  </m:oMath>
                </a14:m>
                <a:r>
                  <a:rPr lang="cs-CZ" sz="2400" b="1" dirty="0"/>
                  <a:t>  (watt)</a:t>
                </a:r>
              </a:p>
              <a:p>
                <a:endParaRPr lang="cs-CZ" sz="800" b="1" dirty="0"/>
              </a:p>
              <a:p>
                <a:pPr algn="ctr"/>
                <a:r>
                  <a:rPr lang="cs-CZ" b="1" dirty="0"/>
                  <a:t>Jednotka výkonu je fyzikální jednotka J.s</a:t>
                </a:r>
                <a:r>
                  <a:rPr lang="cs-CZ" b="1" baseline="30000" dirty="0"/>
                  <a:t>-1</a:t>
                </a:r>
                <a:r>
                  <a:rPr lang="cs-CZ" b="1" dirty="0"/>
                  <a:t> (Joule za sekundu), která se nazývá WATT  a má značku W.</a:t>
                </a: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139" y="1936840"/>
                <a:ext cx="11492324" cy="1445652"/>
              </a:xfrm>
              <a:prstGeom prst="rect">
                <a:avLst/>
              </a:prstGeom>
              <a:blipFill>
                <a:blip r:embed="rId2"/>
                <a:stretch>
                  <a:fillRect l="-371" t="-1667" b="-5000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551384" y="6003613"/>
                <a:ext cx="11358079" cy="6155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Důležité!</a:t>
                </a:r>
              </a:p>
              <a:p>
                <a:r>
                  <a:rPr lang="cs-CZ" sz="1600" dirty="0"/>
                  <a:t>Dvojité </a:t>
                </a:r>
                <a14:m>
                  <m:oMath xmlns:m="http://schemas.openxmlformats.org/officeDocument/2006/math">
                    <m:r>
                      <a:rPr lang="cs-CZ" sz="1600" i="1" dirty="0">
                        <a:latin typeface="Cambria Math"/>
                      </a:rPr>
                      <m:t>𝑊</m:t>
                    </m:r>
                  </m:oMath>
                </a14:m>
                <a:r>
                  <a:rPr lang="cs-CZ" sz="1600" dirty="0"/>
                  <a:t> psáné kurzívou (skloněné písmo) značí mechanickou práci a dvojité W</a:t>
                </a:r>
                <a:r>
                  <a:rPr lang="cs-CZ" sz="1600" b="1" dirty="0"/>
                  <a:t> </a:t>
                </a:r>
                <a:r>
                  <a:rPr lang="cs-CZ" sz="1600" dirty="0"/>
                  <a:t>psané přímým písmem značí jednotku výkonu WATT </a:t>
                </a: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384" y="6003613"/>
                <a:ext cx="11358079" cy="615553"/>
              </a:xfrm>
              <a:prstGeom prst="rect">
                <a:avLst/>
              </a:prstGeom>
              <a:blipFill>
                <a:blip r:embed="rId3"/>
                <a:stretch>
                  <a:fillRect l="-429" t="-5941" b="-118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73351" y="4288714"/>
                <a:ext cx="5124679" cy="13252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Vyjádření fyzikální jednotky WATT v základních jednotkách SI.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</a:rPr>
                            <m:t>W</m:t>
                          </m:r>
                        </m:e>
                      </m:d>
                      <m:r>
                        <a:rPr lang="cs-CZ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</a:rPr>
                            <m:t>J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</a:rPr>
                            <m:t>s</m:t>
                          </m:r>
                        </m:den>
                      </m:f>
                      <m:r>
                        <a:rPr lang="cs-CZ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</a:rPr>
                            <m:t>N</m:t>
                          </m:r>
                          <m:r>
                            <a:rPr lang="cs-CZ">
                              <a:latin typeface="Cambria Math"/>
                            </a:rPr>
                            <m:t>.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</a:rPr>
                            <m:t>m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</a:rPr>
                            <m:t>s</m:t>
                          </m:r>
                        </m:den>
                      </m:f>
                      <m:r>
                        <a:rPr lang="cs-CZ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</a:rPr>
                            <m:t>kg</m:t>
                          </m:r>
                          <m:r>
                            <a:rPr lang="cs-CZ">
                              <a:latin typeface="Cambria Math"/>
                            </a:rPr>
                            <m:t>.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</a:rPr>
                            <m:t>m</m:t>
                          </m:r>
                          <m:r>
                            <a:rPr lang="cs-CZ">
                              <a:latin typeface="Cambria Math"/>
                            </a:rPr>
                            <m:t>.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>
                                  <a:latin typeface="Cambria Math"/>
                                </a:rPr>
                                <m:t>s</m:t>
                              </m:r>
                            </m:e>
                            <m:sup>
                              <m:r>
                                <a:rPr lang="cs-CZ">
                                  <a:latin typeface="Cambria Math"/>
                                </a:rPr>
                                <m:t>−2</m:t>
                              </m:r>
                            </m:sup>
                          </m:sSup>
                          <m:r>
                            <a:rPr lang="cs-CZ">
                              <a:latin typeface="Cambria Math"/>
                            </a:rPr>
                            <m:t>.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</a:rPr>
                            <m:t>m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</a:rPr>
                            <m:t>s</m:t>
                          </m:r>
                        </m:den>
                      </m:f>
                      <m:r>
                        <a:rPr lang="cs-CZ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</a:rPr>
                            <m:t>kg</m:t>
                          </m:r>
                          <m:r>
                            <a:rPr lang="cs-CZ">
                              <a:latin typeface="Cambria Math"/>
                            </a:rPr>
                            <m:t>.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>
                                  <a:latin typeface="Cambria Math"/>
                                </a:rPr>
                                <m:t>m</m:t>
                              </m:r>
                            </m:e>
                            <m:sup>
                              <m:r>
                                <a:rPr lang="cs-CZ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>
                                  <a:latin typeface="Cambria Math"/>
                                </a:rPr>
                                <m:t>s</m:t>
                              </m:r>
                            </m:e>
                            <m:sup>
                              <m:r>
                                <a:rPr lang="cs-CZ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351" y="4288714"/>
                <a:ext cx="5124679" cy="1325235"/>
              </a:xfrm>
              <a:prstGeom prst="rect">
                <a:avLst/>
              </a:prstGeom>
              <a:blipFill>
                <a:blip r:embed="rId4"/>
                <a:stretch>
                  <a:fillRect l="-951" t="-27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>
            <a:extLst>
              <a:ext uri="{FF2B5EF4-FFF2-40B4-BE49-F238E27FC236}">
                <a16:creationId xmlns:a16="http://schemas.microsoft.com/office/drawing/2014/main" id="{6EB9E97A-EFCD-8580-8283-831C6CB84F4A}"/>
              </a:ext>
            </a:extLst>
          </p:cNvPr>
          <p:cNvSpPr txBox="1"/>
          <p:nvPr/>
        </p:nvSpPr>
        <p:spPr>
          <a:xfrm>
            <a:off x="399100" y="3635670"/>
            <a:ext cx="51027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Výkon jednoho wattu má zařízení, které vykoná práci 1 joulu za 1 sekundu.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22F0BC04-C8AA-9D81-A383-C5EC949CA8C6}"/>
              </a:ext>
            </a:extLst>
          </p:cNvPr>
          <p:cNvSpPr txBox="1"/>
          <p:nvPr/>
        </p:nvSpPr>
        <p:spPr>
          <a:xfrm>
            <a:off x="6579219" y="3601835"/>
            <a:ext cx="564130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V praxi se velmi často používají násobky a díly této jednotky:</a:t>
            </a:r>
          </a:p>
          <a:p>
            <a:pPr algn="l"/>
            <a:endParaRPr lang="cs-CZ" dirty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pPr algn="l"/>
            <a:r>
              <a:rPr lang="cs-CZ" dirty="0" err="1">
                <a:solidFill>
                  <a:srgbClr val="202122"/>
                </a:solidFill>
                <a:latin typeface="Arial" panose="020B0604020202020204" pitchFamily="34" charset="0"/>
              </a:rPr>
              <a:t>mW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  –  miliwatt     –    10</a:t>
            </a:r>
            <a:r>
              <a:rPr lang="cs-CZ" baseline="30000" dirty="0">
                <a:solidFill>
                  <a:srgbClr val="202122"/>
                </a:solidFill>
                <a:latin typeface="Arial" panose="020B0604020202020204" pitchFamily="34" charset="0"/>
              </a:rPr>
              <a:t>−3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 W = 0,001 W</a:t>
            </a:r>
          </a:p>
          <a:p>
            <a:pPr algn="l"/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kW   –  kilowatt     –    10</a:t>
            </a:r>
            <a:r>
              <a:rPr lang="cs-CZ" baseline="30000" dirty="0">
                <a:solidFill>
                  <a:srgbClr val="202122"/>
                </a:solidFill>
                <a:latin typeface="Arial" panose="020B0604020202020204" pitchFamily="34" charset="0"/>
              </a:rPr>
              <a:t>3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 W = 1000 W</a:t>
            </a:r>
          </a:p>
          <a:p>
            <a:pPr algn="l"/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MW  –  megawatt –    10</a:t>
            </a:r>
            <a:r>
              <a:rPr lang="cs-CZ" baseline="30000" dirty="0">
                <a:solidFill>
                  <a:srgbClr val="202122"/>
                </a:solidFill>
                <a:latin typeface="Arial" panose="020B0604020202020204" pitchFamily="34" charset="0"/>
              </a:rPr>
              <a:t>6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 W = 1 000 000 W</a:t>
            </a:r>
          </a:p>
          <a:p>
            <a:pPr algn="l"/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GW  –  gigawatt   –     10</a:t>
            </a:r>
            <a:r>
              <a:rPr lang="cs-CZ" baseline="30000" dirty="0">
                <a:solidFill>
                  <a:srgbClr val="202122"/>
                </a:solidFill>
                <a:latin typeface="Arial" panose="020B0604020202020204" pitchFamily="34" charset="0"/>
              </a:rPr>
              <a:t>9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 W = 1 000 000 000 W</a:t>
            </a:r>
          </a:p>
          <a:p>
            <a:pPr algn="l"/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TW   –  </a:t>
            </a:r>
            <a:r>
              <a:rPr lang="cs-CZ" dirty="0" err="1">
                <a:solidFill>
                  <a:srgbClr val="202122"/>
                </a:solidFill>
                <a:latin typeface="Arial" panose="020B0604020202020204" pitchFamily="34" charset="0"/>
              </a:rPr>
              <a:t>terawatt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   –     10</a:t>
            </a:r>
            <a:r>
              <a:rPr lang="cs-CZ" baseline="30000" dirty="0">
                <a:solidFill>
                  <a:srgbClr val="202122"/>
                </a:solidFill>
                <a:latin typeface="Arial" panose="020B0604020202020204" pitchFamily="34" charset="0"/>
              </a:rPr>
              <a:t>12</a:t>
            </a:r>
            <a:r>
              <a:rPr lang="cs-CZ" dirty="0">
                <a:solidFill>
                  <a:srgbClr val="202122"/>
                </a:solidFill>
                <a:latin typeface="Arial" panose="020B0604020202020204" pitchFamily="34" charset="0"/>
              </a:rPr>
              <a:t> W = 1 000 000 000 000 W</a:t>
            </a:r>
          </a:p>
        </p:txBody>
      </p:sp>
      <p:cxnSp>
        <p:nvCxnSpPr>
          <p:cNvPr id="11" name="Přímá spojnice 10"/>
          <p:cNvCxnSpPr/>
          <p:nvPr/>
        </p:nvCxnSpPr>
        <p:spPr>
          <a:xfrm>
            <a:off x="5948396" y="3712764"/>
            <a:ext cx="0" cy="208646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6860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3FB819E-1C6B-35DC-7D9F-C71A9E039FF2}"/>
              </a:ext>
            </a:extLst>
          </p:cNvPr>
          <p:cNvSpPr txBox="1"/>
          <p:nvPr/>
        </p:nvSpPr>
        <p:spPr>
          <a:xfrm>
            <a:off x="1847528" y="290402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DE345C5-61BA-225D-46CA-1832E86CCD16}"/>
                  </a:ext>
                </a:extLst>
              </p:cNvPr>
              <p:cNvSpPr txBox="1"/>
              <p:nvPr/>
            </p:nvSpPr>
            <p:spPr>
              <a:xfrm>
                <a:off x="1847528" y="803749"/>
                <a:ext cx="8496944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Motor výtahu dopraví náklad o hmotnosti 250 kg rovnoměrným pohybem do výšky 18 m za 30 s. Jakou práci motor vykoná a jaký je výkon motoru?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=250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=18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t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=30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=?,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=?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DE345C5-61BA-225D-46CA-1832E86CCD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7528" y="803749"/>
                <a:ext cx="8496944" cy="1323439"/>
              </a:xfrm>
              <a:prstGeom prst="rect">
                <a:avLst/>
              </a:prstGeom>
              <a:blipFill>
                <a:blip r:embed="rId2"/>
                <a:stretch>
                  <a:fillRect l="-574" t="-2765" b="-27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5926A0E1-E0D5-05FF-81EF-394E58D4F1A2}"/>
              </a:ext>
            </a:extLst>
          </p:cNvPr>
          <p:cNvCxnSpPr/>
          <p:nvPr/>
        </p:nvCxnSpPr>
        <p:spPr>
          <a:xfrm>
            <a:off x="1847528" y="2132856"/>
            <a:ext cx="849694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74F7F025-EB41-BBF6-A58D-A8F5E9FDA945}"/>
                  </a:ext>
                </a:extLst>
              </p:cNvPr>
              <p:cNvSpPr txBox="1"/>
              <p:nvPr/>
            </p:nvSpPr>
            <p:spPr>
              <a:xfrm>
                <a:off x="1847528" y="2420888"/>
                <a:ext cx="8496944" cy="394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dirty="0"/>
                  <a:t>Vypočteme sílu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, kterou motor vynaloží na zvednutí nákladu: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=250.10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=2500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2. Vypočteme vykonanou práci W zvednutím nákladu do výše 18 m: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=2500 . 18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=45000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=45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kJ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3. Vypočteme výkon P motoru: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𝑊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45000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30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W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=1500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W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=1,5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kW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Motor vykoná práci 45 </a:t>
                </a:r>
                <a:r>
                  <a:rPr lang="cs-CZ" b="1" dirty="0" err="1"/>
                  <a:t>kJ</a:t>
                </a:r>
                <a:r>
                  <a:rPr lang="cs-CZ" b="1" dirty="0"/>
                  <a:t> a výkon motoru je 1,5 kW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74F7F025-EB41-BBF6-A58D-A8F5E9FDA9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7528" y="2420888"/>
                <a:ext cx="8496944" cy="3942298"/>
              </a:xfrm>
              <a:prstGeom prst="rect">
                <a:avLst/>
              </a:prstGeom>
              <a:blipFill>
                <a:blip r:embed="rId3"/>
                <a:stretch>
                  <a:fillRect l="-574" t="-773" b="-15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81602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A1CBE4F-3A9A-7662-45C7-12BDF8F0F35C}"/>
              </a:ext>
            </a:extLst>
          </p:cNvPr>
          <p:cNvSpPr txBox="1"/>
          <p:nvPr/>
        </p:nvSpPr>
        <p:spPr>
          <a:xfrm>
            <a:off x="417139" y="380540"/>
            <a:ext cx="20784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Okamžitý výkon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152BAAF-D514-83D9-7272-723F59E1BD42}"/>
                  </a:ext>
                </a:extLst>
              </p:cNvPr>
              <p:cNvSpPr txBox="1"/>
              <p:nvPr/>
            </p:nvSpPr>
            <p:spPr>
              <a:xfrm>
                <a:off x="407368" y="755412"/>
                <a:ext cx="11377264" cy="40530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Zvolíme-li ve vztahu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𝑃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cs-CZ" dirty="0"/>
                  <a:t> , kde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je velmi krátký časový úsek (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→0)</m:t>
                    </m:r>
                  </m:oMath>
                </a14:m>
                <a:r>
                  <a:rPr lang="cs-CZ" dirty="0"/>
                  <a:t>, pak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𝑃</m:t>
                    </m:r>
                  </m:oMath>
                </a14:m>
                <a:r>
                  <a:rPr lang="cs-CZ" dirty="0"/>
                  <a:t> je </a:t>
                </a:r>
                <a:r>
                  <a:rPr lang="cs-CZ" b="1" dirty="0"/>
                  <a:t>okamžitý výkon</a:t>
                </a:r>
                <a:r>
                  <a:rPr lang="cs-CZ" dirty="0"/>
                  <a:t> v daném časovém intervalu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. </a:t>
                </a:r>
              </a:p>
              <a:p>
                <a:endParaRPr lang="cs-CZ" dirty="0"/>
              </a:p>
              <a:p>
                <a:r>
                  <a:rPr lang="cs-CZ" dirty="0"/>
                  <a:t>U pohybujících se těles můžeme okamžitý výkon vyjádřit pomocí </a:t>
                </a:r>
                <a:r>
                  <a:rPr lang="cs-CZ" b="1" dirty="0"/>
                  <a:t>tažné síly</a:t>
                </a:r>
                <a:r>
                  <a:rPr lang="cs-CZ" dirty="0"/>
                  <a:t> a </a:t>
                </a:r>
                <a:r>
                  <a:rPr lang="cs-CZ" b="1" dirty="0"/>
                  <a:t>okamžité rychlosti.</a:t>
                </a:r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Uvažujme  těleso, které se pohybuje po přímce účinkem stálé síly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, která má směr trajektorie tělesa. </a:t>
                </a:r>
              </a:p>
              <a:p>
                <a:r>
                  <a:rPr lang="cs-CZ" dirty="0"/>
                  <a:t>Za velmi krátkou dobu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urazí těleso dráhu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 je velikost </a:t>
                </a:r>
                <a:r>
                  <a:rPr lang="cs-CZ" b="1" dirty="0"/>
                  <a:t>okamžité rychlosti</a:t>
                </a:r>
                <a:r>
                  <a:rPr lang="cs-CZ" dirty="0"/>
                  <a:t> tělesa. </a:t>
                </a:r>
              </a:p>
              <a:p>
                <a:r>
                  <a:rPr lang="cs-CZ" dirty="0"/>
                  <a:t>Práce, kterou síla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 za dobu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vykoná je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Okamžitý výkon pak můžeme vyjádřit vztahem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𝑊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.∆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152BAAF-D514-83D9-7272-723F59E1BD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368" y="755412"/>
                <a:ext cx="11377264" cy="4053033"/>
              </a:xfrm>
              <a:prstGeom prst="rect">
                <a:avLst/>
              </a:prstGeom>
              <a:blipFill>
                <a:blip r:embed="rId2"/>
                <a:stretch>
                  <a:fillRect l="-48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615B68CA-CD66-482A-C6D1-79952EE96244}"/>
                  </a:ext>
                </a:extLst>
              </p:cNvPr>
              <p:cNvSpPr txBox="1"/>
              <p:nvPr/>
            </p:nvSpPr>
            <p:spPr>
              <a:xfrm>
                <a:off x="1425251" y="4911681"/>
                <a:ext cx="9505056" cy="646331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Okamžitý výkon se rovná součinu velikosti síly působící na těleso a velikosti okamžité rychlosti tělesa: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615B68CA-CD66-482A-C6D1-79952EE962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5251" y="4911681"/>
                <a:ext cx="9505056" cy="646331"/>
              </a:xfrm>
              <a:prstGeom prst="rect">
                <a:avLst/>
              </a:prstGeom>
              <a:blipFill>
                <a:blip r:embed="rId3"/>
                <a:stretch>
                  <a:fillRect l="-512" t="-4587" r="-384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1A2C08CD-42B2-9C2D-95BA-D88C5C82067D}"/>
                  </a:ext>
                </a:extLst>
              </p:cNvPr>
              <p:cNvSpPr txBox="1"/>
              <p:nvPr/>
            </p:nvSpPr>
            <p:spPr>
              <a:xfrm>
                <a:off x="417139" y="5661248"/>
                <a:ext cx="1152128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Důsledek vztahu k zamyšlení:</a:t>
                </a:r>
              </a:p>
              <a:p>
                <a:r>
                  <a:rPr lang="cs-CZ" dirty="0"/>
                  <a:t>Pracuje-li motor automobilu se stálým výkonem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𝑃</m:t>
                    </m:r>
                  </m:oMath>
                </a14:m>
                <a:r>
                  <a:rPr lang="cs-CZ" dirty="0"/>
                  <a:t>, rychlost automobilu se zvětšuje a tažná síla motoru klesá.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1A2C08CD-42B2-9C2D-95BA-D88C5C8206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139" y="5661248"/>
                <a:ext cx="11521280" cy="646331"/>
              </a:xfrm>
              <a:prstGeom prst="rect">
                <a:avLst/>
              </a:prstGeom>
              <a:blipFill>
                <a:blip r:embed="rId4"/>
                <a:stretch>
                  <a:fillRect l="-423" t="-5660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865992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821BAF5-FBAC-4EB1-87EB-0895D314ACD0}"/>
              </a:ext>
            </a:extLst>
          </p:cNvPr>
          <p:cNvSpPr txBox="1"/>
          <p:nvPr/>
        </p:nvSpPr>
        <p:spPr>
          <a:xfrm>
            <a:off x="767408" y="404664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D4FBE8E-800F-A22B-4CC5-B7B1BA65B8EC}"/>
                  </a:ext>
                </a:extLst>
              </p:cNvPr>
              <p:cNvSpPr txBox="1"/>
              <p:nvPr/>
            </p:nvSpPr>
            <p:spPr>
              <a:xfrm>
                <a:off x="767408" y="908720"/>
                <a:ext cx="10657184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Lokomotiva vyvíjí při rychlosti 72 km 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tažnou sílu o velikosti 30 </a:t>
                </a:r>
                <a:r>
                  <a:rPr lang="cs-CZ" dirty="0" err="1"/>
                  <a:t>kN</a:t>
                </a:r>
                <a:r>
                  <a:rPr lang="cs-CZ" dirty="0"/>
                  <a:t>. Jaký je její výkon? Jakou práci vykoná, ujede-li touto rychlostí dráhu 10 km?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=72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km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=20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=30 000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=10 000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=?,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D4FBE8E-800F-A22B-4CC5-B7B1BA65B8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7408" y="908720"/>
                <a:ext cx="10657184" cy="1323439"/>
              </a:xfrm>
              <a:prstGeom prst="rect">
                <a:avLst/>
              </a:prstGeom>
              <a:blipFill>
                <a:blip r:embed="rId2"/>
                <a:stretch>
                  <a:fillRect l="-515" t="-23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292561C4-A141-A99C-16C4-58482AEE7335}"/>
              </a:ext>
            </a:extLst>
          </p:cNvPr>
          <p:cNvCxnSpPr/>
          <p:nvPr/>
        </p:nvCxnSpPr>
        <p:spPr>
          <a:xfrm>
            <a:off x="767408" y="2204864"/>
            <a:ext cx="10657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A59C6102-EC24-5179-864F-A39B164CDE96}"/>
                  </a:ext>
                </a:extLst>
              </p:cNvPr>
              <p:cNvSpPr txBox="1"/>
              <p:nvPr/>
            </p:nvSpPr>
            <p:spPr>
              <a:xfrm>
                <a:off x="839416" y="2564904"/>
                <a:ext cx="10945216" cy="1600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b="1" dirty="0"/>
                  <a:t>Okamžitý výkon lokomotivy:</a:t>
                </a:r>
              </a:p>
              <a:p>
                <a:pPr algn="ctr"/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𝑃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endParaRPr lang="cs-CZ" dirty="0"/>
              </a:p>
              <a:p>
                <a:r>
                  <a:rPr lang="cs-CZ" dirty="0"/>
                  <a:t>        Po dosazení zadaných hodnot: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=30 000 . 20=600 000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W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=600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kW</m:t>
                      </m:r>
                    </m:oMath>
                  </m:oMathPara>
                </a14:m>
                <a:endParaRPr lang="cs-CZ" dirty="0"/>
              </a:p>
              <a:p>
                <a:pPr algn="ctr"/>
                <a:endParaRPr lang="cs-CZ" sz="800" dirty="0"/>
              </a:p>
              <a:p>
                <a:r>
                  <a:rPr lang="cs-CZ" b="1" dirty="0"/>
                  <a:t>Okamžitý výkon lokomotivy je 600 kW.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A59C6102-EC24-5179-864F-A39B164CDE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9416" y="2564904"/>
                <a:ext cx="10945216" cy="1600438"/>
              </a:xfrm>
              <a:prstGeom prst="rect">
                <a:avLst/>
              </a:prstGeom>
              <a:blipFill>
                <a:blip r:embed="rId3"/>
                <a:stretch>
                  <a:fillRect l="-501" t="-2290" b="-53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144605BA-192E-7C54-2588-67CC5A5D3562}"/>
                  </a:ext>
                </a:extLst>
              </p:cNvPr>
              <p:cNvSpPr txBox="1"/>
              <p:nvPr/>
            </p:nvSpPr>
            <p:spPr>
              <a:xfrm>
                <a:off x="911424" y="4293096"/>
                <a:ext cx="10945216" cy="1600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cs-CZ" b="1" dirty="0"/>
                  <a:t>Práce vykonaná lokomotivou: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       Po dosazení zadaných hodnot: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=30 000 . 10 000=300 000 000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=300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MJ</m:t>
                      </m:r>
                    </m:oMath>
                  </m:oMathPara>
                </a14:m>
                <a:endParaRPr lang="cs-CZ" dirty="0"/>
              </a:p>
              <a:p>
                <a:pPr algn="ctr"/>
                <a:r>
                  <a:rPr lang="cs-CZ" sz="800" dirty="0"/>
                  <a:t> </a:t>
                </a:r>
              </a:p>
              <a:p>
                <a:r>
                  <a:rPr lang="cs-CZ" b="1" dirty="0"/>
                  <a:t>Práce vykonaná lokomotivou je 300 MJ.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144605BA-192E-7C54-2588-67CC5A5D35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1424" y="4293096"/>
                <a:ext cx="10945216" cy="1600438"/>
              </a:xfrm>
              <a:prstGeom prst="rect">
                <a:avLst/>
              </a:prstGeom>
              <a:blipFill>
                <a:blip r:embed="rId4"/>
                <a:stretch>
                  <a:fillRect l="-501" t="-1901" b="-49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980876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51384" y="219998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Práce počítaná z výkonu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551384" y="692696"/>
                <a:ext cx="11161240" cy="26491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Při stálém výkonu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/>
                      </a:rPr>
                      <m:t>𝑃</m:t>
                    </m:r>
                  </m:oMath>
                </a14:m>
                <a:r>
                  <a:rPr lang="cs-CZ" dirty="0"/>
                  <a:t> stroje nebo člověka, který pracuje po dobu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/>
                      </a:rPr>
                      <m:t>𝑡</m:t>
                    </m:r>
                  </m:oMath>
                </a14:m>
                <a:r>
                  <a:rPr lang="cs-CZ" dirty="0"/>
                  <a:t>, můžeme vypočítat práci ze vztahu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1" i="1">
                          <a:solidFill>
                            <a:srgbClr val="FF0000"/>
                          </a:solidFill>
                          <a:latin typeface="Cambria Math"/>
                        </a:rPr>
                        <m:t>𝑾</m:t>
                      </m:r>
                      <m:r>
                        <a:rPr lang="cs-CZ" sz="2400" b="1" i="1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cs-CZ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𝒑</m:t>
                          </m:r>
                        </m:sub>
                      </m:sSub>
                      <m:r>
                        <a:rPr lang="cs-CZ" sz="2400" b="1" i="1">
                          <a:solidFill>
                            <a:srgbClr val="FF0000"/>
                          </a:solidFill>
                          <a:latin typeface="Cambria Math"/>
                        </a:rPr>
                        <m:t>.</m:t>
                      </m:r>
                      <m:r>
                        <a:rPr lang="cs-CZ" sz="2400" b="1" i="1">
                          <a:solidFill>
                            <a:srgbClr val="FF0000"/>
                          </a:solidFill>
                          <a:latin typeface="Cambria Math"/>
                        </a:rPr>
                        <m:t>𝒕</m:t>
                      </m:r>
                    </m:oMath>
                  </m:oMathPara>
                </a14:m>
                <a:endParaRPr lang="cs-CZ" sz="2400" b="1" dirty="0">
                  <a:solidFill>
                    <a:srgbClr val="FF0000"/>
                  </a:solidFill>
                </a:endParaRPr>
              </a:p>
              <a:p>
                <a:r>
                  <a:rPr lang="cs-CZ" dirty="0"/>
                  <a:t>z tohoto vztahu také vyplývá další jednotka práce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</m:d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𝐖</m:t>
                      </m:r>
                      <m:r>
                        <a:rPr lang="cs-CZ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𝐬</m:t>
                      </m:r>
                    </m:oMath>
                  </m:oMathPara>
                </a14:m>
                <a:endParaRPr lang="cs-CZ" b="1" dirty="0">
                  <a:solidFill>
                    <a:srgbClr val="FF0000"/>
                  </a:solidFill>
                </a:endParaRPr>
              </a:p>
              <a:p>
                <a:endParaRPr lang="cs-CZ" sz="800" dirty="0"/>
              </a:p>
              <a:p>
                <a:pPr algn="ctr"/>
                <a:r>
                  <a:rPr lang="cs-CZ" b="1" dirty="0">
                    <a:solidFill>
                      <a:srgbClr val="FF0000"/>
                    </a:solidFill>
                  </a:rPr>
                  <a:t>Wattsekunda </a:t>
                </a:r>
                <a:r>
                  <a:rPr lang="cs-CZ" dirty="0"/>
                  <a:t>se zkratkou </a:t>
                </a:r>
                <a:r>
                  <a:rPr lang="cs-CZ" b="1" dirty="0">
                    <a:solidFill>
                      <a:srgbClr val="FF0000"/>
                    </a:solidFill>
                  </a:rPr>
                  <a:t>Ws</a:t>
                </a:r>
              </a:p>
              <a:p>
                <a:pPr algn="ctr"/>
                <a:endParaRPr lang="cs-CZ" sz="800" b="1" dirty="0">
                  <a:solidFill>
                    <a:srgbClr val="FF0000"/>
                  </a:solidFill>
                </a:endParaRPr>
              </a:p>
              <a:p>
                <a:r>
                  <a:rPr lang="cs-CZ" dirty="0"/>
                  <a:t>V praxi se častěji čas měří v hodinách, takže odpovídající jednotkou práce je </a:t>
                </a:r>
              </a:p>
              <a:p>
                <a:endParaRPr lang="cs-CZ" sz="800" dirty="0"/>
              </a:p>
              <a:p>
                <a:pPr algn="ctr"/>
                <a:r>
                  <a:rPr lang="cs-CZ" b="1" dirty="0">
                    <a:solidFill>
                      <a:srgbClr val="FF0000"/>
                    </a:solidFill>
                  </a:rPr>
                  <a:t>Watthodina </a:t>
                </a:r>
                <a:r>
                  <a:rPr lang="cs-CZ" dirty="0"/>
                  <a:t>se zkratkou</a:t>
                </a:r>
                <a:r>
                  <a:rPr lang="cs-CZ" b="1" dirty="0">
                    <a:solidFill>
                      <a:srgbClr val="FF0000"/>
                    </a:solidFill>
                  </a:rPr>
                  <a:t> Wh</a:t>
                </a: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384" y="692696"/>
                <a:ext cx="11161240" cy="2649187"/>
              </a:xfrm>
              <a:prstGeom prst="rect">
                <a:avLst/>
              </a:prstGeom>
              <a:blipFill>
                <a:blip r:embed="rId2"/>
                <a:stretch>
                  <a:fillRect l="-437" t="-1382" b="-27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2279576" y="3573016"/>
            <a:ext cx="741682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Mezi jednotkou práce J (JOULE ) a Wattsekundou, případně Watthodinou je:</a:t>
            </a:r>
          </a:p>
          <a:p>
            <a:endParaRPr lang="cs-CZ" dirty="0"/>
          </a:p>
          <a:p>
            <a:pPr algn="ctr"/>
            <a:r>
              <a:rPr lang="cs-CZ" sz="2400" b="1" dirty="0"/>
              <a:t>1 Ws = 1 J</a:t>
            </a:r>
          </a:p>
          <a:p>
            <a:pPr algn="ctr"/>
            <a:endParaRPr lang="cs-CZ" dirty="0"/>
          </a:p>
          <a:p>
            <a:pPr algn="ctr"/>
            <a:r>
              <a:rPr lang="cs-CZ" dirty="0"/>
              <a:t>3600 Ws = 1 Wh = 3600 J = 3,6 </a:t>
            </a:r>
            <a:r>
              <a:rPr lang="cs-CZ" dirty="0" err="1"/>
              <a:t>kJ</a:t>
            </a:r>
            <a:endParaRPr lang="cs-CZ" dirty="0"/>
          </a:p>
          <a:p>
            <a:pPr algn="ctr"/>
            <a:endParaRPr lang="cs-CZ" dirty="0"/>
          </a:p>
          <a:p>
            <a:pPr algn="ctr"/>
            <a:r>
              <a:rPr lang="cs-CZ" dirty="0"/>
              <a:t>1 kWh = 1000 . 3600 J = 3600000 J = 3,6 MJ</a:t>
            </a:r>
          </a:p>
        </p:txBody>
      </p:sp>
      <p:cxnSp>
        <p:nvCxnSpPr>
          <p:cNvPr id="8" name="Přímá spojnice 7"/>
          <p:cNvCxnSpPr/>
          <p:nvPr/>
        </p:nvCxnSpPr>
        <p:spPr>
          <a:xfrm>
            <a:off x="1847528" y="5805264"/>
            <a:ext cx="84969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69654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1C12C18-1D6D-A997-68EC-B3FB529B3141}"/>
                  </a:ext>
                </a:extLst>
              </p:cNvPr>
              <p:cNvSpPr txBox="1"/>
              <p:nvPr/>
            </p:nvSpPr>
            <p:spPr>
              <a:xfrm>
                <a:off x="1877017" y="455187"/>
                <a:ext cx="8437966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Elektromotor pracoval 1,5 hodiny se stálým výkonem 2 kW. Jakou mechanickou práci vykonal?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𝑃</m:t>
                      </m:r>
                      <m:r>
                        <a:rPr lang="cs-CZ" i="1">
                          <a:latin typeface="Cambria Math"/>
                        </a:rPr>
                        <m:t>=2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kW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=2000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W</m:t>
                      </m:r>
                      <m:r>
                        <a:rPr lang="cs-CZ">
                          <a:latin typeface="Cambria Math"/>
                        </a:rPr>
                        <m:t>, </m:t>
                      </m:r>
                      <m:r>
                        <a:rPr lang="cs-CZ" i="1">
                          <a:latin typeface="Cambria Math"/>
                        </a:rPr>
                        <m:t>𝑡</m:t>
                      </m:r>
                      <m:r>
                        <a:rPr lang="cs-CZ" i="1">
                          <a:latin typeface="Cambria Math"/>
                        </a:rPr>
                        <m:t>=1,5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</a:rPr>
                        <m:t>h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=5400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>
                          <a:latin typeface="Cambria Math"/>
                        </a:rPr>
                        <m:t>, </m:t>
                      </m:r>
                      <m:r>
                        <a:rPr lang="cs-CZ" i="1">
                          <a:latin typeface="Cambria Math"/>
                        </a:rPr>
                        <m:t>𝑊</m:t>
                      </m:r>
                      <m:r>
                        <a:rPr lang="cs-CZ" i="1">
                          <a:latin typeface="Cambria Math"/>
                        </a:rPr>
                        <m:t>=?</m:t>
                      </m:r>
                    </m:oMath>
                  </m:oMathPara>
                </a14:m>
                <a:endParaRPr lang="cs-CZ" i="1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1C12C18-1D6D-A997-68EC-B3FB529B31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7017" y="455187"/>
                <a:ext cx="8437966" cy="1323439"/>
              </a:xfrm>
              <a:prstGeom prst="rect">
                <a:avLst/>
              </a:prstGeom>
              <a:blipFill>
                <a:blip r:embed="rId2"/>
                <a:stretch>
                  <a:fillRect l="-650" t="-27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3DC81C69-7BEC-A519-6E8C-12A387DFAC8C}"/>
                  </a:ext>
                </a:extLst>
              </p:cNvPr>
              <p:cNvSpPr txBox="1"/>
              <p:nvPr/>
            </p:nvSpPr>
            <p:spPr>
              <a:xfrm>
                <a:off x="1917758" y="3496959"/>
                <a:ext cx="8640960" cy="30749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Elektromotor vykonal mechanickou práci:</a:t>
                </a:r>
                <a:endParaRPr lang="cs-CZ" i="1" dirty="0">
                  <a:latin typeface="Cambria Math"/>
                </a:endParaRPr>
              </a:p>
              <a:p>
                <a:endParaRPr lang="cs-CZ" sz="800" i="1" dirty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𝑊</m:t>
                      </m:r>
                      <m:r>
                        <a:rPr lang="cs-CZ" i="1">
                          <a:latin typeface="Cambria Math"/>
                        </a:rPr>
                        <m:t>=</m:t>
                      </m:r>
                      <m:r>
                        <a:rPr lang="cs-CZ" i="1">
                          <a:latin typeface="Cambria Math"/>
                        </a:rPr>
                        <m:t>𝑃</m:t>
                      </m:r>
                      <m:r>
                        <a:rPr lang="cs-CZ" i="1">
                          <a:latin typeface="Cambria Math"/>
                        </a:rPr>
                        <m:t>.</m:t>
                      </m:r>
                      <m:r>
                        <a:rPr lang="cs-CZ" i="1">
                          <a:latin typeface="Cambria Math"/>
                        </a:rPr>
                        <m:t>𝑡</m:t>
                      </m:r>
                      <m:r>
                        <a:rPr lang="cs-CZ" i="1">
                          <a:latin typeface="Cambria Math"/>
                        </a:rPr>
                        <m:t>   →   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𝑊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=2000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/>
                          <a:ea typeface="Cambria Math"/>
                        </a:rPr>
                        <m:t>W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 .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/>
                        </a:rPr>
                        <m:t>5400</m:t>
                      </m:r>
                      <m:r>
                        <a:rPr lang="cs-CZ">
                          <a:latin typeface="Cambria Math" panose="02040503050406030204" pitchFamily="18" charset="0"/>
                          <a:ea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  <a:ea typeface="Cambria Math"/>
                        </a:rPr>
                        <m:t>s</m:t>
                      </m:r>
                      <m:r>
                        <a:rPr lang="cs-CZ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>
                          <a:latin typeface="Cambria Math" panose="02040503050406030204" pitchFamily="18" charset="0"/>
                          <a:ea typeface="Cambria Math"/>
                        </a:rPr>
                        <m:t>𝟏𝟎𝟖𝟎𝟎𝟎𝟎𝟎</m:t>
                      </m:r>
                      <m:r>
                        <a:rPr lang="cs-CZ" b="1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b="1">
                          <a:latin typeface="Cambria Math"/>
                          <a:ea typeface="Cambria Math"/>
                        </a:rPr>
                        <m:t>𝐖𝐬</m:t>
                      </m:r>
                    </m:oMath>
                  </m:oMathPara>
                </a14:m>
                <a:endParaRPr lang="cs-CZ" b="1" dirty="0"/>
              </a:p>
              <a:p>
                <a:endParaRPr lang="cs-CZ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>
                          <a:latin typeface="Cambria Math" panose="02040503050406030204" pitchFamily="18" charset="0"/>
                        </a:rPr>
                        <m:t>𝟏𝟎𝟖𝟎𝟎𝟎𝟎𝟎</m:t>
                      </m:r>
                      <m:r>
                        <a:rPr lang="cs-CZ" b="1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>
                          <a:latin typeface="Cambria Math" panose="02040503050406030204" pitchFamily="18" charset="0"/>
                        </a:rPr>
                        <m:t>𝐖𝐬</m:t>
                      </m:r>
                      <m:r>
                        <a:rPr lang="cs-CZ" b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𝟏𝟎𝟖𝟎𝟎𝟎𝟎𝟎</m:t>
                          </m:r>
                        </m:num>
                        <m:den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𝟑𝟔𝟎𝟎</m:t>
                          </m:r>
                        </m:den>
                      </m:f>
                      <m:r>
                        <a:rPr lang="cs-CZ" b="1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>
                          <a:latin typeface="Cambria Math" panose="02040503050406030204" pitchFamily="18" charset="0"/>
                        </a:rPr>
                        <m:t>𝐖𝐡</m:t>
                      </m:r>
                      <m:r>
                        <a:rPr lang="cs-CZ" b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>
                          <a:latin typeface="Cambria Math" panose="02040503050406030204" pitchFamily="18" charset="0"/>
                        </a:rPr>
                        <m:t>𝟑𝟎𝟎𝟎</m:t>
                      </m:r>
                      <m:r>
                        <a:rPr lang="cs-CZ" b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>
                          <a:latin typeface="Cambria Math" panose="02040503050406030204" pitchFamily="18" charset="0"/>
                        </a:rPr>
                        <m:t>𝐖𝐡</m:t>
                      </m:r>
                      <m:r>
                        <a:rPr lang="cs-CZ" b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cs-CZ" b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>
                          <a:latin typeface="Cambria Math" panose="02040503050406030204" pitchFamily="18" charset="0"/>
                        </a:rPr>
                        <m:t>𝐤𝐖𝐡</m:t>
                      </m:r>
                    </m:oMath>
                  </m:oMathPara>
                </a14:m>
                <a:endParaRPr lang="cs-CZ" b="1" dirty="0"/>
              </a:p>
              <a:p>
                <a:endParaRPr lang="cs-CZ" sz="800" dirty="0"/>
              </a:p>
              <a:p>
                <a:r>
                  <a:rPr lang="cs-CZ" b="1" dirty="0"/>
                  <a:t>Elektromotor vykonal mechanickou práci 3 kWh.</a:t>
                </a:r>
              </a:p>
              <a:p>
                <a:endParaRPr lang="cs-CZ" dirty="0"/>
              </a:p>
              <a:p>
                <a:r>
                  <a:rPr lang="cs-CZ" b="1" dirty="0"/>
                  <a:t>Přepočet na jouly: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>
                        <a:latin typeface="Cambria Math"/>
                      </a:rPr>
                      <m:t>W</m:t>
                    </m:r>
                    <m:r>
                      <a:rPr lang="cs-CZ">
                        <a:latin typeface="Cambria Math"/>
                      </a:rPr>
                      <m:t>=3000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Wh</m:t>
                    </m:r>
                    <m:r>
                      <a:rPr lang="cs-CZ">
                        <a:latin typeface="Cambria Math" panose="02040503050406030204" pitchFamily="18" charset="0"/>
                      </a:rPr>
                      <m:t> 3600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>
                        <a:latin typeface="Cambria Math"/>
                      </a:rPr>
                      <m:t>=10800</m:t>
                    </m:r>
                    <m:r>
                      <a:rPr lang="cs-CZ">
                        <a:latin typeface="Cambria Math" panose="02040503050406030204" pitchFamily="18" charset="0"/>
                      </a:rPr>
                      <m:t>000</m:t>
                    </m:r>
                    <m:r>
                      <a:rPr lang="cs-CZ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>
                        <a:latin typeface="Cambria Math"/>
                      </a:rPr>
                      <m:t>J</m:t>
                    </m:r>
                    <m:r>
                      <a:rPr lang="cs-CZ">
                        <a:latin typeface="Cambria Math"/>
                      </a:rPr>
                      <m:t>=10,8 </m:t>
                    </m:r>
                    <m:r>
                      <m:rPr>
                        <m:sty m:val="p"/>
                      </m:rPr>
                      <a:rPr lang="cs-CZ">
                        <a:latin typeface="Cambria Math"/>
                      </a:rPr>
                      <m:t>MJ</m:t>
                    </m:r>
                  </m:oMath>
                </a14:m>
                <a:endParaRPr lang="cs-CZ" dirty="0"/>
              </a:p>
              <a:p>
                <a:endParaRPr lang="cs-CZ" b="1" dirty="0"/>
              </a:p>
              <a:p>
                <a:r>
                  <a:rPr lang="cs-CZ" b="1" dirty="0"/>
                  <a:t>Elektromotor vykonal mechanickou práci 10,8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𝐌𝐉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3DC81C69-7BEC-A519-6E8C-12A387DFAC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7758" y="3496959"/>
                <a:ext cx="8640960" cy="3074944"/>
              </a:xfrm>
              <a:prstGeom prst="rect">
                <a:avLst/>
              </a:prstGeom>
              <a:blipFill>
                <a:blip r:embed="rId3"/>
                <a:stretch>
                  <a:fillRect l="-635" t="-1190" b="-23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55DC67E4-77B4-BBCC-FC95-AB1346054756}"/>
              </a:ext>
            </a:extLst>
          </p:cNvPr>
          <p:cNvCxnSpPr/>
          <p:nvPr/>
        </p:nvCxnSpPr>
        <p:spPr>
          <a:xfrm>
            <a:off x="1904728" y="1813050"/>
            <a:ext cx="84379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E205D20E-33C4-E958-548F-99E37572E892}"/>
                  </a:ext>
                </a:extLst>
              </p:cNvPr>
              <p:cNvSpPr txBox="1"/>
              <p:nvPr/>
            </p:nvSpPr>
            <p:spPr>
              <a:xfrm>
                <a:off x="1917758" y="1847476"/>
                <a:ext cx="8424936" cy="16150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Ze vztahu pro výpočet průměrného výkonu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cs-CZ" dirty="0"/>
                  <a:t> vyjádříme vykonanou práci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dirty="0"/>
              </a:p>
              <a:p>
                <a:pPr algn="ctr"/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</a:rPr>
                          <m:t>𝑊</m:t>
                        </m:r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cs-CZ" i="1">
                        <a:latin typeface="Cambria Math" panose="02040503050406030204" pitchFamily="18" charset="0"/>
                      </a:rPr>
                      <m:t>       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   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𝑊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endParaRPr lang="cs-CZ" dirty="0"/>
              </a:p>
              <a:p>
                <a:pPr algn="ctr"/>
                <a:endParaRPr lang="cs-CZ" dirty="0"/>
              </a:p>
              <a:p>
                <a:r>
                  <a:rPr lang="cs-CZ" dirty="0"/>
                  <a:t>Jednotkou takto vypočítané práce je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</m:d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watt</m:t>
                    </m:r>
                    <m:r>
                      <a:rPr lang="cs-CZ">
                        <a:latin typeface="Cambria Math" panose="02040503050406030204" pitchFamily="18" charset="0"/>
                      </a:rPr>
                      <m:t>.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sekunda</m:t>
                    </m:r>
                    <m:r>
                      <a:rPr lang="cs-CZ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Ws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E205D20E-33C4-E958-548F-99E37572E8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7758" y="1847476"/>
                <a:ext cx="8424936" cy="1615058"/>
              </a:xfrm>
              <a:prstGeom prst="rect">
                <a:avLst/>
              </a:prstGeom>
              <a:blipFill>
                <a:blip r:embed="rId4"/>
                <a:stretch>
                  <a:fillRect l="-651" t="-1509" b="-528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>
            <a:extLst>
              <a:ext uri="{FF2B5EF4-FFF2-40B4-BE49-F238E27FC236}">
                <a16:creationId xmlns:a16="http://schemas.microsoft.com/office/drawing/2014/main" id="{FB88E1E1-9C60-3FA3-191F-5DCA98BFD98E}"/>
              </a:ext>
            </a:extLst>
          </p:cNvPr>
          <p:cNvSpPr txBox="1"/>
          <p:nvPr/>
        </p:nvSpPr>
        <p:spPr>
          <a:xfrm>
            <a:off x="1877017" y="155292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1. Příklad</a:t>
            </a:r>
          </a:p>
        </p:txBody>
      </p:sp>
    </p:spTree>
    <p:extLst>
      <p:ext uri="{BB962C8B-B14F-4D97-AF65-F5344CB8AC3E}">
        <p14:creationId xmlns:p14="http://schemas.microsoft.com/office/powerpoint/2010/main" val="6721984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00138EFC-7169-5322-AB54-210D3950AC12}"/>
              </a:ext>
            </a:extLst>
          </p:cNvPr>
          <p:cNvSpPr txBox="1"/>
          <p:nvPr/>
        </p:nvSpPr>
        <p:spPr>
          <a:xfrm>
            <a:off x="1776000" y="836713"/>
            <a:ext cx="842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Vzpěrač vyzvedl činku o hmotnosti 150 kg do výšky 2 m za 3 s.</a:t>
            </a:r>
          </a:p>
          <a:p>
            <a:r>
              <a:rPr lang="cs-CZ" dirty="0"/>
              <a:t>Jakou mechanickou práci vzpěrač vykonal a jaký byl jeho výkon?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3B5D4F2-1D95-D93C-CCC8-E7224D310EAA}"/>
              </a:ext>
            </a:extLst>
          </p:cNvPr>
          <p:cNvSpPr txBox="1"/>
          <p:nvPr/>
        </p:nvSpPr>
        <p:spPr>
          <a:xfrm>
            <a:off x="1847528" y="404664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8810B244-7B47-CF02-00B2-BA5AE396243A}"/>
                  </a:ext>
                </a:extLst>
              </p:cNvPr>
              <p:cNvSpPr txBox="1"/>
              <p:nvPr/>
            </p:nvSpPr>
            <p:spPr>
              <a:xfrm>
                <a:off x="1847528" y="1570167"/>
                <a:ext cx="8424456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=150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=2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=3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=?,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8810B244-7B47-CF02-00B2-BA5AE39624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7528" y="1570167"/>
                <a:ext cx="8424456" cy="669992"/>
              </a:xfrm>
              <a:prstGeom prst="rect">
                <a:avLst/>
              </a:prstGeom>
              <a:blipFill>
                <a:blip r:embed="rId2"/>
                <a:stretch>
                  <a:fillRect l="-579" t="-5505" b="-36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A1864A40-8207-01C7-EC8A-5771498960A0}"/>
                  </a:ext>
                </a:extLst>
              </p:cNvPr>
              <p:cNvSpPr txBox="1"/>
              <p:nvPr/>
            </p:nvSpPr>
            <p:spPr>
              <a:xfrm>
                <a:off x="1847528" y="2492896"/>
                <a:ext cx="8424456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dirty="0"/>
                  <a:t>Výpočet tíhové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pPr marL="342900" indent="-342900">
                  <a:buAutoNum type="arabicPeriod"/>
                </a:pPr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=150.10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=1500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A1864A40-8207-01C7-EC8A-5771498960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7528" y="2492896"/>
                <a:ext cx="8424456" cy="923330"/>
              </a:xfrm>
              <a:prstGeom prst="rect">
                <a:avLst/>
              </a:prstGeom>
              <a:blipFill>
                <a:blip r:embed="rId3"/>
                <a:stretch>
                  <a:fillRect l="-579" t="-3974" b="-198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268F748-2F7E-8DA0-2DE9-83F0FC7354B7}"/>
                  </a:ext>
                </a:extLst>
              </p:cNvPr>
              <p:cNvSpPr txBox="1"/>
              <p:nvPr/>
            </p:nvSpPr>
            <p:spPr>
              <a:xfrm>
                <a:off x="1847528" y="3501008"/>
                <a:ext cx="835196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2. Výpočet mechanické práce: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=1500.2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=3000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268F748-2F7E-8DA0-2DE9-83F0FC7354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7528" y="3501008"/>
                <a:ext cx="8351968" cy="923330"/>
              </a:xfrm>
              <a:prstGeom prst="rect">
                <a:avLst/>
              </a:prstGeom>
              <a:blipFill>
                <a:blip r:embed="rId4"/>
                <a:stretch>
                  <a:fillRect l="-584" t="-3289" b="-32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AA717C45-F87F-1BCA-A3CB-93FA8B1A6726}"/>
                  </a:ext>
                </a:extLst>
              </p:cNvPr>
              <p:cNvSpPr txBox="1"/>
              <p:nvPr/>
            </p:nvSpPr>
            <p:spPr>
              <a:xfrm>
                <a:off x="1847528" y="4534981"/>
                <a:ext cx="8424456" cy="11887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3. Výpočet výkonu vzpěrače: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𝑊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3000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W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=1000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W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AA717C45-F87F-1BCA-A3CB-93FA8B1A67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7528" y="4534981"/>
                <a:ext cx="8424456" cy="1188787"/>
              </a:xfrm>
              <a:prstGeom prst="rect">
                <a:avLst/>
              </a:prstGeom>
              <a:blipFill>
                <a:blip r:embed="rId5"/>
                <a:stretch>
                  <a:fillRect l="-579" t="-30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>
            <a:extLst>
              <a:ext uri="{FF2B5EF4-FFF2-40B4-BE49-F238E27FC236}">
                <a16:creationId xmlns:a16="http://schemas.microsoft.com/office/drawing/2014/main" id="{B7BCB66D-5A6D-CAE3-7AFB-D822E5733382}"/>
              </a:ext>
            </a:extLst>
          </p:cNvPr>
          <p:cNvSpPr txBox="1"/>
          <p:nvPr/>
        </p:nvSpPr>
        <p:spPr>
          <a:xfrm>
            <a:off x="1847528" y="5999385"/>
            <a:ext cx="84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Vzpěrač vykonal práci 3000 J a jeho výkon byl 1000 W</a:t>
            </a: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9A496954-AB4C-8CF6-FE46-6CDB9F914FB1}"/>
              </a:ext>
            </a:extLst>
          </p:cNvPr>
          <p:cNvCxnSpPr/>
          <p:nvPr/>
        </p:nvCxnSpPr>
        <p:spPr>
          <a:xfrm>
            <a:off x="1847528" y="2217278"/>
            <a:ext cx="84244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0801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351098BE-5C55-4298-862A-15485E0CABE9}"/>
              </a:ext>
            </a:extLst>
          </p:cNvPr>
          <p:cNvSpPr txBox="1"/>
          <p:nvPr/>
        </p:nvSpPr>
        <p:spPr>
          <a:xfrm>
            <a:off x="1814174" y="924503"/>
            <a:ext cx="84969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Porovnejte vykonanou práci a výkony dvou chlapců při závodech ve šplhu. Chlapec o hmotnosti 60 kg vyšplhal do výšky 4 m za 5 s, a chlapec o hmotnosti 72 kg do stejné výšky za 6 s.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2D27A5E1-D2C9-FC8B-22B2-A7A1B2ECC0D8}"/>
              </a:ext>
            </a:extLst>
          </p:cNvPr>
          <p:cNvSpPr txBox="1"/>
          <p:nvPr/>
        </p:nvSpPr>
        <p:spPr>
          <a:xfrm>
            <a:off x="1847528" y="404664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33A434B-C3E4-B72C-1870-13135D049B90}"/>
                  </a:ext>
                </a:extLst>
              </p:cNvPr>
              <p:cNvSpPr txBox="1"/>
              <p:nvPr/>
            </p:nvSpPr>
            <p:spPr>
              <a:xfrm>
                <a:off x="1814174" y="1988840"/>
                <a:ext cx="8746322" cy="10464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=60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=4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=5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=72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=4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=6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33A434B-C3E4-B72C-1870-13135D049B9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4174" y="1988840"/>
                <a:ext cx="8746322" cy="1046440"/>
              </a:xfrm>
              <a:prstGeom prst="rect">
                <a:avLst/>
              </a:prstGeom>
              <a:blipFill>
                <a:blip r:embed="rId2"/>
                <a:stretch>
                  <a:fillRect l="-628" t="-29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306CC8FD-1760-AB93-9C1E-215AE81E9A1B}"/>
              </a:ext>
            </a:extLst>
          </p:cNvPr>
          <p:cNvCxnSpPr/>
          <p:nvPr/>
        </p:nvCxnSpPr>
        <p:spPr>
          <a:xfrm>
            <a:off x="1847528" y="3035280"/>
            <a:ext cx="84969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9CB3E08F-5635-A9C8-4A64-FA33003F46A3}"/>
                  </a:ext>
                </a:extLst>
              </p:cNvPr>
              <p:cNvSpPr txBox="1"/>
              <p:nvPr/>
            </p:nvSpPr>
            <p:spPr>
              <a:xfrm>
                <a:off x="1814174" y="3176287"/>
                <a:ext cx="3960000" cy="3058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Chlapec č. 1</a:t>
                </a:r>
              </a:p>
              <a:p>
                <a:endParaRPr lang="cs-CZ" sz="800" dirty="0"/>
              </a:p>
              <a:p>
                <a:r>
                  <a:rPr lang="cs-CZ" dirty="0"/>
                  <a:t>Výpočet tíhové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𝐺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𝐺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=60.10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=600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Výpočet práce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 dirty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cs-CZ" i="1" dirty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𝐺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.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=600.4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=2400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Výpočet výkonu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2400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W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=480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W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9CB3E08F-5635-A9C8-4A64-FA33003F46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4174" y="3176287"/>
                <a:ext cx="3960000" cy="3058722"/>
              </a:xfrm>
              <a:prstGeom prst="rect">
                <a:avLst/>
              </a:prstGeom>
              <a:blipFill>
                <a:blip r:embed="rId3"/>
                <a:stretch>
                  <a:fillRect l="-1387" t="-99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39046C90-34FB-0D6F-6D61-6F1D73BF01F9}"/>
                  </a:ext>
                </a:extLst>
              </p:cNvPr>
              <p:cNvSpPr txBox="1"/>
              <p:nvPr/>
            </p:nvSpPr>
            <p:spPr>
              <a:xfrm>
                <a:off x="6220871" y="3176287"/>
                <a:ext cx="3960000" cy="3058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Chlapec č. 2</a:t>
                </a:r>
              </a:p>
              <a:p>
                <a:endParaRPr lang="cs-CZ" sz="800" dirty="0"/>
              </a:p>
              <a:p>
                <a:r>
                  <a:rPr lang="cs-CZ" dirty="0"/>
                  <a:t>Výpočet tíhové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𝐺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𝐺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=72.10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=720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Výpočet práce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 dirty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cs-CZ" i="1" dirty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𝐺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.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=720.4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=2880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Výpočet výkonu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2880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W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=480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W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39046C90-34FB-0D6F-6D61-6F1D73BF01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0871" y="3176287"/>
                <a:ext cx="3960000" cy="3058722"/>
              </a:xfrm>
              <a:prstGeom prst="rect">
                <a:avLst/>
              </a:prstGeom>
              <a:blipFill>
                <a:blip r:embed="rId4"/>
                <a:stretch>
                  <a:fillRect l="-1231" t="-99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>
            <a:extLst>
              <a:ext uri="{FF2B5EF4-FFF2-40B4-BE49-F238E27FC236}">
                <a16:creationId xmlns:a16="http://schemas.microsoft.com/office/drawing/2014/main" id="{0B798839-5FFC-2203-C687-642535DDE5B5}"/>
              </a:ext>
            </a:extLst>
          </p:cNvPr>
          <p:cNvSpPr txBox="1"/>
          <p:nvPr/>
        </p:nvSpPr>
        <p:spPr>
          <a:xfrm>
            <a:off x="1814174" y="6309320"/>
            <a:ext cx="867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Oba chlapci podali stejný výkon, ale vykonali různou práci.</a:t>
            </a:r>
          </a:p>
        </p:txBody>
      </p: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9343DF7E-4189-D369-A826-AF51ABDCD344}"/>
              </a:ext>
            </a:extLst>
          </p:cNvPr>
          <p:cNvCxnSpPr/>
          <p:nvPr/>
        </p:nvCxnSpPr>
        <p:spPr>
          <a:xfrm>
            <a:off x="5804040" y="3284984"/>
            <a:ext cx="0" cy="28083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03744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EAD74986-ED3F-60D8-37D7-EA41C0555B7C}"/>
              </a:ext>
            </a:extLst>
          </p:cNvPr>
          <p:cNvSpPr txBox="1"/>
          <p:nvPr/>
        </p:nvSpPr>
        <p:spPr>
          <a:xfrm>
            <a:off x="1847528" y="404664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E7F1B5F-388E-EA9F-5875-233EB03C80DC}"/>
              </a:ext>
            </a:extLst>
          </p:cNvPr>
          <p:cNvSpPr txBox="1"/>
          <p:nvPr/>
        </p:nvSpPr>
        <p:spPr>
          <a:xfrm>
            <a:off x="1882620" y="791290"/>
            <a:ext cx="84618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Vodní čerpadlo vyčerpá vodu o objemu 750 litrů z hloubky 6 m za dobu 3 minut.</a:t>
            </a:r>
          </a:p>
          <a:p>
            <a:r>
              <a:rPr lang="cs-CZ" dirty="0"/>
              <a:t>Vypočítejte jakou mechanickou práci čerpadlo vykonalo a jaký byl jeho výkon.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BFCE47DE-2D95-1DA1-6791-E8D31D98F100}"/>
                  </a:ext>
                </a:extLst>
              </p:cNvPr>
              <p:cNvSpPr txBox="1"/>
              <p:nvPr/>
            </p:nvSpPr>
            <p:spPr>
              <a:xfrm>
                <a:off x="1882620" y="1526083"/>
                <a:ext cx="7885789" cy="9439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=750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l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=6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t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=3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min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.=180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𝑣𝑜𝑑𝑦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=1 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l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𝑘𝑔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 ,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BFCE47DE-2D95-1DA1-6791-E8D31D98F1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2620" y="1526083"/>
                <a:ext cx="7885789" cy="943913"/>
              </a:xfrm>
              <a:prstGeom prst="rect">
                <a:avLst/>
              </a:prstGeom>
              <a:blipFill>
                <a:blip r:embed="rId2"/>
                <a:stretch>
                  <a:fillRect l="-696" t="-32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3942ABE9-8E5B-0722-C5A3-19F80EB9D5CC}"/>
              </a:ext>
            </a:extLst>
          </p:cNvPr>
          <p:cNvCxnSpPr/>
          <p:nvPr/>
        </p:nvCxnSpPr>
        <p:spPr>
          <a:xfrm>
            <a:off x="1894053" y="2469995"/>
            <a:ext cx="788578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B99B8764-0711-32E0-5192-6914ED86644A}"/>
                  </a:ext>
                </a:extLst>
              </p:cNvPr>
              <p:cNvSpPr txBox="1"/>
              <p:nvPr/>
            </p:nvSpPr>
            <p:spPr>
              <a:xfrm>
                <a:off x="1882620" y="2558458"/>
                <a:ext cx="8245829" cy="34410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dirty="0"/>
                  <a:t>Přepočet objemu na kilogramy:</a:t>
                </a:r>
              </a:p>
              <a:p>
                <a:pPr marL="342900" indent="-342900">
                  <a:buAutoNum type="arabicPeriod"/>
                </a:pP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𝑣𝑜𝑑𝑦</m:t>
                          </m:r>
                        </m:sub>
                      </m:sSub>
                      <m:r>
                        <a:rPr lang="cs-CZ">
                          <a:latin typeface="Cambria Math" panose="02040503050406030204" pitchFamily="18" charset="0"/>
                        </a:rPr>
                        <m:t>.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V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=1.750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=750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kg</m:t>
                      </m:r>
                    </m:oMath>
                  </m:oMathPara>
                </a14:m>
                <a:endParaRPr lang="cs-CZ" dirty="0"/>
              </a:p>
              <a:p>
                <a:pPr marL="342900" indent="-342900">
                  <a:buAutoNum type="arabicPeriod"/>
                </a:pPr>
                <a:endParaRPr lang="cs-CZ" sz="800" dirty="0"/>
              </a:p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Výpočet tíhové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pPr marL="342900" indent="-342900">
                  <a:buFont typeface="+mj-lt"/>
                  <a:buAutoNum type="arabicPeriod" startAt="2"/>
                </a:pP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=750 . 10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=7500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marL="342900" indent="-342900">
                  <a:buFont typeface="+mj-lt"/>
                  <a:buAutoNum type="arabicPeriod" startAt="3"/>
                </a:pPr>
                <a:r>
                  <a:rPr lang="cs-CZ" dirty="0"/>
                  <a:t>Výpočet vykonané práce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=7500 . 6=45000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marL="342900" indent="-342900">
                  <a:buFont typeface="+mj-lt"/>
                  <a:buAutoNum type="arabicPeriod" startAt="4"/>
                </a:pPr>
                <a:r>
                  <a:rPr lang="cs-CZ" dirty="0"/>
                  <a:t>Výpočet výkonu čerpadla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𝑃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𝑊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45000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180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W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=250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W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B99B8764-0711-32E0-5192-6914ED8664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2620" y="2558458"/>
                <a:ext cx="8245829" cy="3441007"/>
              </a:xfrm>
              <a:prstGeom prst="rect">
                <a:avLst/>
              </a:prstGeom>
              <a:blipFill>
                <a:blip r:embed="rId3"/>
                <a:stretch>
                  <a:fillRect l="-666" t="-10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ovéPole 14">
            <a:extLst>
              <a:ext uri="{FF2B5EF4-FFF2-40B4-BE49-F238E27FC236}">
                <a16:creationId xmlns:a16="http://schemas.microsoft.com/office/drawing/2014/main" id="{E659E496-F300-69CA-1947-B3F7F6090DB4}"/>
              </a:ext>
            </a:extLst>
          </p:cNvPr>
          <p:cNvSpPr txBox="1"/>
          <p:nvPr/>
        </p:nvSpPr>
        <p:spPr>
          <a:xfrm>
            <a:off x="1852331" y="6237312"/>
            <a:ext cx="8306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Čerpadlo vykonalo práci 45000 J a má výkon 250 W</a:t>
            </a:r>
          </a:p>
        </p:txBody>
      </p:sp>
    </p:spTree>
    <p:extLst>
      <p:ext uri="{BB962C8B-B14F-4D97-AF65-F5344CB8AC3E}">
        <p14:creationId xmlns:p14="http://schemas.microsoft.com/office/powerpoint/2010/main" val="27327055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98E7BFE-6F33-D72A-E4D4-D8459F712CA2}"/>
              </a:ext>
            </a:extLst>
          </p:cNvPr>
          <p:cNvSpPr txBox="1"/>
          <p:nvPr/>
        </p:nvSpPr>
        <p:spPr>
          <a:xfrm>
            <a:off x="1847528" y="404664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B584046B-1497-3E33-EB71-E41C4B187E94}"/>
              </a:ext>
            </a:extLst>
          </p:cNvPr>
          <p:cNvSpPr txBox="1"/>
          <p:nvPr/>
        </p:nvSpPr>
        <p:spPr>
          <a:xfrm>
            <a:off x="1836023" y="833225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Automobil vyvíjí při rychlosti 72 km.h</a:t>
            </a:r>
            <a:r>
              <a:rPr lang="cs-CZ" baseline="30000" dirty="0"/>
              <a:t>-1</a:t>
            </a:r>
            <a:r>
              <a:rPr lang="cs-CZ" dirty="0"/>
              <a:t> tažnou sílu 1,8 </a:t>
            </a:r>
            <a:r>
              <a:rPr lang="cs-CZ" dirty="0" err="1"/>
              <a:t>kN</a:t>
            </a:r>
            <a:r>
              <a:rPr lang="cs-CZ" dirty="0"/>
              <a:t>. Jaký je jeho okamžitý výkon?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8AC01027-2A07-D23A-F40E-4FD4CDADB176}"/>
                  </a:ext>
                </a:extLst>
              </p:cNvPr>
              <p:cNvSpPr txBox="1"/>
              <p:nvPr/>
            </p:nvSpPr>
            <p:spPr>
              <a:xfrm>
                <a:off x="1847529" y="1412776"/>
                <a:ext cx="8341423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=72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km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=20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=1,8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kN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=1800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8AC01027-2A07-D23A-F40E-4FD4CDADB1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7529" y="1412776"/>
                <a:ext cx="8341423" cy="669992"/>
              </a:xfrm>
              <a:prstGeom prst="rect">
                <a:avLst/>
              </a:prstGeom>
              <a:blipFill>
                <a:blip r:embed="rId2"/>
                <a:stretch>
                  <a:fillRect l="-585" t="-54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07047B20-4E6E-8A7F-9F43-4310D930ECF0}"/>
              </a:ext>
            </a:extLst>
          </p:cNvPr>
          <p:cNvCxnSpPr/>
          <p:nvPr/>
        </p:nvCxnSpPr>
        <p:spPr>
          <a:xfrm>
            <a:off x="1836024" y="2082768"/>
            <a:ext cx="836443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2EBEE8A5-3936-17E0-44F9-B4C61F012C57}"/>
                  </a:ext>
                </a:extLst>
              </p:cNvPr>
              <p:cNvSpPr txBox="1"/>
              <p:nvPr/>
            </p:nvSpPr>
            <p:spPr>
              <a:xfrm>
                <a:off x="1847528" y="2564905"/>
                <a:ext cx="8352928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Vztah pro výpočet okamžitého výkonu je: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𝑣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Po dosazení zadaných hodnot: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=1800.20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W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=36000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W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=36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kW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2EBEE8A5-3936-17E0-44F9-B4C61F012C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7528" y="2564905"/>
                <a:ext cx="8352928" cy="2031325"/>
              </a:xfrm>
              <a:prstGeom prst="rect">
                <a:avLst/>
              </a:prstGeom>
              <a:blipFill>
                <a:blip r:embed="rId3"/>
                <a:stretch>
                  <a:fillRect l="-584" t="-18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>
            <a:extLst>
              <a:ext uri="{FF2B5EF4-FFF2-40B4-BE49-F238E27FC236}">
                <a16:creationId xmlns:a16="http://schemas.microsoft.com/office/drawing/2014/main" id="{21ABB09A-097C-E8C8-4877-60F274CAED47}"/>
              </a:ext>
            </a:extLst>
          </p:cNvPr>
          <p:cNvSpPr txBox="1"/>
          <p:nvPr/>
        </p:nvSpPr>
        <p:spPr>
          <a:xfrm>
            <a:off x="1991545" y="5229200"/>
            <a:ext cx="81974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Okamžitý výkon automobilu je 36 kW.</a:t>
            </a:r>
          </a:p>
        </p:txBody>
      </p:sp>
    </p:spTree>
    <p:extLst>
      <p:ext uri="{BB962C8B-B14F-4D97-AF65-F5344CB8AC3E}">
        <p14:creationId xmlns:p14="http://schemas.microsoft.com/office/powerpoint/2010/main" val="5295498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3E714D19-1EC7-FF4E-AB36-51BBF29C5D55}"/>
              </a:ext>
            </a:extLst>
          </p:cNvPr>
          <p:cNvSpPr txBox="1"/>
          <p:nvPr/>
        </p:nvSpPr>
        <p:spPr>
          <a:xfrm>
            <a:off x="1847528" y="404664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DE951D8D-BB29-BD63-A7FE-1FC112E41250}"/>
                  </a:ext>
                </a:extLst>
              </p:cNvPr>
              <p:cNvSpPr txBox="1"/>
              <p:nvPr/>
            </p:nvSpPr>
            <p:spPr>
              <a:xfrm>
                <a:off x="1991544" y="908721"/>
                <a:ext cx="8208912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Motor o výkonu 24 kW dopraví rovnoměrným pohybem náklad do výšky 12 m za 8 s.</a:t>
                </a:r>
              </a:p>
              <a:p>
                <a:r>
                  <a:rPr lang="cs-CZ" dirty="0"/>
                  <a:t>Jakou největší hmotnost může mít náklad včetně kabiny výtahu?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=24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kW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=24000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W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=12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,,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=8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DE951D8D-BB29-BD63-A7FE-1FC112E412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1544" y="908721"/>
                <a:ext cx="8208912" cy="1323439"/>
              </a:xfrm>
              <a:prstGeom prst="rect">
                <a:avLst/>
              </a:prstGeom>
              <a:blipFill>
                <a:blip r:embed="rId2"/>
                <a:stretch>
                  <a:fillRect l="-669" t="-23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DFF1521F-5B3C-07B4-7011-4DFAE5BA0530}"/>
              </a:ext>
            </a:extLst>
          </p:cNvPr>
          <p:cNvCxnSpPr/>
          <p:nvPr/>
        </p:nvCxnSpPr>
        <p:spPr>
          <a:xfrm>
            <a:off x="1991544" y="2204864"/>
            <a:ext cx="82089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D4B816DD-DF7B-53D8-FA99-B199ED72484C}"/>
                  </a:ext>
                </a:extLst>
              </p:cNvPr>
              <p:cNvSpPr txBox="1"/>
              <p:nvPr/>
            </p:nvSpPr>
            <p:spPr>
              <a:xfrm>
                <a:off x="1991545" y="2420889"/>
                <a:ext cx="8143691" cy="41653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Motor o výkonu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 panose="02040503050406030204" pitchFamily="18" charset="0"/>
                      </a:rPr>
                      <m:t>𝑃</m:t>
                    </m:r>
                  </m:oMath>
                </a14:m>
                <a:r>
                  <a:rPr lang="cs-CZ" dirty="0"/>
                  <a:t> vykoná za dobu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práci 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Práci vykonanou motorem vypočítáme též podle vztahu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Protože hodnota vykonané práce nezávisí na způsobu výpočtu, musí platit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   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𝑃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→        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𝑃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Po dosazení zadaných hodnot dostaneme 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24000 . 8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10 . 12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=1600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kg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Největší hmotnost, kterou může motor dopravit do výše 12 m za 8 s je 1600 kg</a:t>
                </a:r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D4B816DD-DF7B-53D8-FA99-B199ED7248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1545" y="2420889"/>
                <a:ext cx="8143691" cy="4165307"/>
              </a:xfrm>
              <a:prstGeom prst="rect">
                <a:avLst/>
              </a:prstGeom>
              <a:blipFill>
                <a:blip r:embed="rId3"/>
                <a:stretch>
                  <a:fillRect l="-674" t="-7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057861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>
            <a:extLst>
              <a:ext uri="{FF2B5EF4-FFF2-40B4-BE49-F238E27FC236}">
                <a16:creationId xmlns:a16="http://schemas.microsoft.com/office/drawing/2014/main" id="{676D268E-C99A-72EC-95C2-30178F44CCF8}"/>
              </a:ext>
            </a:extLst>
          </p:cNvPr>
          <p:cNvSpPr txBox="1"/>
          <p:nvPr/>
        </p:nvSpPr>
        <p:spPr>
          <a:xfrm>
            <a:off x="1847528" y="213690"/>
            <a:ext cx="466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Příklady k procvičení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44A36BF3-98D7-68FB-383C-3EFDD5F46054}"/>
              </a:ext>
            </a:extLst>
          </p:cNvPr>
          <p:cNvSpPr txBox="1"/>
          <p:nvPr/>
        </p:nvSpPr>
        <p:spPr>
          <a:xfrm>
            <a:off x="1847528" y="692696"/>
            <a:ext cx="8367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Důlní čerpadlo o výkonu 300 kW čerpá vodu z hloubky 180 m. Jaké množství vody vyčerpá za 1 hodinu ?                                                           </a:t>
            </a:r>
          </a:p>
          <a:p>
            <a:pPr algn="r"/>
            <a:r>
              <a:rPr lang="cs-CZ" dirty="0"/>
              <a:t>(6.10</a:t>
            </a:r>
            <a:r>
              <a:rPr lang="cs-CZ" baseline="30000" dirty="0"/>
              <a:t>5</a:t>
            </a:r>
            <a:r>
              <a:rPr lang="cs-CZ" dirty="0"/>
              <a:t> kg, tj. objem 600 m</a:t>
            </a:r>
            <a:r>
              <a:rPr lang="cs-CZ" baseline="30000" dirty="0"/>
              <a:t>3</a:t>
            </a:r>
            <a:r>
              <a:rPr lang="cs-CZ" dirty="0"/>
              <a:t> vody)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4DA0CA8C-8149-C4D7-FD28-2E0F0C4D4838}"/>
              </a:ext>
            </a:extLst>
          </p:cNvPr>
          <p:cNvSpPr txBox="1"/>
          <p:nvPr/>
        </p:nvSpPr>
        <p:spPr>
          <a:xfrm>
            <a:off x="1926144" y="1922349"/>
            <a:ext cx="83671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Automobil jede při výkonu motoru 50 kW rychlostí 90 km.h</a:t>
            </a:r>
            <a:r>
              <a:rPr lang="cs-CZ" baseline="30000" dirty="0"/>
              <a:t>-1</a:t>
            </a:r>
            <a:r>
              <a:rPr lang="cs-CZ" dirty="0"/>
              <a:t>.</a:t>
            </a:r>
          </a:p>
          <a:p>
            <a:pPr marL="342900" indent="-342900">
              <a:buAutoNum type="alphaLcParenR"/>
            </a:pPr>
            <a:r>
              <a:rPr lang="cs-CZ" dirty="0"/>
              <a:t>Jak velkou tažnou sílu vyvíjí?</a:t>
            </a:r>
          </a:p>
          <a:p>
            <a:pPr marL="342900" indent="-342900">
              <a:buAutoNum type="alphaLcParenR"/>
            </a:pPr>
            <a:r>
              <a:rPr lang="cs-CZ" dirty="0"/>
              <a:t>Jakou práci vykoná při stálém výkonu za dobu 30 minut?</a:t>
            </a:r>
          </a:p>
          <a:p>
            <a:pPr algn="r"/>
            <a:r>
              <a:rPr lang="cs-CZ" dirty="0"/>
              <a:t>(a) 2 </a:t>
            </a:r>
            <a:r>
              <a:rPr lang="cs-CZ" dirty="0" err="1"/>
              <a:t>kN</a:t>
            </a:r>
            <a:r>
              <a:rPr lang="cs-CZ" dirty="0"/>
              <a:t>, b) 25 kWh = 90 MJ) 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3DDE98E1-E037-E6B8-2CA7-4A37D7D438D8}"/>
              </a:ext>
            </a:extLst>
          </p:cNvPr>
          <p:cNvSpPr txBox="1"/>
          <p:nvPr/>
        </p:nvSpPr>
        <p:spPr>
          <a:xfrm>
            <a:off x="1926144" y="3428999"/>
            <a:ext cx="8367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Lokomotiva jede stálou rychlostí a vyvíjí při výkonu 1500 kW tažnou sílu 60 </a:t>
            </a:r>
            <a:r>
              <a:rPr lang="cs-CZ" dirty="0" err="1"/>
              <a:t>kN</a:t>
            </a:r>
            <a:r>
              <a:rPr lang="cs-CZ" dirty="0"/>
              <a:t>.</a:t>
            </a:r>
          </a:p>
          <a:p>
            <a:r>
              <a:rPr lang="cs-CZ" dirty="0"/>
              <a:t>Za jakou dobu ujede dráhu 45 km?</a:t>
            </a:r>
          </a:p>
          <a:p>
            <a:pPr algn="r"/>
            <a:r>
              <a:rPr lang="cs-CZ" dirty="0"/>
              <a:t>( 0,5 h)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69A13635-A244-20EA-5F65-28F4143A39C2}"/>
                  </a:ext>
                </a:extLst>
              </p:cNvPr>
              <p:cNvSpPr txBox="1"/>
              <p:nvPr/>
            </p:nvSpPr>
            <p:spPr>
              <a:xfrm>
                <a:off x="1847528" y="4658652"/>
                <a:ext cx="8445720" cy="13551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Automobil o hmotnosti 900 kg se rozjíždí z klidu se stálým zrychlením, přičemž za dobu 18 s dosáhne rychlosti 72 km.h</a:t>
                </a:r>
                <a:r>
                  <a:rPr lang="cs-CZ" baseline="30000" dirty="0"/>
                  <a:t>-1</a:t>
                </a:r>
                <a:r>
                  <a:rPr lang="cs-CZ" dirty="0"/>
                  <a:t>.</a:t>
                </a:r>
              </a:p>
              <a:p>
                <a:r>
                  <a:rPr lang="cs-CZ" dirty="0"/>
                  <a:t>Jaký je jeho průměrný výkon při rozjíždění?</a:t>
                </a:r>
              </a:p>
              <a:p>
                <a:pPr algn="r"/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𝑃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.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p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cs-CZ" i="1">
                        <a:latin typeface="Cambria Math" panose="02040503050406030204" pitchFamily="18" charset="0"/>
                      </a:rPr>
                      <m:t>=10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</a:rPr>
                      <m:t>k</m:t>
                    </m:r>
                  </m:oMath>
                </a14:m>
                <a:r>
                  <a:rPr lang="cs-CZ" dirty="0"/>
                  <a:t>W)</a:t>
                </a:r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69A13635-A244-20EA-5F65-28F4143A39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7528" y="4658652"/>
                <a:ext cx="8445720" cy="1355179"/>
              </a:xfrm>
              <a:prstGeom prst="rect">
                <a:avLst/>
              </a:prstGeom>
              <a:blipFill>
                <a:blip r:embed="rId2"/>
                <a:stretch>
                  <a:fillRect l="-577" t="-2242" r="-577" b="-17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395722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DCD576D0-2EA1-45E8-EF4A-9BB2C028B102}"/>
                  </a:ext>
                </a:extLst>
              </p:cNvPr>
              <p:cNvSpPr txBox="1"/>
              <p:nvPr/>
            </p:nvSpPr>
            <p:spPr>
              <a:xfrm>
                <a:off x="304800" y="1020999"/>
                <a:ext cx="11527692" cy="35813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/>
                <a:r>
                  <a:rPr lang="cs-CZ" b="1" i="0" dirty="0">
                    <a:solidFill>
                      <a:srgbClr val="202122"/>
                    </a:solidFill>
                    <a:effectLst/>
                    <a:latin typeface="Arial" panose="020B0604020202020204" pitchFamily="34" charset="0"/>
                  </a:rPr>
                  <a:t>Účinnost</a:t>
                </a:r>
                <a:r>
                  <a:rPr lang="cs-CZ" b="0" i="0" dirty="0">
                    <a:solidFill>
                      <a:srgbClr val="202122"/>
                    </a:solidFill>
                    <a:effectLst/>
                    <a:latin typeface="Arial" panose="020B0604020202020204" pitchFamily="34" charset="0"/>
                  </a:rPr>
                  <a:t> je </a:t>
                </a:r>
                <a:r>
                  <a:rPr 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skalární fyzikální veličina. Udává poměr mezi energií získanou (užitečnou), což může být například strojem vykonaná práce a energií dodanou. Pokud posuzujeme zařízení (systém), které nedokáže energii akumulovat, můžeme účinnost brát jako poměr mezi </a:t>
                </a:r>
                <a:r>
                  <a:rPr lang="cs-CZ" b="1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výkonem a příkonem</a:t>
                </a:r>
                <a:r>
                  <a:rPr 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.</a:t>
                </a:r>
              </a:p>
              <a:p>
                <a:pPr algn="l"/>
                <a:r>
                  <a:rPr lang="cs-CZ" b="1" i="0" dirty="0">
                    <a:solidFill>
                      <a:srgbClr val="202122"/>
                    </a:solidFill>
                    <a:effectLst/>
                    <a:latin typeface="Arial" panose="020B0604020202020204" pitchFamily="34" charset="0"/>
                  </a:rPr>
                  <a:t>Příkon</a:t>
                </a:r>
                <a:r>
                  <a:rPr lang="cs-CZ" b="0" i="0" dirty="0">
                    <a:solidFill>
                      <a:srgbClr val="202122"/>
                    </a:solidFill>
                    <a:effectLst/>
                    <a:latin typeface="Arial" panose="020B0604020202020204" pitchFamily="34" charset="0"/>
                  </a:rPr>
                  <a:t> </a:t>
                </a:r>
                <a:r>
                  <a:rPr 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je fyzikální veličina, která vyjadřuje množství energie dodané za jednotku času. Značí se stejně jako výkon písmenem </a:t>
                </a:r>
                <a14:m>
                  <m:oMath xmlns:m="http://schemas.openxmlformats.org/officeDocument/2006/math">
                    <m:r>
                      <a:rPr lang="cs-CZ" i="1" dirty="0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𝑃</m:t>
                    </m:r>
                  </m:oMath>
                </a14:m>
                <a:r>
                  <a:rPr 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 a pro odlišení od </a:t>
                </a:r>
                <a:r>
                  <a:rPr lang="cs-CZ" b="1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užitečného výkonu </a:t>
                </a:r>
                <a14:m>
                  <m:oMath xmlns:m="http://schemas.openxmlformats.org/officeDocument/2006/math">
                    <m:r>
                      <a:rPr lang="cs-CZ" b="0" i="1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𝑃</m:t>
                    </m:r>
                  </m:oMath>
                </a14:m>
                <a:r>
                  <a:rPr lang="cs-CZ" b="1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 </a:t>
                </a:r>
                <a:r>
                  <a:rPr 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budeme příkon značit s indexem 0, tedy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solidFill>
                              <a:srgbClr val="20212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solidFill>
                              <a:srgbClr val="202122"/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cs-CZ" b="0" i="1" smtClean="0">
                            <a:solidFill>
                              <a:srgbClr val="202122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.</a:t>
                </a:r>
              </a:p>
              <a:p>
                <a:pPr algn="l"/>
                <a:r>
                  <a:rPr 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Jeho základní jednotkou je v soustavě SI watt (značka: W).</a:t>
                </a:r>
              </a:p>
              <a:p>
                <a:r>
                  <a:rPr 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Účinnost značíme řeckým písmenem </a:t>
                </a:r>
                <a:r>
                  <a:rPr lang="el-GR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η</a:t>
                </a:r>
                <a:r>
                  <a:rPr 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  (éta). Je to bezrozměrná veličina a její hodnotou je desetinné číslo nebo vyjádření v procentech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 </m:t>
                    </m:r>
                    <m:r>
                      <a:rPr lang="cs-CZ" b="1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Symbol" panose="05050102010706020507" pitchFamily="18" charset="2"/>
                      </a:rPr>
                      <m:t>∈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Symbol" panose="05050102010706020507" pitchFamily="18" charset="2"/>
                      </a:rPr>
                      <m:t>(0 % , 100 %)</m:t>
                    </m:r>
                  </m:oMath>
                </a14:m>
                <a:r>
                  <a:rPr 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.</a:t>
                </a:r>
              </a:p>
              <a:p>
                <a:pPr algn="ctr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η</m:t>
                    </m:r>
                    <m:r>
                      <a:rPr lang="cs-CZ" b="0" i="1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solidFill>
                              <a:srgbClr val="202122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rgbClr val="202122"/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solidFill>
                                  <a:srgbClr val="20212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solidFill>
                                  <a:srgbClr val="202122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cs-CZ" b="0" i="1" smtClean="0">
                                <a:solidFill>
                                  <a:srgbClr val="202122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solidFill>
                              <a:srgbClr val="202122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i="1">
                                <a:solidFill>
                                  <a:srgbClr val="20212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solidFill>
                                  <a:srgbClr val="202122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  <m:r>
                              <a:rPr lang="cs-CZ" i="1">
                                <a:solidFill>
                                  <a:srgbClr val="202122"/>
                                </a:solidFill>
                                <a:latin typeface="Cambria Math" panose="02040503050406030204" pitchFamily="18" charset="0"/>
                              </a:rPr>
                              <m:t>ý</m:t>
                            </m:r>
                            <m:r>
                              <a:rPr lang="cs-CZ" i="1">
                                <a:solidFill>
                                  <a:srgbClr val="202122"/>
                                </a:solidFill>
                                <a:latin typeface="Cambria Math" panose="02040503050406030204" pitchFamily="18" charset="0"/>
                              </a:rPr>
                              <m:t>𝑘𝑜𝑛</m:t>
                            </m:r>
                          </m:num>
                          <m:den>
                            <m:r>
                              <a:rPr lang="cs-CZ" i="1">
                                <a:solidFill>
                                  <a:srgbClr val="202122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  <m:r>
                              <a:rPr lang="cs-CZ" i="1">
                                <a:solidFill>
                                  <a:srgbClr val="202122"/>
                                </a:solidFill>
                                <a:latin typeface="Cambria Math" panose="02040503050406030204" pitchFamily="18" charset="0"/>
                              </a:rPr>
                              <m:t>ří</m:t>
                            </m:r>
                            <m:r>
                              <a:rPr lang="cs-CZ" i="1">
                                <a:solidFill>
                                  <a:srgbClr val="202122"/>
                                </a:solidFill>
                                <a:latin typeface="Cambria Math" panose="02040503050406030204" pitchFamily="18" charset="0"/>
                              </a:rPr>
                              <m:t>𝑘𝑜𝑛</m:t>
                            </m:r>
                          </m:den>
                        </m:f>
                      </m:e>
                    </m:d>
                  </m:oMath>
                </a14:m>
                <a:r>
                  <a:rPr 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  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dirty="0" smtClean="0">
                            <a:solidFill>
                              <a:srgbClr val="202122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l-GR" i="1" dirty="0" smtClean="0">
                            <a:solidFill>
                              <a:srgbClr val="202122"/>
                            </a:solidFill>
                            <a:latin typeface="Cambria Math" panose="02040503050406030204" pitchFamily="18" charset="0"/>
                          </a:rPr>
                          <m:t>η</m:t>
                        </m:r>
                      </m:e>
                    </m:d>
                    <m:r>
                      <a:rPr lang="cs-CZ" b="0" i="1" dirty="0" smtClean="0">
                        <a:solidFill>
                          <a:srgbClr val="202122"/>
                        </a:solidFill>
                        <a:latin typeface="Cambria Math" panose="02040503050406030204" pitchFamily="18" charset="0"/>
                      </a:rPr>
                      <m:t>=%</m:t>
                    </m:r>
                  </m:oMath>
                </a14:m>
                <a:endParaRPr lang="cs-CZ" dirty="0">
                  <a:solidFill>
                    <a:srgbClr val="202122"/>
                  </a:solidFill>
                  <a:latin typeface="Arial" panose="020B0604020202020204" pitchFamily="34" charset="0"/>
                </a:endParaRPr>
              </a:p>
              <a:p>
                <a:pPr algn="l"/>
                <a:r>
                  <a:rPr lang="cs-CZ" dirty="0">
                    <a:solidFill>
                      <a:srgbClr val="202122"/>
                    </a:solidFill>
                    <a:latin typeface="Arial" panose="020B0604020202020204" pitchFamily="34" charset="0"/>
                  </a:rPr>
                  <a:t>Energie dodaná stroji (příkon) je vždy větší než práce strojem vykonaná (v opačném případě bychom mluvili o tzv. perpetuum mobile), kvůli ztrátám – přeměně energie na neužitečné druhy (např. v důsledku tření se mění mechanická energie v teplo). Proto účinnost je vždy menší než 100 %.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DCD576D0-2EA1-45E8-EF4A-9BB2C028B1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1020999"/>
                <a:ext cx="11527692" cy="3581365"/>
              </a:xfrm>
              <a:prstGeom prst="rect">
                <a:avLst/>
              </a:prstGeom>
              <a:blipFill>
                <a:blip r:embed="rId2"/>
                <a:stretch>
                  <a:fillRect l="-423" t="-850" r="-952" b="-17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>
            <a:extLst>
              <a:ext uri="{FF2B5EF4-FFF2-40B4-BE49-F238E27FC236}">
                <a16:creationId xmlns:a16="http://schemas.microsoft.com/office/drawing/2014/main" id="{C438BE3A-E1AE-7C2F-E223-946B7DC14CC9}"/>
              </a:ext>
            </a:extLst>
          </p:cNvPr>
          <p:cNvSpPr txBox="1"/>
          <p:nvPr/>
        </p:nvSpPr>
        <p:spPr>
          <a:xfrm>
            <a:off x="304800" y="503364"/>
            <a:ext cx="15200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202122"/>
                </a:solidFill>
                <a:latin typeface="Arial" panose="020B0604020202020204" pitchFamily="34" charset="0"/>
              </a:rPr>
              <a:t>Účinnost</a:t>
            </a:r>
          </a:p>
        </p:txBody>
      </p:sp>
      <p:sp>
        <p:nvSpPr>
          <p:cNvPr id="6" name="AutoShape 4" descr="\eta ">
            <a:extLst>
              <a:ext uri="{FF2B5EF4-FFF2-40B4-BE49-F238E27FC236}">
                <a16:creationId xmlns:a16="http://schemas.microsoft.com/office/drawing/2014/main" id="{6D3729A0-2A62-E9A6-44F2-57E0B4A6203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721952" y="292362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8" name="Picture 2" descr="undefined">
            <a:extLst>
              <a:ext uri="{FF2B5EF4-FFF2-40B4-BE49-F238E27FC236}">
                <a16:creationId xmlns:a16="http://schemas.microsoft.com/office/drawing/2014/main" id="{ABD604D5-2A53-34E5-397A-B7CB3EF86E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80" t="7628" r="9596"/>
          <a:stretch/>
        </p:blipFill>
        <p:spPr bwMode="auto">
          <a:xfrm>
            <a:off x="3431704" y="5032915"/>
            <a:ext cx="1728191" cy="1763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BC3C39A9-D361-25D6-7A25-16F372437389}"/>
              </a:ext>
            </a:extLst>
          </p:cNvPr>
          <p:cNvSpPr txBox="1"/>
          <p:nvPr/>
        </p:nvSpPr>
        <p:spPr>
          <a:xfrm>
            <a:off x="9769230" y="356316"/>
            <a:ext cx="2063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4"/>
              </a:rPr>
              <a:t>Jeden den s fyzikou</a:t>
            </a:r>
            <a:endParaRPr lang="cs-CZ" dirty="0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DA31FE0E-5CB0-9DF2-59C9-D314AC6601BB}"/>
              </a:ext>
            </a:extLst>
          </p:cNvPr>
          <p:cNvSpPr txBox="1"/>
          <p:nvPr/>
        </p:nvSpPr>
        <p:spPr>
          <a:xfrm>
            <a:off x="2783632" y="4657762"/>
            <a:ext cx="2870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Účinnost obyčejné žárovky 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8E44FD88-34A0-8BEF-DB24-E2581B4EAD56}"/>
              </a:ext>
            </a:extLst>
          </p:cNvPr>
          <p:cNvSpPr txBox="1"/>
          <p:nvPr/>
        </p:nvSpPr>
        <p:spPr>
          <a:xfrm>
            <a:off x="1055440" y="5513835"/>
            <a:ext cx="23536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Světelný výkon (sv)</a:t>
            </a:r>
          </a:p>
          <a:p>
            <a:pPr algn="ctr"/>
            <a:r>
              <a:rPr lang="cs-CZ" dirty="0"/>
              <a:t>10 %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D387F6D1-9F03-9782-279E-0B1B387B28EC}"/>
              </a:ext>
            </a:extLst>
          </p:cNvPr>
          <p:cNvSpPr txBox="1"/>
          <p:nvPr/>
        </p:nvSpPr>
        <p:spPr>
          <a:xfrm>
            <a:off x="5251871" y="5591379"/>
            <a:ext cx="19962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Tepelný výkon (</a:t>
            </a:r>
            <a:r>
              <a:rPr lang="cs-CZ" dirty="0" err="1"/>
              <a:t>tv</a:t>
            </a:r>
            <a:r>
              <a:rPr lang="cs-CZ" dirty="0"/>
              <a:t>)</a:t>
            </a:r>
          </a:p>
          <a:p>
            <a:pPr algn="ctr"/>
            <a:r>
              <a:rPr lang="cs-CZ" dirty="0"/>
              <a:t>90 %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78D4FD6F-FA08-8271-3636-3EBEDF33940D}"/>
                  </a:ext>
                </a:extLst>
              </p:cNvPr>
              <p:cNvSpPr txBox="1"/>
              <p:nvPr/>
            </p:nvSpPr>
            <p:spPr>
              <a:xfrm>
                <a:off x="7248128" y="5129714"/>
                <a:ext cx="223224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𝑠𝑣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=0,1=10 %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𝑡𝑣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=0,9=90 %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78D4FD6F-FA08-8271-3636-3EBEDF3394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48128" y="5129714"/>
                <a:ext cx="2232248" cy="923330"/>
              </a:xfrm>
              <a:prstGeom prst="rect">
                <a:avLst/>
              </a:prstGeom>
              <a:blipFill>
                <a:blip r:embed="rId5"/>
                <a:stretch>
                  <a:fillRect b="-19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716250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C06A471-1108-162E-E3F3-A435055EAF6B}"/>
              </a:ext>
            </a:extLst>
          </p:cNvPr>
          <p:cNvSpPr txBox="1"/>
          <p:nvPr/>
        </p:nvSpPr>
        <p:spPr>
          <a:xfrm>
            <a:off x="367323" y="437662"/>
            <a:ext cx="3985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202122"/>
                </a:solidFill>
                <a:latin typeface="Arial" panose="020B0604020202020204" pitchFamily="34" charset="0"/>
              </a:rPr>
              <a:t>Výpočet účinnosti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24D9446-2F70-3233-208D-F2141F133AE2}"/>
                  </a:ext>
                </a:extLst>
              </p:cNvPr>
              <p:cNvSpPr txBox="1"/>
              <p:nvPr/>
            </p:nvSpPr>
            <p:spPr>
              <a:xfrm>
                <a:off x="1034663" y="1196752"/>
                <a:ext cx="8301698" cy="4129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Účinnost můžeme vypočítat:</a:t>
                </a:r>
              </a:p>
              <a:p>
                <a:endParaRPr lang="cs-CZ" b="1" dirty="0"/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Jako poměr výkonu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𝑃</m:t>
                    </m:r>
                  </m:oMath>
                </a14:m>
                <a:r>
                  <a:rPr lang="cs-CZ" dirty="0"/>
                  <a:t>  k příkonu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:                                                                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=</m:t>
                    </m:r>
                    <m:f>
                      <m:fPr>
                        <m:ctrlPr>
                          <a:rPr lang="cs-CZ" b="1" i="1" dirty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cs-CZ" b="1" i="1" dirty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𝑷</m:t>
                        </m:r>
                      </m:num>
                      <m:den>
                        <m:sSub>
                          <m:sSubPr>
                            <m:ctrlPr>
                              <a:rPr lang="cs-CZ" b="1" i="1" dirty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sSubPr>
                          <m:e>
                            <m:r>
                              <a:rPr lang="cs-CZ" b="1" i="1" dirty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𝑷</m:t>
                            </m:r>
                          </m:e>
                          <m:sub>
                            <m:r>
                              <a:rPr lang="cs-CZ" b="1" i="1" dirty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𝟎</m:t>
                            </m:r>
                          </m:sub>
                        </m:sSub>
                      </m:den>
                    </m:f>
                  </m:oMath>
                </a14:m>
                <a:endParaRPr lang="cs-CZ" b="1" dirty="0"/>
              </a:p>
              <a:p>
                <a:pPr marL="342900" indent="-342900">
                  <a:buAutoNum type="arabicPeriod"/>
                </a:pPr>
                <a:r>
                  <a:rPr lang="cs-CZ" dirty="0"/>
                  <a:t>Jako poměr vykonané (užitečné) práce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𝑈</m:t>
                        </m:r>
                      </m:sub>
                    </m:sSub>
                  </m:oMath>
                </a14:m>
                <a:r>
                  <a:rPr lang="cs-CZ" dirty="0"/>
                  <a:t> k práci vynaložené:                  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=</m:t>
                    </m:r>
                    <m:f>
                      <m:fPr>
                        <m:ctrlPr>
                          <a:rPr lang="cs-CZ" b="1" i="1" dirty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1" i="1" dirty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sSubPr>
                          <m:e>
                            <m:r>
                              <a:rPr lang="cs-CZ" b="1" i="1" dirty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𝑾</m:t>
                            </m:r>
                          </m:e>
                          <m:sub>
                            <m:r>
                              <a:rPr lang="cs-CZ" b="1" i="1" dirty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𝑼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1" i="1" dirty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sSubPr>
                          <m:e>
                            <m:r>
                              <a:rPr lang="cs-CZ" b="1" i="1" dirty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𝑾</m:t>
                            </m:r>
                          </m:e>
                          <m:sub>
                            <m:r>
                              <a:rPr lang="cs-CZ" b="1" i="1" dirty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𝑫</m:t>
                            </m:r>
                          </m:sub>
                        </m:sSub>
                      </m:den>
                    </m:f>
                  </m:oMath>
                </a14:m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l-GR" dirty="0" smtClean="0">
                          <a:latin typeface="Cambria Math" panose="02040503050406030204" pitchFamily="18" charset="0"/>
                        </a:rPr>
                        <m:t>𝜼</m:t>
                      </m:r>
                      <m:r>
                        <a:rPr lang="cs-CZ" dirty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 dirty="0">
                              <a:latin typeface="Cambria Math" panose="02040503050406030204" pitchFamily="18" charset="0"/>
                            </a:rPr>
                            <m:t>𝑃</m:t>
                          </m:r>
                        </m:num>
                        <m:den>
                          <m:sSub>
                            <m:sSubPr>
                              <m:ctrlPr>
                                <a:rPr lang="cs-CZ" i="1" dirty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 dirty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cs-CZ" i="1" dirty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cs-CZ" i="1" dirty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cs-CZ" i="1" dirty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cs-CZ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dirty="0" smtClean="0">
                                      <a:latin typeface="Cambria Math" panose="02040503050406030204" pitchFamily="18" charset="0"/>
                                    </a:rPr>
                                    <m:t>𝑊</m:t>
                                  </m:r>
                                </m:e>
                                <m:sub>
                                  <m:r>
                                    <a:rPr lang="cs-CZ" b="0" i="1" dirty="0" smtClean="0">
                                      <a:latin typeface="Cambria Math" panose="02040503050406030204" pitchFamily="18" charset="0"/>
                                    </a:rPr>
                                    <m:t>𝑈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cs-CZ" i="1" dirty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den>
                          </m:f>
                        </m:num>
                        <m:den>
                          <m:f>
                            <m:fPr>
                              <m:ctrlPr>
                                <a:rPr lang="cs-CZ" i="1" dirty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cs-CZ" i="1" dirty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 dirty="0">
                                      <a:latin typeface="Cambria Math" panose="02040503050406030204" pitchFamily="18" charset="0"/>
                                    </a:rPr>
                                    <m:t>𝑊</m:t>
                                  </m:r>
                                </m:e>
                                <m:sub>
                                  <m:r>
                                    <a:rPr lang="cs-CZ" b="0" i="1" dirty="0" smtClean="0">
                                      <a:latin typeface="Cambria Math" panose="02040503050406030204" pitchFamily="18" charset="0"/>
                                    </a:rPr>
                                    <m:t>𝐷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cs-CZ" i="1" dirty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den>
                          </m:f>
                        </m:den>
                      </m:f>
                      <m:r>
                        <a:rPr lang="cs-CZ" i="1" dirty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 dirty="0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dirty="0" smtClean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cs-CZ" b="0" i="1" dirty="0" smtClean="0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 dirty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 dirty="0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cs-CZ" b="0" i="1" dirty="0" smtClean="0">
                                  <a:latin typeface="Cambria Math" panose="02040503050406030204" pitchFamily="18" charset="0"/>
                                </a:rPr>
                                <m:t>𝐷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sz="800" dirty="0"/>
              </a:p>
              <a:p>
                <a:pPr marL="342900" indent="-342900">
                  <a:buAutoNum type="arabicPeriod"/>
                </a:pPr>
                <a:r>
                  <a:rPr lang="cs-CZ" dirty="0"/>
                  <a:t>Jako poměr energií kde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𝑍</m:t>
                        </m:r>
                      </m:sub>
                    </m:sSub>
                  </m:oMath>
                </a14:m>
                <a:r>
                  <a:rPr lang="cs-CZ" dirty="0"/>
                  <a:t> je energie získaná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𝐷</m:t>
                        </m:r>
                      </m:sub>
                    </m:sSub>
                  </m:oMath>
                </a14:m>
                <a:r>
                  <a:rPr lang="cs-CZ" dirty="0"/>
                  <a:t>  je energie dodaná:    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=</m:t>
                    </m:r>
                    <m:f>
                      <m:fPr>
                        <m:ctrlPr>
                          <a:rPr lang="cs-CZ" b="1" i="1" dirty="0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1" i="1" dirty="0" smtClean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sSubPr>
                          <m:e>
                            <m:r>
                              <a:rPr lang="cs-CZ" b="1" i="1" dirty="0" smtClean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𝑬</m:t>
                            </m:r>
                          </m:e>
                          <m:sub>
                            <m:r>
                              <a:rPr lang="cs-CZ" b="1" i="1" dirty="0" smtClean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𝒁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1" i="1" dirty="0" smtClean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sSubPr>
                          <m:e>
                            <m:r>
                              <a:rPr lang="cs-CZ" b="1" i="1" dirty="0" smtClean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𝑬</m:t>
                            </m:r>
                          </m:e>
                          <m:sub>
                            <m:r>
                              <a:rPr lang="cs-CZ" b="1" i="1" dirty="0" smtClean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𝑫</m:t>
                            </m:r>
                          </m:sub>
                        </m:sSub>
                      </m:den>
                    </m:f>
                  </m:oMath>
                </a14:m>
                <a:r>
                  <a:rPr lang="cs-CZ" dirty="0"/>
                  <a:t> ,   </a:t>
                </a:r>
              </a:p>
              <a:p>
                <a:pPr marL="342900" indent="-342900">
                  <a:buAutoNum type="arabicPeriod"/>
                </a:pPr>
                <a:endParaRPr lang="cs-CZ" dirty="0"/>
              </a:p>
              <a:p>
                <a:pPr marL="342900" indent="-342900">
                  <a:buAutoNum type="arabicPeriod"/>
                </a:pPr>
                <a:r>
                  <a:rPr lang="cs-CZ" dirty="0"/>
                  <a:t>Jako poměr vykonané (užitečné) práce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𝑈</m:t>
                        </m:r>
                      </m:sub>
                    </m:sSub>
                  </m:oMath>
                </a14:m>
                <a:r>
                  <a:rPr lang="cs-CZ" dirty="0"/>
                  <a:t> k dodané energii:                     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=</m:t>
                    </m:r>
                    <m:f>
                      <m:fPr>
                        <m:ctrlPr>
                          <a:rPr lang="cs-CZ" b="1" i="1" dirty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1" i="1" dirty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sSubPr>
                          <m:e>
                            <m:r>
                              <a:rPr lang="cs-CZ" b="1" i="1" dirty="0" smtClean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𝑾</m:t>
                            </m:r>
                          </m:e>
                          <m:sub>
                            <m:r>
                              <a:rPr lang="cs-CZ" b="1" i="1" dirty="0" smtClean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𝑼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1" i="1" dirty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sSubPr>
                          <m:e>
                            <m:r>
                              <a:rPr lang="cs-CZ" b="1" i="1" dirty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𝑬</m:t>
                            </m:r>
                          </m:e>
                          <m:sub>
                            <m:r>
                              <a:rPr lang="cs-CZ" b="1" i="1" dirty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𝑫</m:t>
                            </m:r>
                          </m:sub>
                        </m:sSub>
                      </m:den>
                    </m:f>
                  </m:oMath>
                </a14:m>
                <a:r>
                  <a:rPr lang="cs-CZ" dirty="0"/>
                  <a:t>  </a:t>
                </a:r>
              </a:p>
              <a:p>
                <a:pPr marL="342900" indent="-342900">
                  <a:buAutoNum type="arabicPeriod"/>
                </a:pPr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24D9446-2F70-3233-208D-F2141F133A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4663" y="1196752"/>
                <a:ext cx="8301698" cy="4129336"/>
              </a:xfrm>
              <a:prstGeom prst="rect">
                <a:avLst/>
              </a:prstGeom>
              <a:blipFill>
                <a:blip r:embed="rId2"/>
                <a:stretch>
                  <a:fillRect l="-661" t="-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Přímá spojnice se šipkou 15">
            <a:extLst>
              <a:ext uri="{FF2B5EF4-FFF2-40B4-BE49-F238E27FC236}">
                <a16:creationId xmlns:a16="http://schemas.microsoft.com/office/drawing/2014/main" id="{2B16F5EC-346E-F370-F3BA-9EB34889F508}"/>
              </a:ext>
            </a:extLst>
          </p:cNvPr>
          <p:cNvCxnSpPr/>
          <p:nvPr/>
        </p:nvCxnSpPr>
        <p:spPr>
          <a:xfrm>
            <a:off x="5047684" y="2020644"/>
            <a:ext cx="295232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Přímá spojnice se šipkou 16">
            <a:extLst>
              <a:ext uri="{FF2B5EF4-FFF2-40B4-BE49-F238E27FC236}">
                <a16:creationId xmlns:a16="http://schemas.microsoft.com/office/drawing/2014/main" id="{8BD0EA2D-EE09-4382-A27D-FECDBBE291D0}"/>
              </a:ext>
            </a:extLst>
          </p:cNvPr>
          <p:cNvCxnSpPr>
            <a:cxnSpLocks/>
          </p:cNvCxnSpPr>
          <p:nvPr/>
        </p:nvCxnSpPr>
        <p:spPr>
          <a:xfrm>
            <a:off x="7248128" y="2460643"/>
            <a:ext cx="79208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Přímá spojnice se šipkou 18">
            <a:extLst>
              <a:ext uri="{FF2B5EF4-FFF2-40B4-BE49-F238E27FC236}">
                <a16:creationId xmlns:a16="http://schemas.microsoft.com/office/drawing/2014/main" id="{5D335BC9-ED0D-A960-EC3F-04B9BB8E3FA6}"/>
              </a:ext>
            </a:extLst>
          </p:cNvPr>
          <p:cNvCxnSpPr>
            <a:cxnSpLocks/>
          </p:cNvCxnSpPr>
          <p:nvPr/>
        </p:nvCxnSpPr>
        <p:spPr>
          <a:xfrm>
            <a:off x="8000012" y="3789040"/>
            <a:ext cx="1440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0" name="Přímá spojnice se šipkou 19">
            <a:extLst>
              <a:ext uri="{FF2B5EF4-FFF2-40B4-BE49-F238E27FC236}">
                <a16:creationId xmlns:a16="http://schemas.microsoft.com/office/drawing/2014/main" id="{E834ED4B-A8C2-5E53-59EE-AB739F363CA9}"/>
              </a:ext>
            </a:extLst>
          </p:cNvPr>
          <p:cNvCxnSpPr>
            <a:cxnSpLocks/>
          </p:cNvCxnSpPr>
          <p:nvPr/>
        </p:nvCxnSpPr>
        <p:spPr>
          <a:xfrm>
            <a:off x="7176120" y="4484818"/>
            <a:ext cx="9360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73629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B86C3D2D-3581-6D8B-7416-4BAC3CCDCC10}"/>
              </a:ext>
            </a:extLst>
          </p:cNvPr>
          <p:cNvSpPr txBox="1"/>
          <p:nvPr/>
        </p:nvSpPr>
        <p:spPr>
          <a:xfrm>
            <a:off x="301083" y="345688"/>
            <a:ext cx="1672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1. Příklad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81121C31-6A70-7925-6EB9-ED45A2BA0EE8}"/>
              </a:ext>
            </a:extLst>
          </p:cNvPr>
          <p:cNvSpPr txBox="1"/>
          <p:nvPr/>
        </p:nvSpPr>
        <p:spPr>
          <a:xfrm>
            <a:off x="301083" y="715020"/>
            <a:ext cx="114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Určete účinnost motoru jeřábu, který dopraví náklad o hmotnosti 480 kg do výšky 20 m  za dobu 1 minuta, jestliže přitom překovává odporové síly o velikosti 1,2 </a:t>
            </a:r>
            <a:r>
              <a:rPr lang="cs-CZ" dirty="0" err="1"/>
              <a:t>kN</a:t>
            </a:r>
            <a:r>
              <a:rPr lang="cs-CZ" dirty="0"/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2D636D91-344C-FB3D-2719-1D6DC0C7F998}"/>
                  </a:ext>
                </a:extLst>
              </p:cNvPr>
              <p:cNvSpPr txBox="1"/>
              <p:nvPr/>
            </p:nvSpPr>
            <p:spPr>
              <a:xfrm>
                <a:off x="301083" y="1550020"/>
                <a:ext cx="11464696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=480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min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=60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=1,2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=1200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,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,</m:t>
                      </m:r>
                      <m:r>
                        <a:rPr lang="el-GR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𝜂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2D636D91-344C-FB3D-2719-1D6DC0C7F9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083" y="1550020"/>
                <a:ext cx="11464696" cy="669992"/>
              </a:xfrm>
              <a:prstGeom prst="rect">
                <a:avLst/>
              </a:prstGeom>
              <a:blipFill>
                <a:blip r:embed="rId2"/>
                <a:stretch>
                  <a:fillRect l="-425" t="-4545" b="-36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C4DB6E3A-6F52-1332-9C9F-ABDC1BBA4B46}"/>
              </a:ext>
            </a:extLst>
          </p:cNvPr>
          <p:cNvCxnSpPr/>
          <p:nvPr/>
        </p:nvCxnSpPr>
        <p:spPr>
          <a:xfrm>
            <a:off x="301083" y="2196351"/>
            <a:ext cx="11464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A524E395-6B11-62B5-988A-7BD236D81278}"/>
                  </a:ext>
                </a:extLst>
              </p:cNvPr>
              <p:cNvSpPr txBox="1"/>
              <p:nvPr/>
            </p:nvSpPr>
            <p:spPr>
              <a:xfrm>
                <a:off x="301083" y="2497873"/>
                <a:ext cx="11464696" cy="40563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Výpočet účinnosti z výkonu:</a:t>
                </a:r>
              </a:p>
              <a:p>
                <a:endParaRPr lang="cs-CZ" dirty="0"/>
              </a:p>
              <a:p>
                <a:pPr marL="342900" indent="-342900">
                  <a:buAutoNum type="arabicPeriod"/>
                </a:pPr>
                <a:r>
                  <a:rPr lang="cs-CZ" dirty="0"/>
                  <a:t>Vypočítáme výkon motoru P:</a:t>
                </a:r>
              </a:p>
              <a:p>
                <a:r>
                  <a:rPr lang="cs-CZ" dirty="0"/>
                  <a:t>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480 . 10 . 20 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J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60 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=1600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W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=1,6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kW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2. Vypočítáme výkon motoru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potřebný ke zvednutí nákladu včetně odporové síly: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480 . 10 . 20+1200.  20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60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W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=2000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W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kW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3. Výpočet účinnosti </a:t>
                </a:r>
                <a14:m>
                  <m:oMath xmlns:m="http://schemas.openxmlformats.org/officeDocument/2006/math">
                    <m:r>
                      <a:rPr lang="el-GR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𝜂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l-GR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𝜂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𝑃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cs-CZ" b="0" i="1" dirty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1,6 </m:t>
                          </m:r>
                          <m:r>
                            <m:rPr>
                              <m:sty m:val="p"/>
                            </m:rPr>
                            <a:rPr lang="cs-CZ" b="0" i="0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kW</m:t>
                          </m:r>
                        </m:num>
                        <m:den>
                          <m:r>
                            <a:rPr lang="cs-CZ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2 </m:t>
                          </m:r>
                          <m:r>
                            <m:rPr>
                              <m:sty m:val="p"/>
                            </m:rPr>
                            <a:rPr lang="cs-CZ" b="0" i="0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kW</m:t>
                          </m:r>
                        </m:den>
                      </m:f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=0,8          (</m:t>
                      </m:r>
                      <m:r>
                        <m:rPr>
                          <m:sty m:val="p"/>
                        </m:rPr>
                        <a:rPr lang="cs-CZ" b="0" i="0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nebo</m:t>
                      </m:r>
                      <m:r>
                        <a:rPr lang="cs-CZ" b="0" i="0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80 %)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A524E395-6B11-62B5-988A-7BD236D812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083" y="2497873"/>
                <a:ext cx="11464696" cy="4056303"/>
              </a:xfrm>
              <a:prstGeom prst="rect">
                <a:avLst/>
              </a:prstGeom>
              <a:blipFill>
                <a:blip r:embed="rId3"/>
                <a:stretch>
                  <a:fillRect l="-425" t="-9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656375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A350A62E-CFB5-1412-9FDA-309E5ECA9A22}"/>
              </a:ext>
            </a:extLst>
          </p:cNvPr>
          <p:cNvSpPr txBox="1"/>
          <p:nvPr/>
        </p:nvSpPr>
        <p:spPr>
          <a:xfrm>
            <a:off x="301083" y="345688"/>
            <a:ext cx="1672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2. Příklad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99E29986-F2BD-3B58-D058-EE2E6E8BF436}"/>
              </a:ext>
            </a:extLst>
          </p:cNvPr>
          <p:cNvSpPr txBox="1"/>
          <p:nvPr/>
        </p:nvSpPr>
        <p:spPr>
          <a:xfrm>
            <a:off x="301083" y="715020"/>
            <a:ext cx="114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Určete účinnost motoru jeřábu, který dopraví náklad o hmotnosti 480 kg do výšky 20 m  za dobu 1 minuta, jestliže přitom překovává odporové síly o velikosti 1,2 </a:t>
            </a:r>
            <a:r>
              <a:rPr lang="cs-CZ" dirty="0" err="1"/>
              <a:t>kN</a:t>
            </a:r>
            <a:r>
              <a:rPr lang="cs-CZ" dirty="0"/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D19FF936-29FE-B387-265C-3B3ACCAABDE5}"/>
                  </a:ext>
                </a:extLst>
              </p:cNvPr>
              <p:cNvSpPr txBox="1"/>
              <p:nvPr/>
            </p:nvSpPr>
            <p:spPr>
              <a:xfrm>
                <a:off x="301083" y="1550020"/>
                <a:ext cx="11464696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=480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min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=60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=1,2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=1200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,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,</m:t>
                      </m:r>
                      <m:r>
                        <a:rPr lang="el-GR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𝜂</m:t>
                      </m:r>
                      <m:r>
                        <a:rPr lang="cs-CZ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D19FF936-29FE-B387-265C-3B3ACCAABD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083" y="1550020"/>
                <a:ext cx="11464696" cy="669992"/>
              </a:xfrm>
              <a:prstGeom prst="rect">
                <a:avLst/>
              </a:prstGeom>
              <a:blipFill>
                <a:blip r:embed="rId2"/>
                <a:stretch>
                  <a:fillRect l="-425" t="-4545" b="-36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CF4C5D9A-BE52-1F68-AF5D-7A85BB70A20C}"/>
              </a:ext>
            </a:extLst>
          </p:cNvPr>
          <p:cNvCxnSpPr/>
          <p:nvPr/>
        </p:nvCxnSpPr>
        <p:spPr>
          <a:xfrm>
            <a:off x="301083" y="2196351"/>
            <a:ext cx="114646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9C319863-0781-6FDF-4788-F9EC05379966}"/>
                  </a:ext>
                </a:extLst>
              </p:cNvPr>
              <p:cNvSpPr txBox="1"/>
              <p:nvPr/>
            </p:nvSpPr>
            <p:spPr>
              <a:xfrm>
                <a:off x="363652" y="2866343"/>
                <a:ext cx="11464696" cy="33299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 dopravě nákladu o hmotnosti 480 kg do výše 20 m koná motor jeřábu užitečnou práci 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 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=480 . 10 . 20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=96000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=96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kJ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Protože motor jeřábu překonává odporové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=1,2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kN</m:t>
                    </m:r>
                  </m:oMath>
                </a14:m>
                <a:r>
                  <a:rPr lang="cs-CZ" dirty="0"/>
                  <a:t> musí motor zvedat náklad </a:t>
                </a:r>
                <a:r>
                  <a:rPr lang="cs-CZ" dirty="0" smtClean="0"/>
                  <a:t>silou</a:t>
                </a:r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=480 . 10+1200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=6000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kN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K překonání této síly potřebuje motor energii E odpovídající práci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, kterou vykoná síla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 na dráze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=6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20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=120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kJ</m:t>
                    </m:r>
                  </m:oMath>
                </a14:m>
                <a:r>
                  <a:rPr lang="cs-CZ" dirty="0"/>
                  <a:t> </a:t>
                </a:r>
              </a:p>
              <a:p>
                <a:endParaRPr lang="cs-CZ" sz="800" dirty="0"/>
              </a:p>
              <a:p>
                <a:r>
                  <a:rPr lang="cs-CZ" dirty="0"/>
                  <a:t>Účinnost motoru </a:t>
                </a:r>
                <a14:m>
                  <m:oMath xmlns:m="http://schemas.openxmlformats.org/officeDocument/2006/math">
                    <m:r>
                      <a:rPr lang="el-GR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𝜂</m:t>
                    </m:r>
                    <m:r>
                      <a:rPr lang="el-GR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je: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el-GR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𝜂</m:t>
                    </m:r>
                    <m:r>
                      <a:rPr lang="cs-CZ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𝑊</m:t>
                        </m:r>
                      </m:num>
                      <m:den>
                        <m:sSub>
                          <m:sSubPr>
                            <m:ctrlPr>
                              <a:rPr lang="cs-CZ" b="0" i="1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cs-CZ" b="0" i="1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cs-CZ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96 </m:t>
                        </m:r>
                        <m:r>
                          <m:rPr>
                            <m:sty m:val="p"/>
                          </m:rPr>
                          <a:rPr lang="cs-CZ" b="0" i="0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kJ</m:t>
                        </m:r>
                      </m:num>
                      <m:den>
                        <m:r>
                          <a:rPr lang="cs-CZ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120 </m:t>
                        </m:r>
                        <m:r>
                          <m:rPr>
                            <m:sty m:val="p"/>
                          </m:rPr>
                          <a:rPr lang="cs-CZ" b="0" i="0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kJ</m:t>
                        </m:r>
                      </m:den>
                    </m:f>
                    <m:r>
                      <a:rPr lang="cs-CZ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=0,8</m:t>
                    </m:r>
                  </m:oMath>
                </a14:m>
                <a:r>
                  <a:rPr lang="cs-CZ" dirty="0"/>
                  <a:t>             v procentech   </a:t>
                </a:r>
                <a14:m>
                  <m:oMath xmlns:m="http://schemas.openxmlformats.org/officeDocument/2006/math">
                    <m:r>
                      <a:rPr lang="el-GR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𝜂</m:t>
                    </m:r>
                    <m:r>
                      <a:rPr lang="cs-CZ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%=</m:t>
                    </m:r>
                    <m:f>
                      <m:fPr>
                        <m:ctrlPr>
                          <a:rPr lang="cs-CZ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𝑊</m:t>
                        </m:r>
                      </m:num>
                      <m:den>
                        <m:r>
                          <a:rPr lang="cs-CZ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𝐸</m:t>
                        </m:r>
                      </m:den>
                    </m:f>
                    <m:r>
                      <a:rPr lang="cs-CZ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.100=</m:t>
                    </m:r>
                    <m:f>
                      <m:fPr>
                        <m:ctrlPr>
                          <a:rPr lang="cs-CZ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96 </m:t>
                        </m:r>
                        <m:r>
                          <m:rPr>
                            <m:sty m:val="p"/>
                          </m:rPr>
                          <a:rPr lang="cs-CZ" b="0" i="0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kJ</m:t>
                        </m:r>
                      </m:num>
                      <m:den>
                        <m:r>
                          <a:rPr lang="cs-CZ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120 </m:t>
                        </m:r>
                        <m:r>
                          <m:rPr>
                            <m:sty m:val="p"/>
                          </m:rPr>
                          <a:rPr lang="cs-CZ" b="0" i="0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kJ</m:t>
                        </m:r>
                      </m:den>
                    </m:f>
                    <m:r>
                      <a:rPr lang="cs-CZ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.100=80 %</m:t>
                    </m:r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9C319863-0781-6FDF-4788-F9EC053799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652" y="2866343"/>
                <a:ext cx="11464696" cy="3329951"/>
              </a:xfrm>
              <a:prstGeom prst="rect">
                <a:avLst/>
              </a:prstGeom>
              <a:blipFill>
                <a:blip r:embed="rId3"/>
                <a:stretch>
                  <a:fillRect l="-479" t="-916" b="-18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ovéPole 14">
            <a:extLst>
              <a:ext uri="{FF2B5EF4-FFF2-40B4-BE49-F238E27FC236}">
                <a16:creationId xmlns:a16="http://schemas.microsoft.com/office/drawing/2014/main" id="{CCF3C82D-4B4F-47FE-6D46-458C35FD1810}"/>
              </a:ext>
            </a:extLst>
          </p:cNvPr>
          <p:cNvSpPr txBox="1"/>
          <p:nvPr/>
        </p:nvSpPr>
        <p:spPr>
          <a:xfrm>
            <a:off x="363652" y="2358511"/>
            <a:ext cx="4092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Výpočet účinnosti z práce:</a:t>
            </a:r>
          </a:p>
        </p:txBody>
      </p:sp>
    </p:spTree>
    <p:extLst>
      <p:ext uri="{BB962C8B-B14F-4D97-AF65-F5344CB8AC3E}">
        <p14:creationId xmlns:p14="http://schemas.microsoft.com/office/powerpoint/2010/main" val="3969218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663952" y="256490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151563084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3298</TotalTime>
  <Words>1213</Words>
  <Application>Microsoft Office PowerPoint</Application>
  <PresentationFormat>Širokoúhlá obrazovka</PresentationFormat>
  <Paragraphs>319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5" baseType="lpstr">
      <vt:lpstr>Arial</vt:lpstr>
      <vt:lpstr>Calibri</vt:lpstr>
      <vt:lpstr>Cambria Math</vt:lpstr>
      <vt:lpstr>Symbol</vt:lpstr>
      <vt:lpstr>Motiv sady Office</vt:lpstr>
      <vt:lpstr>Výkon a účinnost (Fyz41)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Mechanická práce a energie</dc:title>
  <dc:creator>test</dc:creator>
  <cp:lastModifiedBy>KAREL SIXL</cp:lastModifiedBy>
  <cp:revision>121</cp:revision>
  <dcterms:created xsi:type="dcterms:W3CDTF">2022-11-18T08:17:10Z</dcterms:created>
  <dcterms:modified xsi:type="dcterms:W3CDTF">2025-12-12T10:29:13Z</dcterms:modified>
</cp:coreProperties>
</file>