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Host Grotesk Medium" panose="020B0604020202020204" charset="-18"/>
      <p:regular r:id="rId13"/>
    </p:embeddedFont>
    <p:embeddedFont>
      <p:font typeface="Roboto" panose="02000000000000000000" pitchFamily="2" charset="0"/>
      <p:regular r:id="rId14"/>
      <p:bold r:id="rId15"/>
      <p:boldItalic r:id="rId1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4116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027640"/>
            <a:ext cx="578429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Ultrazvukové vyšetření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827145"/>
            <a:ext cx="380595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Ultrasonografie · USG · SONO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4521637"/>
            <a:ext cx="75564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Neinvazivní diagnostická metoda založená na schopnosti ultrazvuku procházet tkáněmi lidského těla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31702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je ultrazvuk a princip metody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3216235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Fyzikální podstata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6280190" y="3868341"/>
            <a:ext cx="3501509" cy="1700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 je mechanické vlnění s frekvencí nad 20 000 Hz, které je pro lidské ucho neslyšitelné. V lékařské diagnostice se využívá frekvence 2,5–12 MHz.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6280190" y="5773222"/>
            <a:ext cx="3501509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Akustická impedance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= hustota prostředí × rychlost šíření ultrazvuku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10342721" y="3216235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Princip zobrazení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10342721" y="3868341"/>
            <a:ext cx="3501509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Základ tvoří odraz ultrazvukových vln na rozhraní tkání s různou akustickou impedancí.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10342721" y="5092898"/>
            <a:ext cx="35015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Dobře prochází tekutinami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10342721" y="5512356"/>
            <a:ext cx="35015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Špatně prochází vzduchem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10342721" y="5931813"/>
            <a:ext cx="35015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Neprochází kostmi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78042"/>
            <a:ext cx="7556421" cy="4253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150"/>
              </a:lnSpc>
              <a:buNone/>
            </a:pPr>
            <a:r>
              <a:rPr lang="en-US" sz="8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Neinvazivní a bezpečná diagnostika</a:t>
            </a:r>
            <a:endParaRPr lang="en-US" sz="8900" dirty="0"/>
          </a:p>
        </p:txBody>
      </p:sp>
      <p:sp>
        <p:nvSpPr>
          <p:cNvPr id="4" name="Text 1"/>
          <p:cNvSpPr/>
          <p:nvPr/>
        </p:nvSpPr>
        <p:spPr>
          <a:xfrm>
            <a:off x="793790" y="6071235"/>
            <a:ext cx="75564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Ultrazvuková sonda obsahuje piezoelektrické krystaly, které jsou současně zdrojem i přijímačem odražených ultrazvukových vln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76707"/>
            <a:ext cx="803469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Výhody a nevýhody ultrazvuku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439114"/>
            <a:ext cx="6407944" cy="2977277"/>
          </a:xfrm>
          <a:prstGeom prst="roundRect">
            <a:avLst>
              <a:gd name="adj" fmla="val 3200"/>
            </a:avLst>
          </a:prstGeom>
          <a:solidFill>
            <a:srgbClr val="95CCDA"/>
          </a:solidFill>
          <a:ln w="7620">
            <a:solidFill>
              <a:srgbClr val="7BB2C0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26735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Výhody metody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28224" y="3163967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Bezpečná a nebolestivá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1028224" y="3583424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Rychlá a dostupná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1028224" y="4002881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Nezatěžuje pacienta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1028224" y="4422338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Neinvazivní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1028224" y="4841796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 ionizujícího záření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7428548" y="2439114"/>
            <a:ext cx="6408063" cy="2977277"/>
          </a:xfrm>
          <a:prstGeom prst="roundRect">
            <a:avLst>
              <a:gd name="adj" fmla="val 3200"/>
            </a:avLst>
          </a:prstGeom>
          <a:solidFill>
            <a:srgbClr val="C3643D"/>
          </a:solidFill>
          <a:ln w="7620">
            <a:solidFill>
              <a:srgbClr val="DC7D5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662982" y="26735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Nevýhody metody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7662982" y="3163967"/>
            <a:ext cx="59391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Neprochází kostmi</a:t>
            </a:r>
            <a:endParaRPr lang="en-US" sz="1750" dirty="0"/>
          </a:p>
        </p:txBody>
      </p:sp>
      <p:sp>
        <p:nvSpPr>
          <p:cNvPr id="13" name="Text 11"/>
          <p:cNvSpPr/>
          <p:nvPr/>
        </p:nvSpPr>
        <p:spPr>
          <a:xfrm>
            <a:off x="7662982" y="3583424"/>
            <a:ext cx="59391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Obtížné vyšetření přes plyn</a:t>
            </a:r>
            <a:endParaRPr lang="en-US" sz="1750" dirty="0"/>
          </a:p>
        </p:txBody>
      </p:sp>
      <p:sp>
        <p:nvSpPr>
          <p:cNvPr id="14" name="Text 12"/>
          <p:cNvSpPr/>
          <p:nvPr/>
        </p:nvSpPr>
        <p:spPr>
          <a:xfrm>
            <a:off x="7662982" y="4002881"/>
            <a:ext cx="59391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Omezená průchodnost u obézních pacientů</a:t>
            </a:r>
            <a:endParaRPr lang="en-US" sz="1750" dirty="0"/>
          </a:p>
        </p:txBody>
      </p:sp>
      <p:sp>
        <p:nvSpPr>
          <p:cNvPr id="15" name="Text 13"/>
          <p:cNvSpPr/>
          <p:nvPr/>
        </p:nvSpPr>
        <p:spPr>
          <a:xfrm>
            <a:off x="7662982" y="4422338"/>
            <a:ext cx="59391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Subjektivní hodnocení lékaře</a:t>
            </a:r>
            <a:endParaRPr lang="en-US" sz="1750" dirty="0"/>
          </a:p>
        </p:txBody>
      </p:sp>
      <p:sp>
        <p:nvSpPr>
          <p:cNvPr id="16" name="Shape 14"/>
          <p:cNvSpPr/>
          <p:nvPr/>
        </p:nvSpPr>
        <p:spPr>
          <a:xfrm>
            <a:off x="793790" y="5671542"/>
            <a:ext cx="13042821" cy="1281232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04" y="6000393"/>
            <a:ext cx="283488" cy="226814"/>
          </a:xfrm>
          <a:prstGeom prst="rect">
            <a:avLst/>
          </a:prstGeom>
        </p:spPr>
      </p:pic>
      <p:sp>
        <p:nvSpPr>
          <p:cNvPr id="18" name="Text 15"/>
          <p:cNvSpPr/>
          <p:nvPr/>
        </p:nvSpPr>
        <p:spPr>
          <a:xfrm>
            <a:off x="1530906" y="5955030"/>
            <a:ext cx="1207889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Kvalita vyšetření závisí na zkušenostech a dovednostech vyšetřujícího lékaře. Na rozdíl od RTG nebo CT nelze u dospělých vyšetřit orgány uvnitř lebky.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16054"/>
            <a:ext cx="7556421" cy="12758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Dopplerovské vyšetření – zobrazení průtoku krve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6280190" y="2398038"/>
            <a:ext cx="204073" cy="2551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6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2722007"/>
            <a:ext cx="3676174" cy="2286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280190" y="2869763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Dopplerův jev</a:t>
            </a:r>
            <a:endParaRPr lang="en-US" sz="2000" dirty="0"/>
          </a:p>
        </p:txBody>
      </p:sp>
      <p:sp>
        <p:nvSpPr>
          <p:cNvPr id="7" name="Text 3"/>
          <p:cNvSpPr/>
          <p:nvPr/>
        </p:nvSpPr>
        <p:spPr>
          <a:xfrm>
            <a:off x="6280190" y="3311009"/>
            <a:ext cx="3676174" cy="12249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Když se zdroj zvukového vlnění pohybuje vůči pozorovateli, mění se frekvence zvuku. Tento fyzikální princip využíváme při zobrazení průtoku krve.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0160437" y="2398038"/>
            <a:ext cx="204073" cy="2551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6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0437" y="2722007"/>
            <a:ext cx="3676174" cy="228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160437" y="2869763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Odraz od krvinek</a:t>
            </a:r>
            <a:endParaRPr lang="en-US" sz="2000" dirty="0"/>
          </a:p>
        </p:txBody>
      </p:sp>
      <p:sp>
        <p:nvSpPr>
          <p:cNvPr id="11" name="Text 6"/>
          <p:cNvSpPr/>
          <p:nvPr/>
        </p:nvSpPr>
        <p:spPr>
          <a:xfrm>
            <a:off x="10160437" y="3311009"/>
            <a:ext cx="3676174" cy="12249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Ultrazvukové vlny se odrážejí od pohybujících se červených krvinek a mění svou frekvenci podle směru a rychlosti jejich pohybu.</a:t>
            </a:r>
            <a:endParaRPr lang="en-US" sz="1600" dirty="0"/>
          </a:p>
        </p:txBody>
      </p:sp>
      <p:sp>
        <p:nvSpPr>
          <p:cNvPr id="12" name="Text 7"/>
          <p:cNvSpPr/>
          <p:nvPr/>
        </p:nvSpPr>
        <p:spPr>
          <a:xfrm>
            <a:off x="6280190" y="4892993"/>
            <a:ext cx="204073" cy="2551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6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5196602"/>
            <a:ext cx="7556421" cy="2286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280190" y="5364718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Barevné mapování</a:t>
            </a:r>
            <a:endParaRPr lang="en-US" sz="2000" dirty="0"/>
          </a:p>
        </p:txBody>
      </p:sp>
      <p:sp>
        <p:nvSpPr>
          <p:cNvPr id="15" name="Text 9"/>
          <p:cNvSpPr/>
          <p:nvPr/>
        </p:nvSpPr>
        <p:spPr>
          <a:xfrm>
            <a:off x="6280190" y="5805964"/>
            <a:ext cx="7556421" cy="6124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Červená</a:t>
            </a: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barva značí krev proudící směrem k sondě, </a:t>
            </a:r>
            <a:r>
              <a:rPr lang="en-US" sz="1600" dirty="0">
                <a:solidFill>
                  <a:srgbClr val="0000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modrá</a:t>
            </a: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barva značí krev proudící od sondy.</a:t>
            </a:r>
            <a:endParaRPr lang="en-US" sz="1600" dirty="0"/>
          </a:p>
        </p:txBody>
      </p:sp>
      <p:sp>
        <p:nvSpPr>
          <p:cNvPr id="16" name="Text 10"/>
          <p:cNvSpPr/>
          <p:nvPr/>
        </p:nvSpPr>
        <p:spPr>
          <a:xfrm>
            <a:off x="6280190" y="6800969"/>
            <a:ext cx="7556421" cy="6124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Klinické využití:</a:t>
            </a: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diagnostika srdečních vad, hodnocení průtoku v cévách, detekce trombóz, vyšetření nádorové vaskularizace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574602"/>
            <a:ext cx="7556421" cy="19564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7700"/>
              </a:lnSpc>
              <a:buNone/>
            </a:pPr>
            <a:r>
              <a:rPr lang="en-US" sz="61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Vidíme krev v pohybu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280190" y="4098012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Echokontrastní látky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6280190" y="4750117"/>
            <a:ext cx="3501509" cy="1700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Mikročástice galaktózy s mikrobublinami vzduchu podstatně zlepšují zobrazení i velmi drobných cév s pomalou rychlostí proudění.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10342721" y="4098012"/>
            <a:ext cx="3501509" cy="850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Detekce neovaskularizace</a:t>
            </a:r>
            <a:endParaRPr lang="en-US" sz="2650" dirty="0"/>
          </a:p>
        </p:txBody>
      </p:sp>
      <p:sp>
        <p:nvSpPr>
          <p:cNvPr id="7" name="Text 4"/>
          <p:cNvSpPr/>
          <p:nvPr/>
        </p:nvSpPr>
        <p:spPr>
          <a:xfrm>
            <a:off x="10342721" y="5175409"/>
            <a:ext cx="3501509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Umožňuje odhalit nové krevní cévy v nádorech, což je klíčové pro diagnostiku a plánování léčby.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66361"/>
            <a:ext cx="674822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Speciální metody a sondy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528768"/>
            <a:ext cx="680442" cy="68044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757720" y="272010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sond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1757720" y="3210520"/>
            <a:ext cx="5415677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Lineární sondy: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krystaly uspořádány vedle sebe pro zobrazení povrchových struktur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1757720" y="4026932"/>
            <a:ext cx="5415677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Konvexní sondy: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krystaly v oblouku pro vějířovité vyzařování do hloubky</a:t>
            </a:r>
            <a:endParaRPr lang="en-US" sz="17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56884" y="2528768"/>
            <a:ext cx="680442" cy="68044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420814" y="272010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Endosonografie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8420814" y="3210520"/>
            <a:ext cx="5415796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Sonda zavedená přes jícen, žaludek nebo konečník umožňuje detailní vyšetření stěny trávicího traktu a určení hloubky prorůstání nádorů.</a:t>
            </a:r>
            <a:endParaRPr lang="en-US" sz="17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3790" y="5160883"/>
            <a:ext cx="680442" cy="680442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757720" y="5352217"/>
            <a:ext cx="330719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Intravaskulární sonografie</a:t>
            </a:r>
            <a:endParaRPr lang="en-US" sz="2200" dirty="0"/>
          </a:p>
        </p:txBody>
      </p:sp>
      <p:sp>
        <p:nvSpPr>
          <p:cNvPr id="12" name="Text 7"/>
          <p:cNvSpPr/>
          <p:nvPr/>
        </p:nvSpPr>
        <p:spPr>
          <a:xfrm>
            <a:off x="1757720" y="5842635"/>
            <a:ext cx="5415677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Miniaturní sonda zavedená do lumen tepny (např. koronární) zobrazuje stěnu cévy, její tloušťku a složení při ateroskleróze.</a:t>
            </a:r>
            <a:endParaRPr lang="en-US" sz="17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56884" y="5160883"/>
            <a:ext cx="680442" cy="680442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420814" y="53522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Jícnové ECHO</a:t>
            </a:r>
            <a:endParaRPr lang="en-US" sz="2200" dirty="0"/>
          </a:p>
        </p:txBody>
      </p:sp>
      <p:sp>
        <p:nvSpPr>
          <p:cNvPr id="15" name="Text 9"/>
          <p:cNvSpPr/>
          <p:nvPr/>
        </p:nvSpPr>
        <p:spPr>
          <a:xfrm>
            <a:off x="8420814" y="5842635"/>
            <a:ext cx="5415796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Sonda v jícnu a žaludku poskytuje přesnější zobrazení srdce u obézních pacientů, po operacích nebo při podezření na endokarditidu.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387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58853" y="449818"/>
            <a:ext cx="4699516" cy="3323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Ultrazvuk v medicíně – příklady využití</a:t>
            </a:r>
            <a:endParaRPr lang="en-US" sz="2050" dirty="0"/>
          </a:p>
        </p:txBody>
      </p:sp>
      <p:sp>
        <p:nvSpPr>
          <p:cNvPr id="4" name="Shape 1"/>
          <p:cNvSpPr/>
          <p:nvPr/>
        </p:nvSpPr>
        <p:spPr>
          <a:xfrm>
            <a:off x="6058853" y="941546"/>
            <a:ext cx="7999095" cy="1632109"/>
          </a:xfrm>
          <a:prstGeom prst="roundRect">
            <a:avLst>
              <a:gd name="adj" fmla="val 2736"/>
            </a:avLst>
          </a:prstGeom>
          <a:solidFill>
            <a:srgbClr val="D9EDF2"/>
          </a:solidFill>
          <a:ln w="7620">
            <a:solidFill>
              <a:srgbClr val="95CCDA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172795" y="1055489"/>
            <a:ext cx="318968" cy="318968"/>
          </a:xfrm>
          <a:prstGeom prst="roundRect">
            <a:avLst>
              <a:gd name="adj" fmla="val 28664586"/>
            </a:avLst>
          </a:prstGeom>
          <a:solidFill>
            <a:srgbClr val="95CCDA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60544" y="1143119"/>
            <a:ext cx="143470" cy="14347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172795" y="1480780"/>
            <a:ext cx="1328976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Interna</a:t>
            </a:r>
            <a:endParaRPr lang="en-US" sz="1000" dirty="0"/>
          </a:p>
        </p:txBody>
      </p:sp>
      <p:sp>
        <p:nvSpPr>
          <p:cNvPr id="8" name="Text 4"/>
          <p:cNvSpPr/>
          <p:nvPr/>
        </p:nvSpPr>
        <p:spPr>
          <a:xfrm>
            <a:off x="6172795" y="1710571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Echokardiografie srdce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6172795" y="1907143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břišních orgánů</a:t>
            </a:r>
            <a:endParaRPr lang="en-US" sz="800" dirty="0"/>
          </a:p>
        </p:txBody>
      </p:sp>
      <p:sp>
        <p:nvSpPr>
          <p:cNvPr id="10" name="Text 6"/>
          <p:cNvSpPr/>
          <p:nvPr/>
        </p:nvSpPr>
        <p:spPr>
          <a:xfrm>
            <a:off x="6172795" y="2103715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Cévy a žilní systém</a:t>
            </a:r>
            <a:endParaRPr lang="en-US" sz="800" dirty="0"/>
          </a:p>
        </p:txBody>
      </p:sp>
      <p:sp>
        <p:nvSpPr>
          <p:cNvPr id="11" name="Text 7"/>
          <p:cNvSpPr/>
          <p:nvPr/>
        </p:nvSpPr>
        <p:spPr>
          <a:xfrm>
            <a:off x="6172795" y="2300288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Štítná žláza</a:t>
            </a:r>
            <a:endParaRPr lang="en-US" sz="800" dirty="0"/>
          </a:p>
        </p:txBody>
      </p:sp>
      <p:sp>
        <p:nvSpPr>
          <p:cNvPr id="12" name="Shape 8"/>
          <p:cNvSpPr/>
          <p:nvPr/>
        </p:nvSpPr>
        <p:spPr>
          <a:xfrm>
            <a:off x="6058853" y="2679978"/>
            <a:ext cx="7999095" cy="1632109"/>
          </a:xfrm>
          <a:prstGeom prst="roundRect">
            <a:avLst>
              <a:gd name="adj" fmla="val 2736"/>
            </a:avLst>
          </a:prstGeom>
          <a:solidFill>
            <a:srgbClr val="D9EDF2"/>
          </a:solidFill>
          <a:ln w="7620">
            <a:solidFill>
              <a:srgbClr val="C7E0E7"/>
            </a:solidFill>
            <a:prstDash val="solid"/>
          </a:ln>
        </p:spPr>
      </p:sp>
      <p:sp>
        <p:nvSpPr>
          <p:cNvPr id="13" name="Shape 9"/>
          <p:cNvSpPr/>
          <p:nvPr/>
        </p:nvSpPr>
        <p:spPr>
          <a:xfrm>
            <a:off x="6172795" y="2793921"/>
            <a:ext cx="318968" cy="318968"/>
          </a:xfrm>
          <a:prstGeom prst="roundRect">
            <a:avLst>
              <a:gd name="adj" fmla="val 28664586"/>
            </a:avLst>
          </a:prstGeom>
          <a:solidFill>
            <a:srgbClr val="C7E0E7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60544" y="2881551"/>
            <a:ext cx="143470" cy="14347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6172795" y="3219212"/>
            <a:ext cx="1586984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Gynekologie a porodnictví</a:t>
            </a:r>
            <a:endParaRPr lang="en-US" sz="1000" dirty="0"/>
          </a:p>
        </p:txBody>
      </p:sp>
      <p:sp>
        <p:nvSpPr>
          <p:cNvPr id="16" name="Text 11"/>
          <p:cNvSpPr/>
          <p:nvPr/>
        </p:nvSpPr>
        <p:spPr>
          <a:xfrm>
            <a:off x="6172795" y="3449003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Potvrzení těhotenství</a:t>
            </a:r>
            <a:endParaRPr lang="en-US" sz="800" dirty="0"/>
          </a:p>
        </p:txBody>
      </p:sp>
      <p:sp>
        <p:nvSpPr>
          <p:cNvPr id="17" name="Text 12"/>
          <p:cNvSpPr/>
          <p:nvPr/>
        </p:nvSpPr>
        <p:spPr>
          <a:xfrm>
            <a:off x="6172795" y="3645575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plodu</a:t>
            </a:r>
            <a:endParaRPr lang="en-US" sz="800" dirty="0"/>
          </a:p>
        </p:txBody>
      </p:sp>
      <p:sp>
        <p:nvSpPr>
          <p:cNvPr id="18" name="Text 13"/>
          <p:cNvSpPr/>
          <p:nvPr/>
        </p:nvSpPr>
        <p:spPr>
          <a:xfrm>
            <a:off x="6172795" y="3842147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Vrozené vývojové vady</a:t>
            </a:r>
            <a:endParaRPr lang="en-US" sz="800" dirty="0"/>
          </a:p>
        </p:txBody>
      </p:sp>
      <p:sp>
        <p:nvSpPr>
          <p:cNvPr id="19" name="Text 14"/>
          <p:cNvSpPr/>
          <p:nvPr/>
        </p:nvSpPr>
        <p:spPr>
          <a:xfrm>
            <a:off x="6172795" y="4038719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Nádory dělohy a vaječníků</a:t>
            </a:r>
            <a:endParaRPr lang="en-US" sz="800" dirty="0"/>
          </a:p>
        </p:txBody>
      </p:sp>
      <p:sp>
        <p:nvSpPr>
          <p:cNvPr id="20" name="Shape 15"/>
          <p:cNvSpPr/>
          <p:nvPr/>
        </p:nvSpPr>
        <p:spPr>
          <a:xfrm>
            <a:off x="6058853" y="4418409"/>
            <a:ext cx="7999095" cy="1632109"/>
          </a:xfrm>
          <a:prstGeom prst="roundRect">
            <a:avLst>
              <a:gd name="adj" fmla="val 2736"/>
            </a:avLst>
          </a:prstGeom>
          <a:solidFill>
            <a:srgbClr val="D9EDF2"/>
          </a:solidFill>
          <a:ln w="7620">
            <a:solidFill>
              <a:srgbClr val="64B8CE"/>
            </a:solidFill>
            <a:prstDash val="solid"/>
          </a:ln>
        </p:spPr>
      </p:sp>
      <p:sp>
        <p:nvSpPr>
          <p:cNvPr id="21" name="Shape 16"/>
          <p:cNvSpPr/>
          <p:nvPr/>
        </p:nvSpPr>
        <p:spPr>
          <a:xfrm>
            <a:off x="6172795" y="4532352"/>
            <a:ext cx="318968" cy="318968"/>
          </a:xfrm>
          <a:prstGeom prst="roundRect">
            <a:avLst>
              <a:gd name="adj" fmla="val 28664586"/>
            </a:avLst>
          </a:prstGeom>
          <a:solidFill>
            <a:srgbClr val="64B8CE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60544" y="4619982"/>
            <a:ext cx="143470" cy="143470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6172795" y="4957643"/>
            <a:ext cx="1328976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Neurologie</a:t>
            </a:r>
            <a:endParaRPr lang="en-US" sz="1000" dirty="0"/>
          </a:p>
        </p:txBody>
      </p:sp>
      <p:sp>
        <p:nvSpPr>
          <p:cNvPr id="24" name="Text 18"/>
          <p:cNvSpPr/>
          <p:nvPr/>
        </p:nvSpPr>
        <p:spPr>
          <a:xfrm>
            <a:off x="6172795" y="5187434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dětí přes fontanelu</a:t>
            </a:r>
            <a:endParaRPr lang="en-US" sz="800" dirty="0"/>
          </a:p>
        </p:txBody>
      </p:sp>
      <p:sp>
        <p:nvSpPr>
          <p:cNvPr id="25" name="Text 19"/>
          <p:cNvSpPr/>
          <p:nvPr/>
        </p:nvSpPr>
        <p:spPr>
          <a:xfrm>
            <a:off x="6172795" y="5384006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Krvácení do mozku</a:t>
            </a:r>
            <a:endParaRPr lang="en-US" sz="800" dirty="0"/>
          </a:p>
        </p:txBody>
      </p:sp>
      <p:sp>
        <p:nvSpPr>
          <p:cNvPr id="26" name="Text 20"/>
          <p:cNvSpPr/>
          <p:nvPr/>
        </p:nvSpPr>
        <p:spPr>
          <a:xfrm>
            <a:off x="6172795" y="5580578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Nitrolební procesy</a:t>
            </a:r>
            <a:endParaRPr lang="en-US" sz="800" dirty="0"/>
          </a:p>
        </p:txBody>
      </p:sp>
      <p:sp>
        <p:nvSpPr>
          <p:cNvPr id="27" name="Text 21"/>
          <p:cNvSpPr/>
          <p:nvPr/>
        </p:nvSpPr>
        <p:spPr>
          <a:xfrm>
            <a:off x="6172795" y="5777151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Mozkové struktury</a:t>
            </a:r>
            <a:endParaRPr lang="en-US" sz="800" dirty="0"/>
          </a:p>
        </p:txBody>
      </p:sp>
      <p:sp>
        <p:nvSpPr>
          <p:cNvPr id="28" name="Shape 22"/>
          <p:cNvSpPr/>
          <p:nvPr/>
        </p:nvSpPr>
        <p:spPr>
          <a:xfrm>
            <a:off x="6058853" y="6156841"/>
            <a:ext cx="7999095" cy="1632109"/>
          </a:xfrm>
          <a:prstGeom prst="roundRect">
            <a:avLst>
              <a:gd name="adj" fmla="val 2736"/>
            </a:avLst>
          </a:prstGeom>
          <a:solidFill>
            <a:srgbClr val="D9EDF2"/>
          </a:solidFill>
          <a:ln w="7620">
            <a:solidFill>
              <a:srgbClr val="E9CFC9"/>
            </a:solidFill>
            <a:prstDash val="solid"/>
          </a:ln>
        </p:spPr>
      </p:sp>
      <p:sp>
        <p:nvSpPr>
          <p:cNvPr id="29" name="Shape 23"/>
          <p:cNvSpPr/>
          <p:nvPr/>
        </p:nvSpPr>
        <p:spPr>
          <a:xfrm>
            <a:off x="6172795" y="6270784"/>
            <a:ext cx="318968" cy="318968"/>
          </a:xfrm>
          <a:prstGeom prst="roundRect">
            <a:avLst>
              <a:gd name="adj" fmla="val 28664586"/>
            </a:avLst>
          </a:prstGeom>
          <a:solidFill>
            <a:srgbClr val="E9CFC9"/>
          </a:solidFill>
          <a:ln/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260544" y="6358414"/>
            <a:ext cx="143470" cy="143470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6172795" y="6696075"/>
            <a:ext cx="1328976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Další obory</a:t>
            </a:r>
            <a:endParaRPr lang="en-US" sz="1000" dirty="0"/>
          </a:p>
        </p:txBody>
      </p:sp>
      <p:sp>
        <p:nvSpPr>
          <p:cNvPr id="32" name="Text 25"/>
          <p:cNvSpPr/>
          <p:nvPr/>
        </p:nvSpPr>
        <p:spPr>
          <a:xfrm>
            <a:off x="6172795" y="6925866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Oční lékařství – nádory</a:t>
            </a:r>
            <a:endParaRPr lang="en-US" sz="800" dirty="0"/>
          </a:p>
        </p:txBody>
      </p:sp>
      <p:sp>
        <p:nvSpPr>
          <p:cNvPr id="33" name="Text 26"/>
          <p:cNvSpPr/>
          <p:nvPr/>
        </p:nvSpPr>
        <p:spPr>
          <a:xfrm>
            <a:off x="6172795" y="7122438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ORL – záněty dutin</a:t>
            </a:r>
            <a:endParaRPr lang="en-US" sz="800" dirty="0"/>
          </a:p>
        </p:txBody>
      </p:sp>
      <p:sp>
        <p:nvSpPr>
          <p:cNvPr id="34" name="Text 27"/>
          <p:cNvSpPr/>
          <p:nvPr/>
        </p:nvSpPr>
        <p:spPr>
          <a:xfrm>
            <a:off x="6172795" y="7319010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Muskuloskeletální</a:t>
            </a:r>
            <a:endParaRPr lang="en-US" sz="800" dirty="0"/>
          </a:p>
        </p:txBody>
      </p:sp>
      <p:sp>
        <p:nvSpPr>
          <p:cNvPr id="35" name="Text 28"/>
          <p:cNvSpPr/>
          <p:nvPr/>
        </p:nvSpPr>
        <p:spPr>
          <a:xfrm>
            <a:off x="6172795" y="7515582"/>
            <a:ext cx="7771209" cy="1594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Biopsie pod kontrolou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301710"/>
            <a:ext cx="7556421" cy="12758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000"/>
              </a:lnSpc>
              <a:buNone/>
            </a:pPr>
            <a:r>
              <a:rPr lang="en-US" sz="8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Bezpečná péče</a:t>
            </a:r>
            <a:endParaRPr lang="en-US" sz="8000" dirty="0"/>
          </a:p>
        </p:txBody>
      </p:sp>
      <p:sp>
        <p:nvSpPr>
          <p:cNvPr id="4" name="Text 1"/>
          <p:cNvSpPr/>
          <p:nvPr/>
        </p:nvSpPr>
        <p:spPr>
          <a:xfrm>
            <a:off x="6280190" y="2883694"/>
            <a:ext cx="4082891" cy="510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3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 maminku i plod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6280190" y="3904178"/>
            <a:ext cx="2552700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Prenatální diagnostika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6280190" y="4427101"/>
            <a:ext cx="3529251" cy="3062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Potvrzení těhotenství a polohy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6280190" y="4804767"/>
            <a:ext cx="3529251" cy="3062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Určení stáří gravidity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6280190" y="5182433"/>
            <a:ext cx="3529251" cy="6124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Tři kontroly během těhotenství (11–13, 20, 30 týdnů)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6280190" y="5866328"/>
            <a:ext cx="3529251" cy="3062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Vrozené vývojové vady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6280190" y="6243995"/>
            <a:ext cx="3529251" cy="6124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Cervikometrie – riziko předčasného porodu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10314980" y="3904178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Před porodem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10314980" y="4427101"/>
            <a:ext cx="3529251" cy="9186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 určí polohu plodu, jeho velikost a pomáhá naplánovat optimální způsob porodu.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10314980" y="5529501"/>
            <a:ext cx="3529251" cy="9186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Transvaginální sonografie:</a:t>
            </a:r>
            <a:r>
              <a:rPr lang="en-US" sz="1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vyšetření děložního čípku a časného těhotenství do 12. týdne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1640" y="587931"/>
            <a:ext cx="8223290" cy="6622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200"/>
              </a:lnSpc>
              <a:buNone/>
            </a:pPr>
            <a:r>
              <a:rPr lang="en-US" sz="41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na ultrazvukové vyšetření</a:t>
            </a:r>
            <a:endParaRPr lang="en-US" sz="4150" dirty="0"/>
          </a:p>
        </p:txBody>
      </p:sp>
      <p:sp>
        <p:nvSpPr>
          <p:cNvPr id="3" name="Shape 1"/>
          <p:cNvSpPr/>
          <p:nvPr/>
        </p:nvSpPr>
        <p:spPr>
          <a:xfrm>
            <a:off x="741640" y="1673900"/>
            <a:ext cx="4241125" cy="2199084"/>
          </a:xfrm>
          <a:prstGeom prst="roundRect">
            <a:avLst>
              <a:gd name="adj" fmla="val 499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780" y="1673900"/>
            <a:ext cx="91440" cy="219908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44892" y="1908572"/>
            <a:ext cx="2648903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břicha</a:t>
            </a:r>
            <a:endParaRPr lang="en-US" sz="2050" dirty="0"/>
          </a:p>
        </p:txBody>
      </p:sp>
      <p:sp>
        <p:nvSpPr>
          <p:cNvPr id="6" name="Text 3"/>
          <p:cNvSpPr/>
          <p:nvPr/>
        </p:nvSpPr>
        <p:spPr>
          <a:xfrm>
            <a:off x="1044892" y="2366724"/>
            <a:ext cx="3703201" cy="1271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2–3 dny nenadýmavá strava, nežvýkat žvýkačky (polykání vzduchu), před vyšetřením se vyprázdnit. Vyšetření nalačno.</a:t>
            </a:r>
            <a:endParaRPr lang="en-US" sz="1650" dirty="0"/>
          </a:p>
        </p:txBody>
      </p:sp>
      <p:sp>
        <p:nvSpPr>
          <p:cNvPr id="7" name="Shape 4"/>
          <p:cNvSpPr/>
          <p:nvPr/>
        </p:nvSpPr>
        <p:spPr>
          <a:xfrm>
            <a:off x="5194578" y="1673900"/>
            <a:ext cx="4241125" cy="2199084"/>
          </a:xfrm>
          <a:prstGeom prst="roundRect">
            <a:avLst>
              <a:gd name="adj" fmla="val 499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1718" y="1673900"/>
            <a:ext cx="91440" cy="219908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497830" y="1908572"/>
            <a:ext cx="2947154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Gynekologické vyšetření</a:t>
            </a:r>
            <a:endParaRPr lang="en-US" sz="2050" dirty="0"/>
          </a:p>
        </p:txBody>
      </p:sp>
      <p:sp>
        <p:nvSpPr>
          <p:cNvPr id="10" name="Text 6"/>
          <p:cNvSpPr/>
          <p:nvPr/>
        </p:nvSpPr>
        <p:spPr>
          <a:xfrm>
            <a:off x="5497830" y="2366724"/>
            <a:ext cx="3703201" cy="1271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vyšetření přes břícho: 2 hodiny před vyšetřením hodně pít a nemočit. Plný močový měchýř zlepšuje průchod ultrazvuku.</a:t>
            </a:r>
            <a:endParaRPr lang="en-US" sz="1650" dirty="0"/>
          </a:p>
        </p:txBody>
      </p:sp>
      <p:sp>
        <p:nvSpPr>
          <p:cNvPr id="11" name="Shape 7"/>
          <p:cNvSpPr/>
          <p:nvPr/>
        </p:nvSpPr>
        <p:spPr>
          <a:xfrm>
            <a:off x="9647515" y="1673900"/>
            <a:ext cx="4241125" cy="2199084"/>
          </a:xfrm>
          <a:prstGeom prst="roundRect">
            <a:avLst>
              <a:gd name="adj" fmla="val 499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4655" y="1673900"/>
            <a:ext cx="91440" cy="2199084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50768" y="1908572"/>
            <a:ext cx="2648903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Endosonografie</a:t>
            </a:r>
            <a:endParaRPr lang="en-US" sz="2050" dirty="0"/>
          </a:p>
        </p:txBody>
      </p:sp>
      <p:sp>
        <p:nvSpPr>
          <p:cNvPr id="14" name="Text 9"/>
          <p:cNvSpPr/>
          <p:nvPr/>
        </p:nvSpPr>
        <p:spPr>
          <a:xfrm>
            <a:off x="9950768" y="2366724"/>
            <a:ext cx="3703201" cy="1271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nalačno (od půlnoci nejíst, nekouřit, nepít). Vyjmout zubní protézu. Před kolonoskopií speciální příprava střeva.</a:t>
            </a:r>
            <a:endParaRPr lang="en-US" sz="1650" dirty="0"/>
          </a:p>
        </p:txBody>
      </p:sp>
      <p:sp>
        <p:nvSpPr>
          <p:cNvPr id="15" name="Shape 10"/>
          <p:cNvSpPr/>
          <p:nvPr/>
        </p:nvSpPr>
        <p:spPr>
          <a:xfrm>
            <a:off x="741640" y="4217190"/>
            <a:ext cx="13147119" cy="34052"/>
          </a:xfrm>
          <a:prstGeom prst="rect">
            <a:avLst/>
          </a:prstGeom>
          <a:solidFill>
            <a:srgbClr val="384653">
              <a:alpha val="50000"/>
            </a:srgbClr>
          </a:solidFill>
          <a:ln/>
        </p:spPr>
      </p:sp>
      <p:sp>
        <p:nvSpPr>
          <p:cNvPr id="16" name="Text 11"/>
          <p:cNvSpPr/>
          <p:nvPr/>
        </p:nvSpPr>
        <p:spPr>
          <a:xfrm>
            <a:off x="741640" y="4568904"/>
            <a:ext cx="4238268" cy="529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Závěr</a:t>
            </a:r>
            <a:endParaRPr lang="en-US" sz="3300" dirty="0"/>
          </a:p>
        </p:txBody>
      </p:sp>
      <p:sp>
        <p:nvSpPr>
          <p:cNvPr id="17" name="Text 12"/>
          <p:cNvSpPr/>
          <p:nvPr/>
        </p:nvSpPr>
        <p:spPr>
          <a:xfrm>
            <a:off x="1059418" y="5654873"/>
            <a:ext cx="12829342" cy="6357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 je </a:t>
            </a:r>
            <a:r>
              <a:rPr lang="en-US" sz="16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klíčovou, bezpečnou a dostupnou metodou</a:t>
            </a: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moderní medicíny. Vyšetření je rychlé, nebolestivé a výsledky jsou ihned k dispozici.</a:t>
            </a:r>
            <a:endParaRPr lang="en-US" sz="1650" dirty="0"/>
          </a:p>
        </p:txBody>
      </p:sp>
      <p:sp>
        <p:nvSpPr>
          <p:cNvPr id="18" name="Text 13"/>
          <p:cNvSpPr/>
          <p:nvPr/>
        </p:nvSpPr>
        <p:spPr>
          <a:xfrm>
            <a:off x="1059418" y="6529030"/>
            <a:ext cx="12829342" cy="3178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b="1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Ultrazvuk otevírá okno do lidského těla bez bolesti a rizika!</a:t>
            </a:r>
            <a:endParaRPr lang="en-US" sz="1650" dirty="0"/>
          </a:p>
        </p:txBody>
      </p:sp>
      <p:sp>
        <p:nvSpPr>
          <p:cNvPr id="19" name="Shape 14"/>
          <p:cNvSpPr/>
          <p:nvPr/>
        </p:nvSpPr>
        <p:spPr>
          <a:xfrm>
            <a:off x="741640" y="5416510"/>
            <a:ext cx="22860" cy="1668780"/>
          </a:xfrm>
          <a:prstGeom prst="rect">
            <a:avLst/>
          </a:prstGeom>
          <a:solidFill>
            <a:srgbClr val="95CCDA"/>
          </a:solidFill>
          <a:ln/>
        </p:spPr>
      </p:sp>
      <p:sp>
        <p:nvSpPr>
          <p:cNvPr id="20" name="Text 15"/>
          <p:cNvSpPr/>
          <p:nvPr/>
        </p:nvSpPr>
        <p:spPr>
          <a:xfrm>
            <a:off x="741640" y="7323653"/>
            <a:ext cx="13147119" cy="3178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Děkujeme za pozornost</a:t>
            </a:r>
            <a:endParaRPr lang="en-US" sz="16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634</Words>
  <Application>Microsoft Office PowerPoint</Application>
  <PresentationFormat>Vlastní</PresentationFormat>
  <Paragraphs>106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Host Grotesk Light</vt:lpstr>
      <vt:lpstr>Host Grotesk Medium</vt:lpstr>
      <vt:lpstr>Roboto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2025-12-13T16:19:44Z</dcterms:created>
  <dcterms:modified xsi:type="dcterms:W3CDTF">2025-12-13T16:21:01Z</dcterms:modified>
</cp:coreProperties>
</file>