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1" r:id="rId3"/>
    <p:sldId id="272" r:id="rId4"/>
    <p:sldId id="257" r:id="rId5"/>
    <p:sldId id="274" r:id="rId6"/>
    <p:sldId id="275" r:id="rId7"/>
    <p:sldId id="258" r:id="rId8"/>
    <p:sldId id="276" r:id="rId9"/>
    <p:sldId id="268" r:id="rId10"/>
    <p:sldId id="269" r:id="rId11"/>
    <p:sldId id="270" r:id="rId12"/>
    <p:sldId id="267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7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2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3582F6-50E7-824D-2E54-87B32B103A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1BABA74-0849-2C84-B59D-39E206B077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C87591D-F090-6838-E583-097005C33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7C24948-3C8D-1FED-253E-1616F0F59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25F10F6-44CE-2A79-B2DD-07471FD73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834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46EE48-3FDC-857F-6312-B1532AF9B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70689E9-1078-07C3-5F58-A79040BF4B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61285DE-37CE-E244-CF9D-EB6AFDA58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4C832A-48CF-9830-5355-8C73B1A47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66F2EC8-7CB8-9361-15DA-8A9A6FEEE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4145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B328AA-EB6E-99B0-35BA-F54267368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FEBADA1-6694-2B7C-E88A-1FC3FEFF9C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47BDDE8-5FCE-4164-DC47-A7D692931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7F3379B-3F27-1352-C8F9-E6694BB6E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EE5483A-665B-AAF2-7278-5AFE4D6F8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986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E518A5-0686-B1D9-CFD4-EA05549AF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34E4BBA-00E0-C026-5498-21CA6A8FCB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52230E0-AE5A-1CF7-E083-46402B2505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530E798-B296-441A-9330-6092087FA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071CEE3-93F0-2ADF-969C-BA03AE855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34F3D8A-6CC1-217B-136C-AEA4F7476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729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B0D2BA-DA55-2D49-501E-E19645F17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3C76FBA-F3F5-3696-9A89-4D1D485EF5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552D938-9AD2-BB05-8432-27694DB08D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A92F55AB-80D4-7462-ACC4-40C8DD9935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B100E86-3595-1605-B294-D1C312E086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B67B9DF-1EEE-3676-EAE8-3F801E7F2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F8B3B10-F46F-A334-6998-E4829EF0D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CC8A8D8-7DBE-EFA9-E7DD-AAD669101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411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49E670-FB08-1CBE-E60C-5A07074F4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ADC8542-9AAB-112C-4C9E-E413C65A4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58EE81F-7CE7-E6BD-4ECB-09C600168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5642F61-853F-2B7C-D55E-D9466F92C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092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C6EC03A-389F-A7EE-BB99-047A0AFD7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A0B86D8-4330-3ADD-9133-EC2B0C196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1045801-9B04-2A6D-C7A7-F4D03EC9E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1983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9812D5-DCB2-D0CA-3ADC-1EA760883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A55FF1E-25BE-F902-3823-88E03B7C18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4FB7480-AD90-2485-72B6-112F7EA682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41A0C52-33AD-563E-0089-C214F25B12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9786906-5678-40F7-8243-7BB04CE8C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CAC94F1-985A-32D9-A745-A89FB7134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6663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58A846-B742-63EB-E9EC-8AD04AF2F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E009BE0-FFAB-9624-35F2-B90F8F42B4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6B1080F-3C83-B980-708F-1E436ADB2C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3199141-F49F-9F59-A986-B59545CEB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82887D8-B774-936E-1E99-EAFD2E108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144426E-9535-2FF8-90C0-F3CBC3BBD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864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7A9A06-554E-2D71-E899-510E8DAB9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86AFF7A-08A7-CCE9-6902-954F8CF9B8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9E04E9B-482A-33DF-7760-2C8FE581F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ABB19B1-F144-CC28-0075-6D9E05A82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482D004-41AC-02A0-C975-43CAAEFA4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708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FC20108-3F9F-FC85-2AF7-BBAE82E599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143FF9C-21E3-76C1-8959-2003479AA1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76145E5-E10A-7510-14DC-42610E983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8938B56-DA35-1AB6-EA88-8C45A4677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98089EC-72B9-0292-FED4-82E956AB9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470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9235039-992C-3422-E2A8-0411B251A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70C087D-49C9-23E0-77F2-B757A28CF6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8FDC1A9-8015-B367-56CA-7E0FB8C60C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BA59D-430B-4C08-9940-A8F2EF6BB617}" type="datetimeFigureOut">
              <a:rPr lang="cs-CZ" smtClean="0"/>
              <a:t>03.01.2026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CBF0AE8-F3B8-C862-D613-8D59CE3FF3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CCBA14B-4CDC-C5D0-A721-6E09B3E230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533B7-29A8-4934-A3F9-FFC9155F2C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161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du.ceskatelevize.cz/video/6629-pokus-rovnice-kontinuity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20.png"/><Relationship Id="rId7" Type="http://schemas.openxmlformats.org/officeDocument/2006/relationships/image" Target="../media/image6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0.pn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slide" Target="slide9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Relationship Id="rId5" Type="http://schemas.openxmlformats.org/officeDocument/2006/relationships/slide" Target="slide9.xml"/><Relationship Id="rId4" Type="http://schemas.openxmlformats.org/officeDocument/2006/relationships/image" Target="../media/image17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874681-4E10-656F-0548-36D1C169F6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72327" y="1990886"/>
            <a:ext cx="5847347" cy="1655762"/>
          </a:xfrm>
        </p:spPr>
        <p:txBody>
          <a:bodyPr>
            <a:normAutofit fontScale="90000"/>
          </a:bodyPr>
          <a:lstStyle/>
          <a:p>
            <a:r>
              <a:rPr lang="cs-CZ" dirty="0"/>
              <a:t>Mechanika tekutin</a:t>
            </a:r>
            <a:br>
              <a:rPr lang="cs-CZ" dirty="0"/>
            </a:br>
            <a:r>
              <a:rPr lang="cs-CZ" dirty="0"/>
              <a:t>(Fyz73)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F5CEDA3-4355-6EA9-4DB0-AE74574163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14799" y="4467225"/>
            <a:ext cx="3962400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Proudění tekutin</a:t>
            </a:r>
          </a:p>
          <a:p>
            <a:r>
              <a:rPr lang="cs-CZ" dirty="0"/>
              <a:t>Proudnice</a:t>
            </a:r>
          </a:p>
          <a:p>
            <a:r>
              <a:rPr lang="cs-CZ" dirty="0"/>
              <a:t>Objemový průtok</a:t>
            </a:r>
          </a:p>
          <a:p>
            <a:r>
              <a:rPr lang="cs-CZ" dirty="0"/>
              <a:t>Rovnice spojitosti toku</a:t>
            </a:r>
          </a:p>
          <a:p>
            <a:r>
              <a:rPr lang="cs-CZ" dirty="0"/>
              <a:t>Hmotnostní průtok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BD5B1D0-7B76-5206-D54C-BF45478EB5E7}"/>
              </a:ext>
            </a:extLst>
          </p:cNvPr>
          <p:cNvSpPr txBox="1"/>
          <p:nvPr/>
        </p:nvSpPr>
        <p:spPr>
          <a:xfrm>
            <a:off x="5323679" y="3872270"/>
            <a:ext cx="15446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Úvodní video</a:t>
            </a:r>
            <a:endParaRPr lang="cs-CZ" dirty="0"/>
          </a:p>
        </p:txBody>
      </p:sp>
      <p:sp>
        <p:nvSpPr>
          <p:cNvPr id="6" name="TextovéPole 6">
            <a:extLst>
              <a:ext uri="{FF2B5EF4-FFF2-40B4-BE49-F238E27FC236}">
                <a16:creationId xmlns:a16="http://schemas.microsoft.com/office/drawing/2014/main" id="{7BD593F2-ABD2-D7B5-6D01-EFDC887054EE}"/>
              </a:ext>
            </a:extLst>
          </p:cNvPr>
          <p:cNvSpPr txBox="1"/>
          <p:nvPr/>
        </p:nvSpPr>
        <p:spPr>
          <a:xfrm>
            <a:off x="951571" y="6122987"/>
            <a:ext cx="15351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3. 1. 2026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5EEB4E40-72A4-234E-D7C3-E7EB7E3AF520}"/>
              </a:ext>
            </a:extLst>
          </p:cNvPr>
          <p:cNvGrpSpPr/>
          <p:nvPr/>
        </p:nvGrpSpPr>
        <p:grpSpPr>
          <a:xfrm>
            <a:off x="4296000" y="626095"/>
            <a:ext cx="3600001" cy="900000"/>
            <a:chOff x="5375920" y="674864"/>
            <a:chExt cx="4750522" cy="113058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AD0AE4ED-9F59-A3EC-6CC6-BDC912B896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28F4E119-6706-4E81-5141-BD6AD7D5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41761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07441D34-1F33-4E91-AB49-761ED7518B40}"/>
                  </a:ext>
                </a:extLst>
              </p:cNvPr>
              <p:cNvSpPr txBox="1"/>
              <p:nvPr/>
            </p:nvSpPr>
            <p:spPr>
              <a:xfrm>
                <a:off x="304799" y="385011"/>
                <a:ext cx="11670633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proudící tekutině má každá částice tekutiny určitou rychlost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, jejíž velikost a směr se může měnit v závislosti na místě a čase.</a:t>
                </a:r>
              </a:p>
              <a:p>
                <a:r>
                  <a:rPr lang="cs-CZ" dirty="0"/>
                  <a:t>Je-li rychlost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částic procházejících libovolně zvoleným místem proudící tekutiny stálá, tj. nemění se s časem, jde o </a:t>
                </a:r>
                <a:r>
                  <a:rPr lang="cs-CZ" b="1" dirty="0"/>
                  <a:t>ustálené proudění, </a:t>
                </a:r>
                <a:r>
                  <a:rPr lang="cs-CZ" dirty="0"/>
                  <a:t>též </a:t>
                </a:r>
                <a:r>
                  <a:rPr lang="cs-CZ" b="1" dirty="0"/>
                  <a:t>stacionární proudění</a:t>
                </a:r>
                <a:r>
                  <a:rPr lang="cs-CZ" dirty="0"/>
                  <a:t>. Při tomto proudění se v jakémkoliv místě tekutiny nemění hustota a tlak s časem.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07441D34-1F33-4E91-AB49-761ED7518B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99" y="385011"/>
                <a:ext cx="11670633" cy="1200329"/>
              </a:xfrm>
              <a:prstGeom prst="rect">
                <a:avLst/>
              </a:prstGeom>
              <a:blipFill>
                <a:blip r:embed="rId2"/>
                <a:stretch>
                  <a:fillRect l="-418" t="-2538" r="-731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>
            <a:extLst>
              <a:ext uri="{FF2B5EF4-FFF2-40B4-BE49-F238E27FC236}">
                <a16:creationId xmlns:a16="http://schemas.microsoft.com/office/drawing/2014/main" id="{89C8E755-58F3-8EBE-4F90-D593043D8FDB}"/>
              </a:ext>
            </a:extLst>
          </p:cNvPr>
          <p:cNvSpPr txBox="1"/>
          <p:nvPr/>
        </p:nvSpPr>
        <p:spPr>
          <a:xfrm>
            <a:off x="304799" y="1601382"/>
            <a:ext cx="11590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Trajektorie jednotlivých částic proudící tekutiny znázorňujeme </a:t>
            </a:r>
            <a:r>
              <a:rPr lang="cs-CZ" b="1" dirty="0"/>
              <a:t>proudnicemi</a:t>
            </a:r>
            <a:r>
              <a:rPr lang="cs-CZ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02050A4-90D0-D18C-53A3-2A1F7C5A9ADB}"/>
                  </a:ext>
                </a:extLst>
              </p:cNvPr>
              <p:cNvSpPr txBox="1"/>
              <p:nvPr/>
            </p:nvSpPr>
            <p:spPr>
              <a:xfrm>
                <a:off x="1363579" y="2008718"/>
                <a:ext cx="9464842" cy="3693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cs-CZ" b="1" dirty="0"/>
                  <a:t>Proudnice je myšlená čára, jejíž tečna v libovolném bodě má směr rychlosti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cs-CZ" b="1" dirty="0"/>
                  <a:t> pohybující se částice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F02050A4-90D0-D18C-53A3-2A1F7C5A9A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3579" y="2008718"/>
                <a:ext cx="9464842" cy="369332"/>
              </a:xfrm>
              <a:prstGeom prst="rect">
                <a:avLst/>
              </a:prstGeom>
              <a:blipFill>
                <a:blip r:embed="rId3"/>
                <a:stretch>
                  <a:fillRect l="-514" t="-7937" r="-64" b="-2222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Obrázek 6">
            <a:extLst>
              <a:ext uri="{FF2B5EF4-FFF2-40B4-BE49-F238E27FC236}">
                <a16:creationId xmlns:a16="http://schemas.microsoft.com/office/drawing/2014/main" id="{88BFC86D-771D-F9AC-EB81-E789FDF751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439" y="2541550"/>
            <a:ext cx="4525122" cy="252256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E5F5231-1726-DE1E-E00B-4572294315CD}"/>
              </a:ext>
            </a:extLst>
          </p:cNvPr>
          <p:cNvSpPr txBox="1"/>
          <p:nvPr/>
        </p:nvSpPr>
        <p:spPr>
          <a:xfrm>
            <a:off x="304799" y="5342021"/>
            <a:ext cx="115904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Každým bodem proudící tekutiny prochází při ustáleném proudění jen jedna proudnice. Proudnice se </a:t>
            </a:r>
            <a:r>
              <a:rPr lang="cs-CZ" b="1" dirty="0"/>
              <a:t>nemohou</a:t>
            </a:r>
            <a:r>
              <a:rPr lang="cs-CZ" dirty="0"/>
              <a:t> při ustáleném proudění protínat. V místech, kde tekutina proudí rychle, jsou proudnice blíže u sebe. Trubice, jejíž stěny tvoří proudnice se nazývá </a:t>
            </a:r>
            <a:r>
              <a:rPr lang="cs-CZ" b="1" dirty="0"/>
              <a:t>proudová trubice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5905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6202838-524B-29AC-693D-39891F9FE22B}"/>
              </a:ext>
            </a:extLst>
          </p:cNvPr>
          <p:cNvSpPr txBox="1"/>
          <p:nvPr/>
        </p:nvSpPr>
        <p:spPr>
          <a:xfrm>
            <a:off x="393031" y="336884"/>
            <a:ext cx="2029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Objemový průtok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D23375B-0BB4-D418-66DC-BBF47EB535B7}"/>
                  </a:ext>
                </a:extLst>
              </p:cNvPr>
              <p:cNvSpPr txBox="1"/>
              <p:nvPr/>
            </p:nvSpPr>
            <p:spPr>
              <a:xfrm>
                <a:off x="352522" y="4729604"/>
                <a:ext cx="612377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Objem kapaliny, která proteče daným průřezem trubice za </a:t>
                </a:r>
                <a:r>
                  <a:rPr lang="cs-CZ" b="1" dirty="0"/>
                  <a:t>sekundu (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𝒕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𝐬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se nazývá </a:t>
                </a:r>
                <a:r>
                  <a:rPr lang="cs-CZ" b="1" dirty="0"/>
                  <a:t>objemový průtok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Protéká-li průřezem o obsahu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kapalina rychlostí o velikosti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, je objemový průtok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D23375B-0BB4-D418-66DC-BBF47EB535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522" y="4729604"/>
                <a:ext cx="6123779" cy="1200329"/>
              </a:xfrm>
              <a:prstGeom prst="rect">
                <a:avLst/>
              </a:prstGeom>
              <a:blipFill>
                <a:blip r:embed="rId2"/>
                <a:stretch>
                  <a:fillRect l="-896" t="-3046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FF702D1-9A8E-D9EF-D700-412CA28181C9}"/>
                  </a:ext>
                </a:extLst>
              </p:cNvPr>
              <p:cNvSpPr txBox="1"/>
              <p:nvPr/>
            </p:nvSpPr>
            <p:spPr>
              <a:xfrm>
                <a:off x="2204733" y="6098043"/>
                <a:ext cx="1989221" cy="46166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∙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8FF702D1-9A8E-D9EF-D700-412CA28181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4733" y="6098043"/>
                <a:ext cx="1989221" cy="461665"/>
              </a:xfrm>
              <a:prstGeom prst="rect">
                <a:avLst/>
              </a:prstGeom>
              <a:blipFill>
                <a:blip r:embed="rId3"/>
                <a:stretch>
                  <a:fillRect b="-10127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278D992-4A27-FF73-3B45-CBC6165C7412}"/>
                  </a:ext>
                </a:extLst>
              </p:cNvPr>
              <p:cNvSpPr txBox="1"/>
              <p:nvPr/>
            </p:nvSpPr>
            <p:spPr>
              <a:xfrm>
                <a:off x="6778127" y="3173472"/>
                <a:ext cx="4932947" cy="215629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Měrná jednotka objemového průtoku: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 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m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Objemový průtok měříme v jednotce:</a:t>
                </a:r>
              </a:p>
              <a:p>
                <a:r>
                  <a:rPr lang="cs-CZ" dirty="0"/>
                  <a:t> </a:t>
                </a:r>
              </a:p>
              <a:p>
                <a:pPr algn="ctr"/>
                <a:r>
                  <a:rPr lang="cs-CZ" b="1" dirty="0"/>
                  <a:t>metr krychlový za sekundu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278D992-4A27-FF73-3B45-CBC6165C74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8127" y="3173472"/>
                <a:ext cx="4932947" cy="2156296"/>
              </a:xfrm>
              <a:prstGeom prst="rect">
                <a:avLst/>
              </a:prstGeom>
              <a:blipFill>
                <a:blip r:embed="rId4"/>
                <a:stretch>
                  <a:fillRect l="-985" t="-1404" b="-309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Ovál 20"/>
          <p:cNvSpPr/>
          <p:nvPr/>
        </p:nvSpPr>
        <p:spPr>
          <a:xfrm>
            <a:off x="1521888" y="2011717"/>
            <a:ext cx="376821" cy="128064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2" name="Ovál 21"/>
          <p:cNvSpPr/>
          <p:nvPr/>
        </p:nvSpPr>
        <p:spPr>
          <a:xfrm>
            <a:off x="4499980" y="2011717"/>
            <a:ext cx="376821" cy="128064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461455" y="2011717"/>
            <a:ext cx="376821" cy="128064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4" name="Ovál 23"/>
          <p:cNvSpPr/>
          <p:nvPr/>
        </p:nvSpPr>
        <p:spPr>
          <a:xfrm>
            <a:off x="3459745" y="2011716"/>
            <a:ext cx="376821" cy="128064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76200">
                <a:solidFill>
                  <a:schemeClr val="tx1"/>
                </a:solidFill>
              </a:ln>
            </a:endParaRPr>
          </a:p>
        </p:txBody>
      </p:sp>
      <p:cxnSp>
        <p:nvCxnSpPr>
          <p:cNvPr id="26" name="Přímá spojnice 25"/>
          <p:cNvCxnSpPr/>
          <p:nvPr/>
        </p:nvCxnSpPr>
        <p:spPr>
          <a:xfrm>
            <a:off x="1710298" y="2652037"/>
            <a:ext cx="29780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>
            <a:stCxn id="23" idx="4"/>
          </p:cNvCxnSpPr>
          <p:nvPr/>
        </p:nvCxnSpPr>
        <p:spPr>
          <a:xfrm flipH="1">
            <a:off x="2649865" y="3292360"/>
            <a:ext cx="1" cy="1974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>
            <a:off x="3648155" y="3316331"/>
            <a:ext cx="1" cy="1974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2633087" y="3513790"/>
            <a:ext cx="10080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>
            <a:off x="2649865" y="2652037"/>
            <a:ext cx="487222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763281" y="3273028"/>
                <a:ext cx="747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3281" y="3273028"/>
                <a:ext cx="747611" cy="27699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2778030" y="2308738"/>
                <a:ext cx="3355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8030" y="2308738"/>
                <a:ext cx="335559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ovéPole 35"/>
          <p:cNvSpPr txBox="1"/>
          <p:nvPr/>
        </p:nvSpPr>
        <p:spPr>
          <a:xfrm>
            <a:off x="2486783" y="1668332"/>
            <a:ext cx="188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3489536" y="1630398"/>
            <a:ext cx="188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p:cxnSp>
        <p:nvCxnSpPr>
          <p:cNvPr id="39" name="Přímá spojnice 38"/>
          <p:cNvCxnSpPr>
            <a:stCxn id="21" idx="0"/>
            <a:endCxn id="22" idx="0"/>
          </p:cNvCxnSpPr>
          <p:nvPr/>
        </p:nvCxnSpPr>
        <p:spPr>
          <a:xfrm>
            <a:off x="1710299" y="2011717"/>
            <a:ext cx="2978092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1710298" y="3292359"/>
            <a:ext cx="2978092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393031" y="3711249"/>
                <a:ext cx="608327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Mezi profilem A </a:t>
                </a:r>
                <a:r>
                  <a:rPr lang="cs-CZ" dirty="0" err="1"/>
                  <a:t>a</a:t>
                </a:r>
                <a:r>
                  <a:rPr lang="cs-CZ" dirty="0"/>
                  <a:t> B o průřezu </a:t>
                </a:r>
                <a14:m>
                  <m:oMath xmlns:m="http://schemas.openxmlformats.org/officeDocument/2006/math">
                    <m:r>
                      <a:rPr lang="cs-CZ" i="1" dirty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, proteče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, rychlostí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množství kapaliny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031" y="3711249"/>
                <a:ext cx="6083270" cy="923330"/>
              </a:xfrm>
              <a:prstGeom prst="rect">
                <a:avLst/>
              </a:prstGeom>
              <a:blipFill>
                <a:blip r:embed="rId7"/>
                <a:stretch>
                  <a:fillRect l="-802" t="-3974" b="-33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Obdélník 43"/>
          <p:cNvSpPr/>
          <p:nvPr/>
        </p:nvSpPr>
        <p:spPr>
          <a:xfrm>
            <a:off x="386665" y="736385"/>
            <a:ext cx="1159281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Nejjednodušším případem proudění je </a:t>
            </a:r>
            <a:r>
              <a:rPr lang="cs-CZ" b="1" dirty="0"/>
              <a:t>ustálené proudění ideální kapaliny</a:t>
            </a:r>
            <a:r>
              <a:rPr lang="cs-CZ" dirty="0"/>
              <a:t>, tj. kapaliny dokonale tekuté a zcela nestlačitelné. Při ustáleném proudění ideální kapaliny protéká každým průřezem trubice za stejnou dobu kapalina stejného objemu.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3489536" y="2083540"/>
                <a:ext cx="2265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𝑆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9536" y="2083540"/>
                <a:ext cx="226503" cy="369332"/>
              </a:xfrm>
              <a:prstGeom prst="rect">
                <a:avLst/>
              </a:prstGeom>
              <a:blipFill>
                <a:blip r:embed="rId8"/>
                <a:stretch>
                  <a:fillRect r="-289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2486783" y="2074657"/>
                <a:ext cx="2265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𝑆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6783" y="2074657"/>
                <a:ext cx="226503" cy="369332"/>
              </a:xfrm>
              <a:prstGeom prst="rect">
                <a:avLst/>
              </a:prstGeom>
              <a:blipFill>
                <a:blip r:embed="rId9"/>
                <a:stretch>
                  <a:fillRect r="-297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5482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ED0282A-ED9D-C340-E29B-EB7E0AA48162}"/>
              </a:ext>
            </a:extLst>
          </p:cNvPr>
          <p:cNvSpPr txBox="1"/>
          <p:nvPr/>
        </p:nvSpPr>
        <p:spPr>
          <a:xfrm>
            <a:off x="272955" y="140045"/>
            <a:ext cx="4941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Proudění tekutin – rovnice kontinuity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4601EEDE-BF7E-768B-A358-0630B1FD7BC9}"/>
              </a:ext>
            </a:extLst>
          </p:cNvPr>
          <p:cNvSpPr txBox="1"/>
          <p:nvPr/>
        </p:nvSpPr>
        <p:spPr>
          <a:xfrm>
            <a:off x="272955" y="590824"/>
            <a:ext cx="11646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Zákonitosti proudění kapaliny za ustáleného proudění ideální kapaliny.</a:t>
            </a:r>
          </a:p>
          <a:p>
            <a:r>
              <a:rPr lang="cs-CZ" dirty="0"/>
              <a:t>Předpoklad - stálá rychlost a stálý tlak v libovolném místě proudící kapaliny.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E905485-6B33-E13F-6135-DDDEEEC3D7D4}"/>
                  </a:ext>
                </a:extLst>
              </p:cNvPr>
              <p:cNvSpPr txBox="1"/>
              <p:nvPr/>
            </p:nvSpPr>
            <p:spPr>
              <a:xfrm>
                <a:off x="272955" y="1223261"/>
                <a:ext cx="109945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Množství kapaliny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𝑸</m:t>
                    </m:r>
                    <m:r>
                      <a:rPr lang="cs-CZ" b="1" i="1" baseline="-25000" dirty="0" err="1" smtClean="0"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cs-CZ" dirty="0"/>
                  <a:t>  proteklé průřezem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𝑺</m:t>
                    </m:r>
                  </m:oMath>
                </a14:m>
                <a:r>
                  <a:rPr lang="cs-CZ" dirty="0"/>
                  <a:t> potrubí: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EE905485-6B33-E13F-6135-DDDEEEC3D7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55" y="1223261"/>
                <a:ext cx="10994572" cy="369332"/>
              </a:xfrm>
              <a:prstGeom prst="rect">
                <a:avLst/>
              </a:prstGeom>
              <a:blipFill>
                <a:blip r:embed="rId2"/>
                <a:stretch>
                  <a:fillRect l="-499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A612B662-3410-2603-23F9-03DBB1C3FC70}"/>
              </a:ext>
            </a:extLst>
          </p:cNvPr>
          <p:cNvCxnSpPr/>
          <p:nvPr/>
        </p:nvCxnSpPr>
        <p:spPr>
          <a:xfrm flipH="1">
            <a:off x="3995057" y="3104022"/>
            <a:ext cx="315686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B3646CC0-BE4D-74E7-B033-55FEB8C35032}"/>
              </a:ext>
            </a:extLst>
          </p:cNvPr>
          <p:cNvCxnSpPr>
            <a:cxnSpLocks/>
          </p:cNvCxnSpPr>
          <p:nvPr/>
        </p:nvCxnSpPr>
        <p:spPr>
          <a:xfrm flipH="1">
            <a:off x="5770241" y="3116501"/>
            <a:ext cx="103333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0A9FF665-854B-D6BD-C8EC-E653123DB63F}"/>
                  </a:ext>
                </a:extLst>
              </p:cNvPr>
              <p:cNvSpPr txBox="1"/>
              <p:nvPr/>
            </p:nvSpPr>
            <p:spPr>
              <a:xfrm>
                <a:off x="381000" y="4245424"/>
                <a:ext cx="11430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Množství kapaliny proteklé průřezem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i="1" baseline="-25000" dirty="0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cs-CZ" dirty="0"/>
                  <a:t>: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0A9FF665-854B-D6BD-C8EC-E653123DB6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4245424"/>
                <a:ext cx="11430000" cy="369332"/>
              </a:xfrm>
              <a:prstGeom prst="rect">
                <a:avLst/>
              </a:prstGeom>
              <a:blipFill>
                <a:blip r:embed="rId3"/>
                <a:stretch>
                  <a:fillRect l="-48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0" name="Skupina 19">
            <a:extLst>
              <a:ext uri="{FF2B5EF4-FFF2-40B4-BE49-F238E27FC236}">
                <a16:creationId xmlns:a16="http://schemas.microsoft.com/office/drawing/2014/main" id="{6E740A32-CD30-BE83-E446-1E4A0BF19298}"/>
              </a:ext>
            </a:extLst>
          </p:cNvPr>
          <p:cNvGrpSpPr/>
          <p:nvPr/>
        </p:nvGrpSpPr>
        <p:grpSpPr>
          <a:xfrm>
            <a:off x="3009900" y="1659736"/>
            <a:ext cx="6172199" cy="2575223"/>
            <a:chOff x="3009900" y="2116948"/>
            <a:chExt cx="6172199" cy="2575223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91F5B651-0BED-FB7A-EF3B-A297FC3BFB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992" t="14557" r="15389" b="14327"/>
            <a:stretch/>
          </p:blipFill>
          <p:spPr>
            <a:xfrm>
              <a:off x="3009900" y="2116948"/>
              <a:ext cx="6172199" cy="1974149"/>
            </a:xfrm>
            <a:prstGeom prst="rect">
              <a:avLst/>
            </a:prstGeom>
          </p:spPr>
        </p:pic>
        <p:sp>
          <p:nvSpPr>
            <p:cNvPr id="12" name="Pravá složená závorka 11">
              <a:extLst>
                <a:ext uri="{FF2B5EF4-FFF2-40B4-BE49-F238E27FC236}">
                  <a16:creationId xmlns:a16="http://schemas.microsoft.com/office/drawing/2014/main" id="{26EDE3B2-B92E-EE4F-1260-7D7E96FF9128}"/>
                </a:ext>
              </a:extLst>
            </p:cNvPr>
            <p:cNvSpPr/>
            <p:nvPr/>
          </p:nvSpPr>
          <p:spPr>
            <a:xfrm rot="5400000">
              <a:off x="4560750" y="3874954"/>
              <a:ext cx="164012" cy="664028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Pravá složená závorka 12">
              <a:extLst>
                <a:ext uri="{FF2B5EF4-FFF2-40B4-BE49-F238E27FC236}">
                  <a16:creationId xmlns:a16="http://schemas.microsoft.com/office/drawing/2014/main" id="{1C6D9800-59B0-6AD2-2AF1-A63896F12849}"/>
                </a:ext>
              </a:extLst>
            </p:cNvPr>
            <p:cNvSpPr/>
            <p:nvPr/>
          </p:nvSpPr>
          <p:spPr>
            <a:xfrm rot="5400000">
              <a:off x="7491208" y="3004513"/>
              <a:ext cx="257583" cy="1632858"/>
            </a:xfrm>
            <a:prstGeom prst="rightBrac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5977D57D-09F3-0F57-0363-A1C4B7683587}"/>
                    </a:ext>
                  </a:extLst>
                </p:cNvPr>
                <p:cNvSpPr txBox="1"/>
                <p:nvPr/>
              </p:nvSpPr>
              <p:spPr>
                <a:xfrm>
                  <a:off x="7085787" y="3949734"/>
                  <a:ext cx="125185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5977D57D-09F3-0F57-0363-A1C4B768358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085787" y="3949734"/>
                  <a:ext cx="1251856" cy="36933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D3608320-2148-AD77-9874-CCDABB7CFAD6}"/>
                    </a:ext>
                  </a:extLst>
                </p:cNvPr>
                <p:cNvSpPr txBox="1"/>
                <p:nvPr/>
              </p:nvSpPr>
              <p:spPr>
                <a:xfrm>
                  <a:off x="4152900" y="4322839"/>
                  <a:ext cx="125185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17" name="TextovéPole 16">
                  <a:extLst>
                    <a:ext uri="{FF2B5EF4-FFF2-40B4-BE49-F238E27FC236}">
                      <a16:creationId xmlns:a16="http://schemas.microsoft.com/office/drawing/2014/main" id="{D3608320-2148-AD77-9874-CCDABB7CFAD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152900" y="4322839"/>
                  <a:ext cx="1251856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60322D89-5C4F-117A-9334-EAAA4D61BEB2}"/>
                  </a:ext>
                </a:extLst>
              </p:cNvPr>
              <p:cNvSpPr txBox="1"/>
              <p:nvPr/>
            </p:nvSpPr>
            <p:spPr>
              <a:xfrm>
                <a:off x="380999" y="4597021"/>
                <a:ext cx="114300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Množství kapaliny proteklé průřezem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baseline="-25000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cs-CZ" dirty="0"/>
                  <a:t>: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cs-CZ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a:rPr lang="cs-CZ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60322D89-5C4F-117A-9334-EAAA4D61BE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999" y="4597021"/>
                <a:ext cx="11430000" cy="369332"/>
              </a:xfrm>
              <a:prstGeom prst="rect">
                <a:avLst/>
              </a:prstGeom>
              <a:blipFill>
                <a:blip r:embed="rId7"/>
                <a:stretch>
                  <a:fillRect l="-42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7CD47822-4394-67ED-EF7C-914E240E3082}"/>
                  </a:ext>
                </a:extLst>
              </p:cNvPr>
              <p:cNvSpPr txBox="1"/>
              <p:nvPr/>
            </p:nvSpPr>
            <p:spPr>
              <a:xfrm>
                <a:off x="364669" y="4998326"/>
                <a:ext cx="11310256" cy="1723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Protože se nestlačitelná kapalina v potrubí nikde neztrácí ani nepřibývá, musí platit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cs-CZ" sz="24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sz="24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4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  <m:r>
                      <a:rPr lang="cs-CZ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cs-CZ" sz="24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cs-CZ" sz="24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sz="24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4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cs-CZ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  <m:r>
                      <a:rPr lang="cs-CZ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cs-CZ" sz="2400" b="1" i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cs-CZ" sz="24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(po dělení rovnice časem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</m:oMath>
                </a14:m>
                <a:r>
                  <a:rPr lang="cs-CZ" sz="2400" b="1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dostaneme)</a:t>
                </a:r>
                <a:endParaRPr lang="cs-CZ" sz="24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2400" b="1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sz="32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cs-CZ" sz="32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sz="32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32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cs-CZ" sz="32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𝒌𝒐𝒏𝒔𝒕𝒂𝒏𝒕𝒂</m:t>
                      </m:r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7CD47822-4394-67ED-EF7C-914E240E30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669" y="4998326"/>
                <a:ext cx="11310256" cy="1723549"/>
              </a:xfrm>
              <a:prstGeom prst="rect">
                <a:avLst/>
              </a:prstGeom>
              <a:blipFill>
                <a:blip r:embed="rId8"/>
                <a:stretch>
                  <a:fillRect l="-485" t="-21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>
            <a:extLst>
              <a:ext uri="{FF2B5EF4-FFF2-40B4-BE49-F238E27FC236}">
                <a16:creationId xmlns:a16="http://schemas.microsoft.com/office/drawing/2014/main" id="{7AD9AC58-7DA1-5DE2-8327-B290C0BB66C8}"/>
              </a:ext>
            </a:extLst>
          </p:cNvPr>
          <p:cNvSpPr txBox="1"/>
          <p:nvPr/>
        </p:nvSpPr>
        <p:spPr>
          <a:xfrm>
            <a:off x="517075" y="5917102"/>
            <a:ext cx="2329544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Tato rovnice se nazývá</a:t>
            </a:r>
          </a:p>
          <a:p>
            <a:r>
              <a:rPr lang="cs-CZ" dirty="0"/>
              <a:t>ROVNICE KONTINUITY</a:t>
            </a:r>
          </a:p>
        </p:txBody>
      </p:sp>
      <p:cxnSp>
        <p:nvCxnSpPr>
          <p:cNvPr id="23" name="Přímá spojnice se šipkou 22">
            <a:extLst>
              <a:ext uri="{FF2B5EF4-FFF2-40B4-BE49-F238E27FC236}">
                <a16:creationId xmlns:a16="http://schemas.microsoft.com/office/drawing/2014/main" id="{D38C4784-D73B-A48D-AAF6-64ADD74AF63F}"/>
              </a:ext>
            </a:extLst>
          </p:cNvPr>
          <p:cNvCxnSpPr>
            <a:cxnSpLocks/>
          </p:cNvCxnSpPr>
          <p:nvPr/>
        </p:nvCxnSpPr>
        <p:spPr>
          <a:xfrm>
            <a:off x="2846619" y="6108451"/>
            <a:ext cx="1693297" cy="9984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>
            <a:extLst>
              <a:ext uri="{FF2B5EF4-FFF2-40B4-BE49-F238E27FC236}">
                <a16:creationId xmlns:a16="http://schemas.microsoft.com/office/drawing/2014/main" id="{D38C4784-D73B-A48D-AAF6-64ADD74AF63F}"/>
              </a:ext>
            </a:extLst>
          </p:cNvPr>
          <p:cNvCxnSpPr>
            <a:cxnSpLocks/>
          </p:cNvCxnSpPr>
          <p:nvPr/>
        </p:nvCxnSpPr>
        <p:spPr>
          <a:xfrm flipH="1">
            <a:off x="5404756" y="5817258"/>
            <a:ext cx="1791442" cy="29119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3120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5D7E84-EB19-927D-8FC5-ABD29C4D1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482" t="8696" r="7441" b="2461"/>
          <a:stretch>
            <a:fillRect/>
          </a:stretch>
        </p:blipFill>
        <p:spPr>
          <a:xfrm>
            <a:off x="3180346" y="360947"/>
            <a:ext cx="5831305" cy="206141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2865206" y="2583731"/>
                <a:ext cx="6461583" cy="192091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ustálené proudění ideální kapaliny je součin obsahu průřezu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a rychlosti proudu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v každém místě trubice stejný: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konstanta</m:t>
                      </m:r>
                    </m:oMath>
                  </m:oMathPara>
                </a14:m>
                <a:endParaRPr lang="cs-CZ" dirty="0"/>
              </a:p>
              <a:p>
                <a:pPr/>
                <a:r>
                  <a:rPr lang="cs-CZ" dirty="0"/>
                  <a:t>Součin obsahu průřezu a rychlosti nazýváme </a:t>
                </a:r>
                <a:r>
                  <a:rPr lang="cs-CZ" b="1" dirty="0"/>
                  <a:t>objemový průtok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𝑸</m:t>
                    </m:r>
                  </m:oMath>
                </a14:m>
                <a:r>
                  <a:rPr lang="cs-CZ" dirty="0"/>
                  <a:t>.</a:t>
                </a:r>
              </a:p>
              <a:p>
                <a:pPr/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5206" y="2583731"/>
                <a:ext cx="6461583" cy="1920910"/>
              </a:xfrm>
              <a:prstGeom prst="rect">
                <a:avLst/>
              </a:prstGeom>
              <a:blipFill>
                <a:blip r:embed="rId4"/>
                <a:stretch>
                  <a:fillRect l="-659" t="-1572" r="-28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2865207" y="4785995"/>
                <a:ext cx="6461583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Důsledkem rovnice kontinuity je skutečnost, že v menším průřezu trubice má kapalina větší rychlost proudění než ve větším průřezu téže trubice. Je – </a:t>
                </a:r>
                <a:r>
                  <a:rPr lang="cs-CZ" dirty="0" err="1"/>
                  <a:t>li</a:t>
                </a:r>
                <a:endParaRPr lang="cs-CZ" dirty="0"/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pak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  a naopak, je – </a:t>
                </a:r>
                <a:r>
                  <a:rPr lang="cs-CZ" dirty="0" err="1"/>
                  <a:t>li</a:t>
                </a:r>
                <a:r>
                  <a:rPr lang="cs-CZ" dirty="0"/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  pak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5207" y="4785995"/>
                <a:ext cx="6461583" cy="1754326"/>
              </a:xfrm>
              <a:prstGeom prst="rect">
                <a:avLst/>
              </a:prstGeom>
              <a:blipFill>
                <a:blip r:embed="rId5"/>
                <a:stretch>
                  <a:fillRect l="-755" t="-17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8F479B15-9747-607C-EE1E-7E811D59FFA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9402" b="3174"/>
          <a:stretch>
            <a:fillRect/>
          </a:stretch>
        </p:blipFill>
        <p:spPr>
          <a:xfrm>
            <a:off x="9453444" y="2135158"/>
            <a:ext cx="2690352" cy="352800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91939A5-70D4-B6CC-4A96-1FC3ED4B770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10175"/>
          <a:stretch>
            <a:fillRect/>
          </a:stretch>
        </p:blipFill>
        <p:spPr>
          <a:xfrm>
            <a:off x="120116" y="2135158"/>
            <a:ext cx="2618437" cy="35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36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4D075-E0FF-C7F6-19A3-A71ACAD4A6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AB466D-CCFB-952D-F1CD-B3065C9F8C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367" r="6399"/>
          <a:stretch/>
        </p:blipFill>
        <p:spPr>
          <a:xfrm>
            <a:off x="368968" y="491112"/>
            <a:ext cx="3922295" cy="153949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8BDBA37-11B7-787F-4DE3-473239B8BF6D}"/>
                  </a:ext>
                </a:extLst>
              </p:cNvPr>
              <p:cNvSpPr txBox="1"/>
              <p:nvPr/>
            </p:nvSpPr>
            <p:spPr>
              <a:xfrm>
                <a:off x="312821" y="4174354"/>
                <a:ext cx="11566356" cy="16004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Rovnice kontinuity vyjadřuje zákon zachování hmotnosti ve tvaru, který je vhodný pro mechaniku kapalin. Vynásobíme-li objemový průtok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hodnotou hustoty kapaliny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, o které předpokládáme, že je konstantní, dostaneme výraz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∙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</m:oMath>
                  </m:oMathPara>
                </a14:m>
                <a:endParaRPr lang="cs-CZ" sz="800" dirty="0"/>
              </a:p>
              <a:p>
                <a:r>
                  <a:rPr lang="cs-CZ" dirty="0"/>
                  <a:t>který se nazývá </a:t>
                </a:r>
                <a:r>
                  <a:rPr lang="cs-CZ" b="1" dirty="0"/>
                  <a:t>hmotnostní tok</a:t>
                </a:r>
                <a:r>
                  <a:rPr lang="cs-CZ" dirty="0"/>
                  <a:t>. Hmotnostní tok (často také </a:t>
                </a:r>
                <a:r>
                  <a:rPr lang="cs-CZ" i="1" dirty="0"/>
                  <a:t>hmotnostní průtok</a:t>
                </a:r>
                <a:r>
                  <a:rPr lang="cs-CZ" dirty="0"/>
                  <a:t>) je fyzikální veličina, která říká, kolik hmoty projde daným průřezem za jednotku času. Měrnou jednotkou hmotnostního toku je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∙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8BDBA37-11B7-787F-4DE3-473239B8BF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21" y="4174354"/>
                <a:ext cx="11566356" cy="1600438"/>
              </a:xfrm>
              <a:prstGeom prst="rect">
                <a:avLst/>
              </a:prstGeom>
              <a:blipFill>
                <a:blip r:embed="rId4"/>
                <a:stretch>
                  <a:fillRect l="-421" t="-2290" r="-369" b="-53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B65211C9-696C-D248-5B8A-F96223756870}"/>
              </a:ext>
            </a:extLst>
          </p:cNvPr>
          <p:cNvSpPr txBox="1"/>
          <p:nvPr/>
        </p:nvSpPr>
        <p:spPr>
          <a:xfrm>
            <a:off x="312821" y="3796229"/>
            <a:ext cx="3296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Hmotnostní tok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30370B20-9EBD-2333-7D48-17C865084D30}"/>
              </a:ext>
            </a:extLst>
          </p:cNvPr>
          <p:cNvSpPr/>
          <p:nvPr/>
        </p:nvSpPr>
        <p:spPr>
          <a:xfrm>
            <a:off x="340893" y="5920124"/>
            <a:ext cx="11510211" cy="369332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 Při ustáleném proudění je hmotnost kapaliny, která proteče každou sekundu libovolným průřezem trubice </a:t>
            </a:r>
            <a:r>
              <a:rPr lang="cs-CZ" b="1" dirty="0"/>
              <a:t>konstantní</a:t>
            </a:r>
            <a:r>
              <a:rPr lang="cs-CZ" dirty="0"/>
              <a:t>.</a:t>
            </a:r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C618A41D-6AE7-92D0-59E9-14AA80C4DCA2}"/>
              </a:ext>
            </a:extLst>
          </p:cNvPr>
          <p:cNvCxnSpPr/>
          <p:nvPr/>
        </p:nvCxnSpPr>
        <p:spPr>
          <a:xfrm flipV="1">
            <a:off x="197708" y="3844355"/>
            <a:ext cx="1168146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>
            <a:extLst>
              <a:ext uri="{FF2B5EF4-FFF2-40B4-BE49-F238E27FC236}">
                <a16:creationId xmlns:a16="http://schemas.microsoft.com/office/drawing/2014/main" id="{41EFB354-3DE5-221A-FE9A-15AAD19CDEC6}"/>
              </a:ext>
            </a:extLst>
          </p:cNvPr>
          <p:cNvSpPr txBox="1"/>
          <p:nvPr/>
        </p:nvSpPr>
        <p:spPr>
          <a:xfrm>
            <a:off x="312821" y="114123"/>
            <a:ext cx="5093369" cy="376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Poměr rychlostí kapaliny v nestejných průřezech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2A13FD3-7EC8-3DF4-9767-4D5F0DE91BE7}"/>
                  </a:ext>
                </a:extLst>
              </p:cNvPr>
              <p:cNvSpPr txBox="1"/>
              <p:nvPr/>
            </p:nvSpPr>
            <p:spPr>
              <a:xfrm>
                <a:off x="312823" y="1937456"/>
                <a:ext cx="11510209" cy="14741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Je-li v širším průřezu trubice (viz obrázek) objemový průtok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v užším průřezu objemový průtok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. 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</a:t>
                </a:r>
              </a:p>
              <a:p>
                <a:r>
                  <a:rPr lang="cs-CZ" dirty="0"/>
                  <a:t>pak podle rovnice kontinuity platí    </a:t>
                </a:r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po úpravě                                                  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B2A13FD3-7EC8-3DF4-9767-4D5F0DE91B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823" y="1937456"/>
                <a:ext cx="11510209" cy="1474186"/>
              </a:xfrm>
              <a:prstGeom prst="rect">
                <a:avLst/>
              </a:prstGeom>
              <a:blipFill>
                <a:blip r:embed="rId5"/>
                <a:stretch>
                  <a:fillRect l="-424" t="-24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>
            <a:extLst>
              <a:ext uri="{FF2B5EF4-FFF2-40B4-BE49-F238E27FC236}">
                <a16:creationId xmlns:a16="http://schemas.microsoft.com/office/drawing/2014/main" id="{B4EA97BD-9A82-B1AE-312E-F8CA08DBAC70}"/>
              </a:ext>
            </a:extLst>
          </p:cNvPr>
          <p:cNvSpPr txBox="1"/>
          <p:nvPr/>
        </p:nvSpPr>
        <p:spPr>
          <a:xfrm>
            <a:off x="637673" y="3395146"/>
            <a:ext cx="10916653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Velikost rychlostí proudící kapaliny v trubici nestejného průřezu jsou v opačném poměru než obsahy těchto průřezů.</a:t>
            </a:r>
          </a:p>
        </p:txBody>
      </p:sp>
    </p:spTree>
    <p:extLst>
      <p:ext uri="{BB962C8B-B14F-4D97-AF65-F5344CB8AC3E}">
        <p14:creationId xmlns:p14="http://schemas.microsoft.com/office/powerpoint/2010/main" val="562126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834AF35-6362-5CD0-9CE7-F96A7CAAF932}"/>
              </a:ext>
            </a:extLst>
          </p:cNvPr>
          <p:cNvSpPr txBox="1"/>
          <p:nvPr/>
        </p:nvSpPr>
        <p:spPr>
          <a:xfrm>
            <a:off x="370115" y="424543"/>
            <a:ext cx="1012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  <a:r>
              <a:rPr lang="cs-CZ" dirty="0"/>
              <a:t>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9C182A8-9F72-06A4-40BC-A9AF5090C409}"/>
                  </a:ext>
                </a:extLst>
              </p:cNvPr>
              <p:cNvSpPr txBox="1"/>
              <p:nvPr/>
            </p:nvSpPr>
            <p:spPr>
              <a:xfrm>
                <a:off x="370115" y="858130"/>
                <a:ext cx="11103429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Potrubím o průřezu 50 dm</a:t>
                </a:r>
                <a:r>
                  <a:rPr lang="cs-CZ" baseline="30000" dirty="0"/>
                  <a:t>2</a:t>
                </a:r>
                <a:r>
                  <a:rPr lang="cs-CZ" dirty="0"/>
                  <a:t> protéká kapalina v plném průřezu rychlostí 60 cm.s</a:t>
                </a:r>
                <a:r>
                  <a:rPr lang="cs-CZ" baseline="30000" dirty="0"/>
                  <a:t>-1</a:t>
                </a:r>
                <a:r>
                  <a:rPr lang="cs-CZ" dirty="0"/>
                  <a:t>. Vypočtěte jakou rychlostí v metrech za sekundu poteče tato kapalina v zúženém potrubí o průřezu 30 dm</a:t>
                </a:r>
                <a:r>
                  <a:rPr lang="cs-CZ" baseline="30000" dirty="0"/>
                  <a:t>2</a:t>
                </a:r>
                <a:r>
                  <a:rPr lang="cs-CZ" dirty="0"/>
                  <a:t>.</a:t>
                </a:r>
              </a:p>
              <a:p>
                <a:endParaRPr lang="cs-CZ" sz="2400" dirty="0"/>
              </a:p>
              <a:p>
                <a:r>
                  <a:rPr lang="cs-CZ" sz="2000" dirty="0"/>
                  <a:t>Řešení: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=50 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</a:rPr>
                          <m:t>dm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=0,5 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sz="20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=0,6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20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=30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 panose="02040503050406030204" pitchFamily="18" charset="0"/>
                      </a:rPr>
                      <m:t>d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=0,3 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sz="2000" dirty="0"/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F9C182A8-9F72-06A4-40BC-A9AF5090C4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115" y="858130"/>
                <a:ext cx="11103429" cy="1323439"/>
              </a:xfrm>
              <a:prstGeom prst="rect">
                <a:avLst/>
              </a:prstGeom>
              <a:blipFill>
                <a:blip r:embed="rId2"/>
                <a:stretch>
                  <a:fillRect l="-604" t="-2765" r="-275" b="-73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C919776A-E5E7-0E25-2A41-34E06091DF3E}"/>
              </a:ext>
            </a:extLst>
          </p:cNvPr>
          <p:cNvCxnSpPr/>
          <p:nvPr/>
        </p:nvCxnSpPr>
        <p:spPr>
          <a:xfrm>
            <a:off x="450612" y="2391420"/>
            <a:ext cx="1111431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A48ED04-E8AC-062F-79FF-A332B37DCB27}"/>
                  </a:ext>
                </a:extLst>
              </p:cNvPr>
              <p:cNvSpPr txBox="1"/>
              <p:nvPr/>
            </p:nvSpPr>
            <p:spPr>
              <a:xfrm>
                <a:off x="2469625" y="2763252"/>
                <a:ext cx="7252751" cy="1962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/>
                  <a:t>Z rovnice kontinuity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𝑺</m:t>
                            </m:r>
                          </m:e>
                          <m:sub>
                            <m:r>
                              <a:rPr lang="cs-CZ" sz="24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sz="2400" dirty="0"/>
                  <a:t>   vypočteme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sz="2400" dirty="0"/>
                  <a:t>:</a:t>
                </a:r>
              </a:p>
              <a:p>
                <a:endParaRPr lang="cs-CZ" sz="2400" dirty="0"/>
              </a:p>
              <a:p>
                <a:endParaRPr lang="cs-CZ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  <m:sSub>
                            <m:sSubPr>
                              <m:ctrlPr>
                                <a:rPr lang="cs-CZ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0,5.0,6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0,3</m:t>
                          </m:r>
                        </m:den>
                      </m:f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2400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=1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2400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24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2400" dirty="0"/>
              </a:p>
            </p:txBody>
          </p:sp>
        </mc:Choice>
        <mc:Fallback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A48ED04-E8AC-062F-79FF-A332B37DCB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9625" y="2763252"/>
                <a:ext cx="7252751" cy="1962140"/>
              </a:xfrm>
              <a:prstGeom prst="rect">
                <a:avLst/>
              </a:prstGeom>
              <a:blipFill>
                <a:blip r:embed="rId3"/>
                <a:stretch>
                  <a:fillRect l="-1261" t="-24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E3DFB9AB-834F-18A2-1996-7121175B79F5}"/>
              </a:ext>
            </a:extLst>
          </p:cNvPr>
          <p:cNvSpPr txBox="1"/>
          <p:nvPr/>
        </p:nvSpPr>
        <p:spPr>
          <a:xfrm>
            <a:off x="2294880" y="5214830"/>
            <a:ext cx="7602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Ve zúženém potrubí se kapalina pohybuje rychlostí 1 m.s</a:t>
            </a:r>
            <a:r>
              <a:rPr lang="cs-CZ" sz="2400" b="1" baseline="30000" dirty="0"/>
              <a:t>-1</a:t>
            </a:r>
          </a:p>
        </p:txBody>
      </p:sp>
    </p:spTree>
    <p:extLst>
      <p:ext uri="{BB962C8B-B14F-4D97-AF65-F5344CB8AC3E}">
        <p14:creationId xmlns:p14="http://schemas.microsoft.com/office/powerpoint/2010/main" val="4272830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EC6CC-3FBA-ADDB-4DF7-F250C12F8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79A79BC-E661-078D-98A7-A97E62722083}"/>
              </a:ext>
            </a:extLst>
          </p:cNvPr>
          <p:cNvSpPr txBox="1"/>
          <p:nvPr/>
        </p:nvSpPr>
        <p:spPr>
          <a:xfrm>
            <a:off x="370115" y="424543"/>
            <a:ext cx="1012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  <a:r>
              <a:rPr lang="cs-CZ" dirty="0"/>
              <a:t>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06E34CB-38F7-BE91-C4FA-60057D51FE55}"/>
                  </a:ext>
                </a:extLst>
              </p:cNvPr>
              <p:cNvSpPr txBox="1"/>
              <p:nvPr/>
            </p:nvSpPr>
            <p:spPr>
              <a:xfrm>
                <a:off x="370115" y="858130"/>
                <a:ext cx="11103429" cy="12311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Potrubím o průřezu 20 dm</a:t>
                </a:r>
                <a:r>
                  <a:rPr lang="cs-CZ" baseline="30000" dirty="0"/>
                  <a:t>2</a:t>
                </a:r>
                <a:r>
                  <a:rPr lang="cs-CZ" dirty="0"/>
                  <a:t> protéká voda v plném průřezu rychlostí 50 cm.s</a:t>
                </a:r>
                <a:r>
                  <a:rPr lang="cs-CZ" baseline="30000" dirty="0"/>
                  <a:t>-1</a:t>
                </a:r>
                <a:r>
                  <a:rPr lang="cs-CZ" dirty="0"/>
                  <a:t>. Jaký je hmotnostní průtok vody potrubím?</a:t>
                </a:r>
              </a:p>
              <a:p>
                <a:endParaRPr lang="cs-CZ" dirty="0"/>
              </a:p>
              <a:p>
                <a:r>
                  <a:rPr lang="cs-CZ" sz="2000" dirty="0"/>
                  <a:t>Řešení: </a:t>
                </a:r>
                <a14:m>
                  <m:oMath xmlns:m="http://schemas.openxmlformats.org/officeDocument/2006/math">
                    <m:r>
                      <a:rPr lang="cs-CZ" sz="200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0 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</a:rPr>
                          <m:t>dm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=0,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0 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 panose="02040503050406030204" pitchFamily="18" charset="0"/>
                      </a:rPr>
                      <m:t>cm</m:t>
                    </m:r>
                    <m:r>
                      <a:rPr lang="cs-CZ" sz="20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=0,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5</m:t>
                    </m:r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20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2000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l-GR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ρ</m:t>
                    </m:r>
                    <m:r>
                      <a:rPr lang="cs-CZ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=1000 </m:t>
                    </m:r>
                    <m:sSup>
                      <m:sSupPr>
                        <m:ctrlPr>
                          <a:rPr lang="cs-CZ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 sz="20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cs-CZ" sz="2000" dirty="0"/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A06E34CB-38F7-BE91-C4FA-60057D51FE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115" y="858130"/>
                <a:ext cx="11103429" cy="1231106"/>
              </a:xfrm>
              <a:prstGeom prst="rect">
                <a:avLst/>
              </a:prstGeom>
              <a:blipFill>
                <a:blip r:embed="rId2"/>
                <a:stretch>
                  <a:fillRect l="-604" t="-2970" b="-792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D65F4190-3489-5499-476A-95A2C59EA99C}"/>
              </a:ext>
            </a:extLst>
          </p:cNvPr>
          <p:cNvCxnSpPr/>
          <p:nvPr/>
        </p:nvCxnSpPr>
        <p:spPr>
          <a:xfrm>
            <a:off x="370115" y="2198914"/>
            <a:ext cx="1111431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8AA8B1F-9540-838F-3746-706EFDF73786}"/>
                  </a:ext>
                </a:extLst>
              </p:cNvPr>
              <p:cNvSpPr txBox="1"/>
              <p:nvPr/>
            </p:nvSpPr>
            <p:spPr>
              <a:xfrm>
                <a:off x="2380963" y="5442315"/>
                <a:ext cx="7081731" cy="470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/>
                  <a:t>Hmotnostní průtok potrubím má hodnotu 100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2400" b="1" i="0" smtClean="0">
                            <a:latin typeface="Cambria Math" panose="02040503050406030204" pitchFamily="18" charset="0"/>
                          </a:rPr>
                          <m:t>𝐤𝐠</m:t>
                        </m:r>
                        <m:r>
                          <a:rPr lang="cs-CZ" sz="2400" b="1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sz="2400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sz="24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sz="24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sz="2400" b="1" dirty="0"/>
                  <a:t> </a:t>
                </a:r>
                <a:endParaRPr lang="cs-CZ" sz="2400" b="1" baseline="30000" dirty="0"/>
              </a:p>
            </p:txBody>
          </p:sp>
        </mc:Choice>
        <mc:Fallback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28AA8B1F-9540-838F-3746-706EFDF737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0963" y="5442315"/>
                <a:ext cx="7081731" cy="470000"/>
              </a:xfrm>
              <a:prstGeom prst="rect">
                <a:avLst/>
              </a:prstGeom>
              <a:blipFill>
                <a:blip r:embed="rId3"/>
                <a:stretch>
                  <a:fillRect l="-1378" t="-7792" b="-298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2FBEC0C-294A-5E03-4F2C-0C184A7C2E7A}"/>
                  </a:ext>
                </a:extLst>
              </p:cNvPr>
              <p:cNvSpPr txBox="1"/>
              <p:nvPr/>
            </p:nvSpPr>
            <p:spPr>
              <a:xfrm>
                <a:off x="433137" y="2494547"/>
                <a:ext cx="11245516" cy="26521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Hmotnostní průtok je fyzikální veličina, která říká, kolik hmoty projde daným průřezem za jednotku času.</a:t>
                </a:r>
              </a:p>
              <a:p>
                <a:endParaRPr lang="cs-CZ" dirty="0"/>
              </a:p>
              <a:p>
                <a:r>
                  <a:rPr lang="cs-CZ" dirty="0"/>
                  <a:t>Označíme-li hmotnostní průtok 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acc>
                  </m:oMath>
                </a14:m>
                <a:r>
                  <a:rPr lang="cs-CZ" dirty="0"/>
                  <a:t> (písmeno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s tečkou), pak</a:t>
                </a:r>
              </a:p>
              <a:p>
                <a:endParaRPr lang="cs-CZ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̇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Po dosazení </a:t>
                </a:r>
              </a:p>
              <a:p>
                <a:endParaRPr lang="cs-CZ" dirty="0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̇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=0,2 . 0,5 . 1000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=100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2FBEC0C-294A-5E03-4F2C-0C184A7C2E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137" y="2494547"/>
                <a:ext cx="11245516" cy="2652136"/>
              </a:xfrm>
              <a:prstGeom prst="rect">
                <a:avLst/>
              </a:prstGeom>
              <a:blipFill>
                <a:blip r:embed="rId4"/>
                <a:stretch>
                  <a:fillRect l="-434" t="-114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0001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9A3CBDC-DFD1-0787-93EB-9702E4B92FC5}"/>
              </a:ext>
            </a:extLst>
          </p:cNvPr>
          <p:cNvSpPr txBox="1"/>
          <p:nvPr/>
        </p:nvSpPr>
        <p:spPr>
          <a:xfrm>
            <a:off x="505327" y="751344"/>
            <a:ext cx="1151823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cs-CZ" b="1" i="0" dirty="0">
                <a:effectLst/>
                <a:latin typeface="Arial" panose="020B0604020202020204" pitchFamily="34" charset="0"/>
              </a:rPr>
              <a:t>1.</a:t>
            </a:r>
          </a:p>
          <a:p>
            <a:pPr algn="l"/>
            <a:r>
              <a:rPr lang="cs-CZ" b="0" i="0" dirty="0">
                <a:effectLst/>
                <a:latin typeface="Arial" panose="020B0604020202020204" pitchFamily="34" charset="0"/>
              </a:rPr>
              <a:t>Potrubím proudí voda rychlostí 0,1 m/s. Průměr potrubí je 20 cm. Jaký je průtok vody v potrubí ? </a:t>
            </a:r>
          </a:p>
          <a:p>
            <a:pPr algn="l"/>
            <a:r>
              <a:rPr lang="cs-CZ" b="0" i="0" dirty="0">
                <a:effectLst/>
                <a:latin typeface="Arial" panose="020B0604020202020204" pitchFamily="34" charset="0"/>
              </a:rPr>
              <a:t>                                                                                                                                                         (0,003 m</a:t>
            </a:r>
            <a:r>
              <a:rPr lang="cs-CZ" b="0" i="0" baseline="30000" dirty="0">
                <a:effectLst/>
                <a:latin typeface="Arial" panose="020B0604020202020204" pitchFamily="34" charset="0"/>
              </a:rPr>
              <a:t>3</a:t>
            </a:r>
            <a:r>
              <a:rPr lang="cs-CZ" b="0" i="0" dirty="0">
                <a:effectLst/>
                <a:latin typeface="Arial" panose="020B0604020202020204" pitchFamily="34" charset="0"/>
              </a:rPr>
              <a:t>/s) </a:t>
            </a:r>
          </a:p>
          <a:p>
            <a:pPr algn="l"/>
            <a:r>
              <a:rPr lang="cs-CZ" b="1" i="0" dirty="0">
                <a:effectLst/>
                <a:latin typeface="Arial" panose="020B0604020202020204" pitchFamily="34" charset="0"/>
              </a:rPr>
              <a:t>2.</a:t>
            </a:r>
          </a:p>
          <a:p>
            <a:pPr algn="l"/>
            <a:r>
              <a:rPr lang="cs-CZ" b="0" i="0" dirty="0">
                <a:effectLst/>
                <a:latin typeface="Arial" panose="020B0604020202020204" pitchFamily="34" charset="0"/>
              </a:rPr>
              <a:t>Obsah plochy průřezu vodorovného potrubí se zužuje z 50 cm</a:t>
            </a:r>
            <a:r>
              <a:rPr lang="cs-CZ" b="0" i="0" baseline="30000" dirty="0">
                <a:effectLst/>
                <a:latin typeface="Arial" panose="020B0604020202020204" pitchFamily="34" charset="0"/>
              </a:rPr>
              <a:t>2 </a:t>
            </a:r>
            <a:r>
              <a:rPr lang="cs-CZ" b="0" i="0" dirty="0">
                <a:effectLst/>
                <a:latin typeface="Arial" panose="020B0604020202020204" pitchFamily="34" charset="0"/>
              </a:rPr>
              <a:t>na 15 cm</a:t>
            </a:r>
            <a:r>
              <a:rPr lang="cs-CZ" b="0" i="0" baseline="30000" dirty="0">
                <a:effectLst/>
                <a:latin typeface="Arial" panose="020B0604020202020204" pitchFamily="34" charset="0"/>
              </a:rPr>
              <a:t>2</a:t>
            </a:r>
            <a:r>
              <a:rPr lang="cs-CZ" b="0" i="0" dirty="0">
                <a:effectLst/>
                <a:latin typeface="Arial" panose="020B0604020202020204" pitchFamily="34" charset="0"/>
              </a:rPr>
              <a:t>. V širší částí </a:t>
            </a:r>
          </a:p>
          <a:p>
            <a:pPr algn="l"/>
            <a:r>
              <a:rPr lang="cs-CZ" b="0" i="0" dirty="0">
                <a:effectLst/>
                <a:latin typeface="Arial" panose="020B0604020202020204" pitchFamily="34" charset="0"/>
              </a:rPr>
              <a:t>potrubí je rychlost protékající vody 3 m/s. Jak velkou rychlostí proudí voda v užší částí </a:t>
            </a:r>
          </a:p>
          <a:p>
            <a:pPr algn="l"/>
            <a:r>
              <a:rPr lang="cs-CZ" b="0" i="0" dirty="0">
                <a:effectLst/>
                <a:latin typeface="Arial" panose="020B0604020202020204" pitchFamily="34" charset="0"/>
              </a:rPr>
              <a:t>potrubí?                                                                                                                                            (10 m/s) </a:t>
            </a:r>
          </a:p>
          <a:p>
            <a:pPr algn="l"/>
            <a:r>
              <a:rPr lang="cs-CZ" b="1" i="0" dirty="0">
                <a:effectLst/>
                <a:latin typeface="Arial" panose="020B0604020202020204" pitchFamily="34" charset="0"/>
              </a:rPr>
              <a:t>3.</a:t>
            </a:r>
          </a:p>
          <a:p>
            <a:pPr algn="l"/>
            <a:r>
              <a:rPr lang="cs-CZ" b="0" i="0" dirty="0">
                <a:effectLst/>
                <a:latin typeface="Arial" panose="020B0604020202020204" pitchFamily="34" charset="0"/>
              </a:rPr>
              <a:t>Potrubím ropovodu má protékat 1 m</a:t>
            </a:r>
            <a:r>
              <a:rPr lang="cs-CZ" b="0" i="0" baseline="30000" dirty="0">
                <a:effectLst/>
                <a:latin typeface="Arial" panose="020B0604020202020204" pitchFamily="34" charset="0"/>
              </a:rPr>
              <a:t>3 </a:t>
            </a:r>
            <a:r>
              <a:rPr lang="cs-CZ" b="0" i="0" dirty="0">
                <a:effectLst/>
                <a:latin typeface="Arial" panose="020B0604020202020204" pitchFamily="34" charset="0"/>
              </a:rPr>
              <a:t>ropy za sekundu. Jaký musí být průřez potrubí, aby rychlost ropy nebyla větší než 1 m/s ?                                                                                                                            (1 m</a:t>
            </a:r>
            <a:r>
              <a:rPr lang="cs-CZ" b="0" i="0" baseline="30000" dirty="0">
                <a:effectLst/>
                <a:latin typeface="Arial" panose="020B0604020202020204" pitchFamily="34" charset="0"/>
              </a:rPr>
              <a:t>2</a:t>
            </a:r>
            <a:r>
              <a:rPr lang="cs-CZ" b="0" i="0" dirty="0">
                <a:effectLst/>
                <a:latin typeface="Arial" panose="020B0604020202020204" pitchFamily="34" charset="0"/>
              </a:rPr>
              <a:t>) </a:t>
            </a:r>
          </a:p>
          <a:p>
            <a:pPr algn="l"/>
            <a:r>
              <a:rPr lang="cs-CZ" b="1" i="0" dirty="0">
                <a:effectLst/>
                <a:latin typeface="Arial" panose="020B0604020202020204" pitchFamily="34" charset="0"/>
              </a:rPr>
              <a:t>4.</a:t>
            </a:r>
          </a:p>
          <a:p>
            <a:pPr algn="l"/>
            <a:r>
              <a:rPr lang="cs-CZ" b="0" i="0" dirty="0">
                <a:effectLst/>
                <a:latin typeface="Arial" panose="020B0604020202020204" pitchFamily="34" charset="0"/>
              </a:rPr>
              <a:t>Určete průtok vody v potrubí o průměru 10 cm, jestliže rychlost toku vody je 0,2 m/s? Průtok vypočítejte v litrech za sekundu.                                                                                                                                   (1,57 l/s)</a:t>
            </a:r>
          </a:p>
          <a:p>
            <a:pPr algn="l"/>
            <a:r>
              <a:rPr lang="cs-CZ" b="1" i="0" dirty="0">
                <a:effectLst/>
                <a:latin typeface="Arial" panose="020B0604020202020204" pitchFamily="34" charset="0"/>
              </a:rPr>
              <a:t>5.</a:t>
            </a:r>
          </a:p>
          <a:p>
            <a:pPr algn="l"/>
            <a:r>
              <a:rPr lang="cs-CZ" b="0" i="0" dirty="0">
                <a:effectLst/>
                <a:latin typeface="Arial" panose="020B0604020202020204" pitchFamily="34" charset="0"/>
              </a:rPr>
              <a:t>Koncovka zahradní hadice má čtyřikrát menší poloměr než je poloměr hadice. Kolikrát se </a:t>
            </a:r>
          </a:p>
          <a:p>
            <a:pPr algn="l"/>
            <a:r>
              <a:rPr lang="cs-CZ" b="0" i="0" dirty="0">
                <a:effectLst/>
                <a:latin typeface="Arial" panose="020B0604020202020204" pitchFamily="34" charset="0"/>
              </a:rPr>
              <a:t>zvýší rychlost proudící kapaliny ve vztahu k původní rychlosti v hadici? </a:t>
            </a:r>
          </a:p>
          <a:p>
            <a:pPr algn="l"/>
            <a:r>
              <a:rPr lang="cs-CZ" b="0" i="0" dirty="0">
                <a:effectLst/>
                <a:latin typeface="Arial" panose="020B0604020202020204" pitchFamily="34" charset="0"/>
              </a:rPr>
              <a:t>                                                                                                  (A. čtyřikrát B. dvakrát C. osmkrát D. šestnáctkrát)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759F3AA-3A56-A7C3-46A5-673573C5E904}"/>
              </a:ext>
            </a:extLst>
          </p:cNvPr>
          <p:cNvSpPr txBox="1"/>
          <p:nvPr/>
        </p:nvSpPr>
        <p:spPr>
          <a:xfrm>
            <a:off x="505327" y="289861"/>
            <a:ext cx="1122947" cy="368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Úlohy</a:t>
            </a:r>
          </a:p>
        </p:txBody>
      </p:sp>
      <p:sp>
        <p:nvSpPr>
          <p:cNvPr id="2" name="Výbuch: osmicípý 1">
            <a:hlinkClick r:id="rId2" action="ppaction://hlinksldjump"/>
            <a:extLst>
              <a:ext uri="{FF2B5EF4-FFF2-40B4-BE49-F238E27FC236}">
                <a16:creationId xmlns:a16="http://schemas.microsoft.com/office/drawing/2014/main" id="{7B8F242D-573D-F22B-2B4C-7B3EBFC9ACD7}"/>
              </a:ext>
            </a:extLst>
          </p:cNvPr>
          <p:cNvSpPr/>
          <p:nvPr/>
        </p:nvSpPr>
        <p:spPr>
          <a:xfrm>
            <a:off x="232611" y="2738916"/>
            <a:ext cx="272716" cy="288758"/>
          </a:xfrm>
          <a:prstGeom prst="irregularSeal1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buch: osmicípý 4">
            <a:hlinkClick r:id="rId3" action="ppaction://hlinksldjump"/>
            <a:extLst>
              <a:ext uri="{FF2B5EF4-FFF2-40B4-BE49-F238E27FC236}">
                <a16:creationId xmlns:a16="http://schemas.microsoft.com/office/drawing/2014/main" id="{10024676-B5B5-F14F-4CAF-B83A97C1AF3C}"/>
              </a:ext>
            </a:extLst>
          </p:cNvPr>
          <p:cNvSpPr/>
          <p:nvPr/>
        </p:nvSpPr>
        <p:spPr>
          <a:xfrm>
            <a:off x="232611" y="861990"/>
            <a:ext cx="272716" cy="288758"/>
          </a:xfrm>
          <a:prstGeom prst="irregularSeal1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908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446BC7D-8535-D419-403E-960B456F81E1}"/>
                  </a:ext>
                </a:extLst>
              </p:cNvPr>
              <p:cNvSpPr txBox="1"/>
              <p:nvPr/>
            </p:nvSpPr>
            <p:spPr>
              <a:xfrm>
                <a:off x="433136" y="733197"/>
                <a:ext cx="1118134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/>
                <a:r>
                  <a:rPr lang="cs-CZ" i="0" dirty="0">
                    <a:effectLst/>
                    <a:latin typeface="Arial" panose="020B0604020202020204" pitchFamily="34" charset="0"/>
                  </a:rPr>
                  <a:t>Potrubím proudí voda rychlostí 0,1 m/s. Průměr potrubí je 20 cm. Jaký je objemový průtok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effectLst/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i="0" dirty="0">
                    <a:effectLst/>
                    <a:latin typeface="Arial" panose="020B0604020202020204" pitchFamily="34" charset="0"/>
                  </a:rPr>
                  <a:t> vody v potrubí ? </a:t>
                </a:r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446BC7D-8535-D419-403E-960B456F81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136" y="733197"/>
                <a:ext cx="11181347" cy="369332"/>
              </a:xfrm>
              <a:prstGeom prst="rect">
                <a:avLst/>
              </a:prstGeom>
              <a:blipFill>
                <a:blip r:embed="rId2"/>
                <a:stretch>
                  <a:fillRect l="-436" t="-8197" r="-1036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047E3EE4-E6E2-089D-20F5-3B74A94BDB68}"/>
              </a:ext>
            </a:extLst>
          </p:cNvPr>
          <p:cNvSpPr txBox="1"/>
          <p:nvPr/>
        </p:nvSpPr>
        <p:spPr>
          <a:xfrm>
            <a:off x="745959" y="255998"/>
            <a:ext cx="2165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Řešení příkladu 1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F5BD7DF-DCF3-91CF-4E6E-DB64AA032F6A}"/>
                  </a:ext>
                </a:extLst>
              </p:cNvPr>
              <p:cNvSpPr txBox="1"/>
              <p:nvPr/>
            </p:nvSpPr>
            <p:spPr>
              <a:xfrm>
                <a:off x="433136" y="1316283"/>
                <a:ext cx="11085095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cm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=0,2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→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𝑟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=0,1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=0,1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6F5BD7DF-DCF3-91CF-4E6E-DB64AA032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136" y="1316283"/>
                <a:ext cx="11085095" cy="669992"/>
              </a:xfrm>
              <a:prstGeom prst="rect">
                <a:avLst/>
              </a:prstGeom>
              <a:blipFill>
                <a:blip r:embed="rId3"/>
                <a:stretch>
                  <a:fillRect l="-440" t="-5455" b="-9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A6F66009-1490-8771-A68D-CAA7C2069B49}"/>
              </a:ext>
            </a:extLst>
          </p:cNvPr>
          <p:cNvCxnSpPr/>
          <p:nvPr/>
        </p:nvCxnSpPr>
        <p:spPr>
          <a:xfrm>
            <a:off x="529389" y="2017529"/>
            <a:ext cx="1108509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AC083C6A-E66D-F39C-F7BA-508B1E1A426C}"/>
                  </a:ext>
                </a:extLst>
              </p:cNvPr>
              <p:cNvSpPr txBox="1"/>
              <p:nvPr/>
            </p:nvSpPr>
            <p:spPr>
              <a:xfrm>
                <a:off x="529389" y="2310063"/>
                <a:ext cx="10892590" cy="32316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/>
                  <a:t>Výpočet plochy průřezu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potrubí:</a:t>
                </a:r>
              </a:p>
              <a:p>
                <a:pPr marL="342900" indent="-342900">
                  <a:buAutoNum type="arabicPeriod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=3,14.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0,1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=0,0314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Plocha průřezu potrubím je 0,0314 m</a:t>
                </a:r>
                <a:r>
                  <a:rPr lang="cs-CZ" b="1" baseline="30000" dirty="0"/>
                  <a:t>2</a:t>
                </a:r>
                <a:r>
                  <a:rPr lang="cs-CZ" b="1" dirty="0"/>
                  <a:t>.</a:t>
                </a:r>
              </a:p>
              <a:p>
                <a:endParaRPr lang="cs-CZ" b="1" baseline="30000" dirty="0"/>
              </a:p>
              <a:p>
                <a:endParaRPr lang="cs-CZ" b="1" baseline="30000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dirty="0"/>
                  <a:t>Výpočet objemového průtoku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 potrubím:</a:t>
                </a:r>
              </a:p>
              <a:p>
                <a:pPr marL="342900" indent="-342900">
                  <a:buFont typeface="+mj-lt"/>
                  <a:buAutoNum type="arabicPeriod" startAt="2"/>
                </a:pPr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=0,0314 . 0,1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=0,00314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i="1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Potrubím za jednu sekundu proteče 0,00314 m</a:t>
                </a:r>
                <a:r>
                  <a:rPr lang="cs-CZ" b="1" baseline="30000" dirty="0"/>
                  <a:t>3</a:t>
                </a:r>
                <a:r>
                  <a:rPr lang="cs-CZ" b="1" dirty="0"/>
                  <a:t>. </a:t>
                </a:r>
              </a:p>
            </p:txBody>
          </p:sp>
        </mc:Choice>
        <mc:Fallback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AC083C6A-E66D-F39C-F7BA-508B1E1A42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389" y="2310063"/>
                <a:ext cx="10892590" cy="3231654"/>
              </a:xfrm>
              <a:prstGeom prst="rect">
                <a:avLst/>
              </a:prstGeom>
              <a:blipFill>
                <a:blip r:embed="rId4"/>
                <a:stretch>
                  <a:fillRect l="-504" t="-1132" b="-20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Výbuch: osmicípý 1">
            <a:hlinkClick r:id="rId5" action="ppaction://hlinksldjump"/>
            <a:extLst>
              <a:ext uri="{FF2B5EF4-FFF2-40B4-BE49-F238E27FC236}">
                <a16:creationId xmlns:a16="http://schemas.microsoft.com/office/drawing/2014/main" id="{A37AF8C3-E259-6DFB-5932-651344B1A64D}"/>
              </a:ext>
            </a:extLst>
          </p:cNvPr>
          <p:cNvSpPr/>
          <p:nvPr/>
        </p:nvSpPr>
        <p:spPr>
          <a:xfrm>
            <a:off x="393031" y="296285"/>
            <a:ext cx="272716" cy="288758"/>
          </a:xfrm>
          <a:prstGeom prst="irregularSeal1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5929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611F60F-092C-BE20-3346-BDF078D80C40}"/>
              </a:ext>
            </a:extLst>
          </p:cNvPr>
          <p:cNvSpPr txBox="1"/>
          <p:nvPr/>
        </p:nvSpPr>
        <p:spPr>
          <a:xfrm>
            <a:off x="393032" y="745502"/>
            <a:ext cx="115262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effectLst/>
                <a:latin typeface="Arial" panose="020B0604020202020204" pitchFamily="34" charset="0"/>
              </a:rPr>
              <a:t>Potrubím ropovodu má protékat 1 m</a:t>
            </a:r>
            <a:r>
              <a:rPr lang="cs-CZ" b="0" i="0" baseline="30000" dirty="0">
                <a:effectLst/>
                <a:latin typeface="Arial" panose="020B0604020202020204" pitchFamily="34" charset="0"/>
              </a:rPr>
              <a:t>3 </a:t>
            </a:r>
            <a:r>
              <a:rPr lang="cs-CZ" b="0" i="0" dirty="0">
                <a:effectLst/>
                <a:latin typeface="Arial" panose="020B0604020202020204" pitchFamily="34" charset="0"/>
              </a:rPr>
              <a:t>ropy za sekundu. Jaký musí být průřez potrubí, aby rychlost ropy nebyla větší než 1 m/s ?</a:t>
            </a:r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C0CA89E-DF5A-D1AE-0317-F96D41FC384E}"/>
              </a:ext>
            </a:extLst>
          </p:cNvPr>
          <p:cNvSpPr txBox="1"/>
          <p:nvPr/>
        </p:nvSpPr>
        <p:spPr>
          <a:xfrm>
            <a:off x="393032" y="27991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      Řešení příkladu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9640CF9-3880-3147-C37E-72ECE44E7F39}"/>
                  </a:ext>
                </a:extLst>
              </p:cNvPr>
              <p:cNvSpPr txBox="1"/>
              <p:nvPr/>
            </p:nvSpPr>
            <p:spPr>
              <a:xfrm>
                <a:off x="393032" y="1550158"/>
                <a:ext cx="11165306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49640CF9-3880-3147-C37E-72ECE44E7F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032" y="1550158"/>
                <a:ext cx="11165306" cy="669992"/>
              </a:xfrm>
              <a:prstGeom prst="rect">
                <a:avLst/>
              </a:prstGeom>
              <a:blipFill>
                <a:blip r:embed="rId2"/>
                <a:stretch>
                  <a:fillRect l="-437" t="-4545" b="-1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BC51E6A7-4D3A-169B-8C14-BFA06EC7F7CD}"/>
              </a:ext>
            </a:extLst>
          </p:cNvPr>
          <p:cNvCxnSpPr/>
          <p:nvPr/>
        </p:nvCxnSpPr>
        <p:spPr>
          <a:xfrm>
            <a:off x="505326" y="2224394"/>
            <a:ext cx="111813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962B34A6-E36F-4CFB-5ABC-1C18BB3B0839}"/>
                  </a:ext>
                </a:extLst>
              </p:cNvPr>
              <p:cNvSpPr txBox="1"/>
              <p:nvPr/>
            </p:nvSpPr>
            <p:spPr>
              <a:xfrm>
                <a:off x="469231" y="2316869"/>
                <a:ext cx="11253537" cy="2263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vztahu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vyjádříme velikost průřezu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 dosazení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962B34A6-E36F-4CFB-5ABC-1C18BB3B08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231" y="2316869"/>
                <a:ext cx="11253537" cy="2263312"/>
              </a:xfrm>
              <a:prstGeom prst="rect">
                <a:avLst/>
              </a:prstGeom>
              <a:blipFill>
                <a:blip r:embed="rId3"/>
                <a:stretch>
                  <a:fillRect l="-488" t="-13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>
            <a:extLst>
              <a:ext uri="{FF2B5EF4-FFF2-40B4-BE49-F238E27FC236}">
                <a16:creationId xmlns:a16="http://schemas.microsoft.com/office/drawing/2014/main" id="{9B16DB88-2EBF-ADA3-BC72-F30A20BF1DE4}"/>
              </a:ext>
            </a:extLst>
          </p:cNvPr>
          <p:cNvSpPr txBox="1"/>
          <p:nvPr/>
        </p:nvSpPr>
        <p:spPr>
          <a:xfrm>
            <a:off x="505326" y="4672655"/>
            <a:ext cx="11253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Průřez potrubím nesmí být menší než 1 m</a:t>
            </a:r>
            <a:r>
              <a:rPr lang="cs-CZ" b="1" baseline="30000" dirty="0"/>
              <a:t>2</a:t>
            </a:r>
            <a:r>
              <a:rPr lang="cs-CZ" b="1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7693D95D-1F47-3DB1-454B-FD7DCBEA37A0}"/>
                  </a:ext>
                </a:extLst>
              </p:cNvPr>
              <p:cNvSpPr txBox="1"/>
              <p:nvPr/>
            </p:nvSpPr>
            <p:spPr>
              <a:xfrm>
                <a:off x="489284" y="5134461"/>
                <a:ext cx="11333746" cy="14798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Protože potrubí krom jiných parametrů charakterizuje spíše průměr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cs-CZ" dirty="0"/>
                  <a:t>, vypočítáme nejmenší průměr potrubí.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→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e>
                      </m:rad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3,14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e>
                      </m:rad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=1,13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b="1" dirty="0"/>
                  <a:t>Průměr potrubí nesmí být menší než 1,13 m.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7693D95D-1F47-3DB1-454B-FD7DCBEA37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284" y="5134461"/>
                <a:ext cx="11333746" cy="1479829"/>
              </a:xfrm>
              <a:prstGeom prst="rect">
                <a:avLst/>
              </a:prstGeom>
              <a:blipFill>
                <a:blip r:embed="rId4"/>
                <a:stretch>
                  <a:fillRect l="-430" t="-2058" b="-57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Výbuch: osmicípý 1">
            <a:hlinkClick r:id="rId5" action="ppaction://hlinksldjump"/>
            <a:extLst>
              <a:ext uri="{FF2B5EF4-FFF2-40B4-BE49-F238E27FC236}">
                <a16:creationId xmlns:a16="http://schemas.microsoft.com/office/drawing/2014/main" id="{5681FA33-8BD3-50C0-E615-11AD6CE635F3}"/>
              </a:ext>
            </a:extLst>
          </p:cNvPr>
          <p:cNvSpPr/>
          <p:nvPr/>
        </p:nvSpPr>
        <p:spPr>
          <a:xfrm>
            <a:off x="393032" y="323983"/>
            <a:ext cx="272716" cy="288758"/>
          </a:xfrm>
          <a:prstGeom prst="irregularSeal1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89496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D10B0F1-AC90-A8ED-3618-7CF4B1E10F21}"/>
              </a:ext>
            </a:extLst>
          </p:cNvPr>
          <p:cNvSpPr txBox="1"/>
          <p:nvPr/>
        </p:nvSpPr>
        <p:spPr>
          <a:xfrm>
            <a:off x="5278755" y="2659559"/>
            <a:ext cx="16344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411505111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</TotalTime>
  <Words>1308</Words>
  <Application>Microsoft Office PowerPoint</Application>
  <PresentationFormat>Širokoúhlá obrazovka</PresentationFormat>
  <Paragraphs>140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Motiv Office</vt:lpstr>
      <vt:lpstr>Mechanika tekutin (Fyz73)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Mechanika tekutin hydrodynamika</dc:title>
  <dc:creator>Karel Sixl</dc:creator>
  <cp:lastModifiedBy>Karel Sixl</cp:lastModifiedBy>
  <cp:revision>60</cp:revision>
  <dcterms:created xsi:type="dcterms:W3CDTF">2022-12-11T13:19:54Z</dcterms:created>
  <dcterms:modified xsi:type="dcterms:W3CDTF">2026-01-03T05:50:06Z</dcterms:modified>
</cp:coreProperties>
</file>