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67" r:id="rId3"/>
    <p:sldId id="268" r:id="rId4"/>
    <p:sldId id="269" r:id="rId5"/>
    <p:sldId id="270" r:id="rId6"/>
    <p:sldId id="271" r:id="rId7"/>
    <p:sldId id="266" r:id="rId8"/>
    <p:sldId id="272" r:id="rId9"/>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0" d="100"/>
          <a:sy n="120" d="100"/>
        </p:scale>
        <p:origin x="1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27BE4F-AD0C-4C76-AAD1-D7E3B9C8A7B8}" type="datetimeFigureOut">
              <a:rPr lang="cs-CZ" smtClean="0"/>
              <a:t>27.08.2026</a:t>
            </a:fld>
            <a:endParaRPr lang="cs-CZ" dirty="0"/>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dirty="0"/>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dirty="0"/>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0E87F7-45D9-41F5-9378-F573D69925B6}" type="slidenum">
              <a:rPr lang="cs-CZ" smtClean="0"/>
              <a:t>‹#›</a:t>
            </a:fld>
            <a:endParaRPr lang="cs-CZ" dirty="0"/>
          </a:p>
        </p:txBody>
      </p:sp>
    </p:spTree>
    <p:extLst>
      <p:ext uri="{BB962C8B-B14F-4D97-AF65-F5344CB8AC3E}">
        <p14:creationId xmlns:p14="http://schemas.microsoft.com/office/powerpoint/2010/main" val="11874273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[Sources]</a:t>
            </a:r>
          </a:p>
          <a:p>
            <a:r>
              <a:rPr dirty="0"/>
              <a:t>- GitHub Octoverse 2025: https://github.blog/news-insights/octoverse/octoverse-a-new-developer-joins-github-every-second-as-ai-leads-typescript-to-1/</a:t>
            </a:r>
          </a:p>
          <a:p>
            <a:r>
              <a:rPr dirty="0"/>
              <a:t>- Stack Overflow Developer Survey 2025: https://survey.stackoverflow.co/2025/technology</a:t>
            </a:r>
          </a:p>
          <a:p>
            <a:r>
              <a:rPr dirty="0"/>
              <a:t>[/Sources]</a:t>
            </a:r>
          </a:p>
        </p:txBody>
      </p:sp>
      <p:sp>
        <p:nvSpPr>
          <p:cNvPr id="4" name="Slide Number Placeholder 3"/>
          <p:cNvSpPr>
            <a:spLocks noGrp="1"/>
          </p:cNvSpPr>
          <p:nvPr>
            <p:ph type="sldNum" idx="5"/>
          </p:nvPr>
        </p:nvSpPr>
        <p:spPr/>
        <p:txBody>
          <a:bodyPr/>
          <a:lstStyle/>
          <a:p>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B52E6CB-F6B8-362B-F56B-5B3FFDF599EE}"/>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05E7A5C4-FF28-B7F0-10F7-33CB940C31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B48A1C1F-5412-E6E4-029C-059F4D1FD47D}"/>
              </a:ext>
            </a:extLst>
          </p:cNvPr>
          <p:cNvSpPr>
            <a:spLocks noGrp="1"/>
          </p:cNvSpPr>
          <p:nvPr>
            <p:ph type="dt" sz="half" idx="10"/>
          </p:nvPr>
        </p:nvSpPr>
        <p:spPr/>
        <p:txBody>
          <a:bodyPr/>
          <a:lstStyle/>
          <a:p>
            <a:fld id="{71A42BFC-F2DE-4C3B-9CD5-A7142EC537A0}" type="datetimeFigureOut">
              <a:rPr lang="cs-CZ" smtClean="0"/>
              <a:t>27.08.2026</a:t>
            </a:fld>
            <a:endParaRPr lang="cs-CZ" dirty="0"/>
          </a:p>
        </p:txBody>
      </p:sp>
      <p:sp>
        <p:nvSpPr>
          <p:cNvPr id="5" name="Zástupný symbol pro zápatí 4">
            <a:extLst>
              <a:ext uri="{FF2B5EF4-FFF2-40B4-BE49-F238E27FC236}">
                <a16:creationId xmlns:a16="http://schemas.microsoft.com/office/drawing/2014/main" id="{57E593F6-AC62-0B2B-C97D-3E7F10E42BA6}"/>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77DEBCB0-B0E2-80CC-8BF0-F5431F85CF36}"/>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3483619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DC5FFEF-2B49-CB1E-07F5-A0E13C6D0B7A}"/>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DCA0EDDC-5B44-7097-D459-EF435B9581CE}"/>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7035CA06-8D19-BB2C-01DB-5B9AC47E3609}"/>
              </a:ext>
            </a:extLst>
          </p:cNvPr>
          <p:cNvSpPr>
            <a:spLocks noGrp="1"/>
          </p:cNvSpPr>
          <p:nvPr>
            <p:ph type="dt" sz="half" idx="10"/>
          </p:nvPr>
        </p:nvSpPr>
        <p:spPr/>
        <p:txBody>
          <a:bodyPr/>
          <a:lstStyle/>
          <a:p>
            <a:fld id="{71A42BFC-F2DE-4C3B-9CD5-A7142EC537A0}" type="datetimeFigureOut">
              <a:rPr lang="cs-CZ" smtClean="0"/>
              <a:t>27.08.2026</a:t>
            </a:fld>
            <a:endParaRPr lang="cs-CZ" dirty="0"/>
          </a:p>
        </p:txBody>
      </p:sp>
      <p:sp>
        <p:nvSpPr>
          <p:cNvPr id="5" name="Zástupný symbol pro zápatí 4">
            <a:extLst>
              <a:ext uri="{FF2B5EF4-FFF2-40B4-BE49-F238E27FC236}">
                <a16:creationId xmlns:a16="http://schemas.microsoft.com/office/drawing/2014/main" id="{4C1211C7-A960-D79F-B5F5-56B4EF504AAC}"/>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EB670A0D-4F9E-7D1B-F346-B309E428FCD4}"/>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2160241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2F69FF3-2088-A1C4-921C-5BA190034461}"/>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6B520AB7-B4B3-17DF-AF48-32FCE5F678B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49EF18DC-66F0-9F34-86C7-E271C89B7098}"/>
              </a:ext>
            </a:extLst>
          </p:cNvPr>
          <p:cNvSpPr>
            <a:spLocks noGrp="1"/>
          </p:cNvSpPr>
          <p:nvPr>
            <p:ph type="dt" sz="half" idx="10"/>
          </p:nvPr>
        </p:nvSpPr>
        <p:spPr/>
        <p:txBody>
          <a:bodyPr/>
          <a:lstStyle/>
          <a:p>
            <a:fld id="{71A42BFC-F2DE-4C3B-9CD5-A7142EC537A0}" type="datetimeFigureOut">
              <a:rPr lang="cs-CZ" smtClean="0"/>
              <a:t>27.08.2026</a:t>
            </a:fld>
            <a:endParaRPr lang="cs-CZ" dirty="0"/>
          </a:p>
        </p:txBody>
      </p:sp>
      <p:sp>
        <p:nvSpPr>
          <p:cNvPr id="5" name="Zástupný symbol pro zápatí 4">
            <a:extLst>
              <a:ext uri="{FF2B5EF4-FFF2-40B4-BE49-F238E27FC236}">
                <a16:creationId xmlns:a16="http://schemas.microsoft.com/office/drawing/2014/main" id="{7F351D35-FB5A-8F2B-DD3A-E313642F5058}"/>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1418FD30-E79E-B0C0-3D63-CB7C2DBE25D7}"/>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547982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FAC9266-6949-C8B8-94CE-B2B75830C1D7}"/>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52606723-B361-6C95-BF1E-A4B591CF4F6B}"/>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534B3DCF-1D8A-986D-D9A0-91886C423A95}"/>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E618F5F2-C701-1F1A-4A8D-F1E1DF318373}"/>
              </a:ext>
            </a:extLst>
          </p:cNvPr>
          <p:cNvSpPr>
            <a:spLocks noGrp="1"/>
          </p:cNvSpPr>
          <p:nvPr>
            <p:ph type="dt" sz="half" idx="10"/>
          </p:nvPr>
        </p:nvSpPr>
        <p:spPr/>
        <p:txBody>
          <a:bodyPr/>
          <a:lstStyle/>
          <a:p>
            <a:fld id="{71A42BFC-F2DE-4C3B-9CD5-A7142EC537A0}" type="datetimeFigureOut">
              <a:rPr lang="cs-CZ" smtClean="0"/>
              <a:t>27.08.2026</a:t>
            </a:fld>
            <a:endParaRPr lang="cs-CZ" dirty="0"/>
          </a:p>
        </p:txBody>
      </p:sp>
      <p:sp>
        <p:nvSpPr>
          <p:cNvPr id="6" name="Zástupný symbol pro zápatí 5">
            <a:extLst>
              <a:ext uri="{FF2B5EF4-FFF2-40B4-BE49-F238E27FC236}">
                <a16:creationId xmlns:a16="http://schemas.microsoft.com/office/drawing/2014/main" id="{9B9162A0-EDAC-F3F5-969C-9BE815A1F37C}"/>
              </a:ext>
            </a:extLst>
          </p:cNvPr>
          <p:cNvSpPr>
            <a:spLocks noGrp="1"/>
          </p:cNvSpPr>
          <p:nvPr>
            <p:ph type="ftr" sz="quarter" idx="11"/>
          </p:nvPr>
        </p:nvSpPr>
        <p:spPr/>
        <p:txBody>
          <a:bodyPr/>
          <a:lstStyle/>
          <a:p>
            <a:endParaRPr lang="cs-CZ" dirty="0"/>
          </a:p>
        </p:txBody>
      </p:sp>
      <p:sp>
        <p:nvSpPr>
          <p:cNvPr id="7" name="Zástupný symbol pro číslo snímku 6">
            <a:extLst>
              <a:ext uri="{FF2B5EF4-FFF2-40B4-BE49-F238E27FC236}">
                <a16:creationId xmlns:a16="http://schemas.microsoft.com/office/drawing/2014/main" id="{A94A6A0B-90A2-9E74-AA37-A4FDC4A70FAB}"/>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1707589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293778-7293-B459-9B5B-9C0A584C20B0}"/>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144A57EE-3D78-4A7F-CC82-4892576297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7BB5E595-AC1E-5413-2EF4-33457BDFA763}"/>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F977E562-AB19-8D16-64BD-CCC20AEE22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D0FF8E39-65FE-7FE3-6DFF-FABF65566838}"/>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F29AC834-4D8E-CAFE-EF0D-AF6EB78BD4DE}"/>
              </a:ext>
            </a:extLst>
          </p:cNvPr>
          <p:cNvSpPr>
            <a:spLocks noGrp="1"/>
          </p:cNvSpPr>
          <p:nvPr>
            <p:ph type="dt" sz="half" idx="10"/>
          </p:nvPr>
        </p:nvSpPr>
        <p:spPr/>
        <p:txBody>
          <a:bodyPr/>
          <a:lstStyle/>
          <a:p>
            <a:fld id="{71A42BFC-F2DE-4C3B-9CD5-A7142EC537A0}" type="datetimeFigureOut">
              <a:rPr lang="cs-CZ" smtClean="0"/>
              <a:t>27.08.2026</a:t>
            </a:fld>
            <a:endParaRPr lang="cs-CZ" dirty="0"/>
          </a:p>
        </p:txBody>
      </p:sp>
      <p:sp>
        <p:nvSpPr>
          <p:cNvPr id="8" name="Zástupný symbol pro zápatí 7">
            <a:extLst>
              <a:ext uri="{FF2B5EF4-FFF2-40B4-BE49-F238E27FC236}">
                <a16:creationId xmlns:a16="http://schemas.microsoft.com/office/drawing/2014/main" id="{A80B5C19-33AE-173E-AE9F-AC7C76197E36}"/>
              </a:ext>
            </a:extLst>
          </p:cNvPr>
          <p:cNvSpPr>
            <a:spLocks noGrp="1"/>
          </p:cNvSpPr>
          <p:nvPr>
            <p:ph type="ftr" sz="quarter" idx="11"/>
          </p:nvPr>
        </p:nvSpPr>
        <p:spPr/>
        <p:txBody>
          <a:bodyPr/>
          <a:lstStyle/>
          <a:p>
            <a:endParaRPr lang="cs-CZ" dirty="0"/>
          </a:p>
        </p:txBody>
      </p:sp>
      <p:sp>
        <p:nvSpPr>
          <p:cNvPr id="9" name="Zástupný symbol pro číslo snímku 8">
            <a:extLst>
              <a:ext uri="{FF2B5EF4-FFF2-40B4-BE49-F238E27FC236}">
                <a16:creationId xmlns:a16="http://schemas.microsoft.com/office/drawing/2014/main" id="{00FD18D4-673E-BAED-1372-D96D4152EBDF}"/>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1246306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4989AD4-3826-FA96-C034-B52C9C2D0D21}"/>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CE80A74A-74FC-939F-096D-1810B7CE407A}"/>
              </a:ext>
            </a:extLst>
          </p:cNvPr>
          <p:cNvSpPr>
            <a:spLocks noGrp="1"/>
          </p:cNvSpPr>
          <p:nvPr>
            <p:ph type="dt" sz="half" idx="10"/>
          </p:nvPr>
        </p:nvSpPr>
        <p:spPr/>
        <p:txBody>
          <a:bodyPr/>
          <a:lstStyle/>
          <a:p>
            <a:fld id="{71A42BFC-F2DE-4C3B-9CD5-A7142EC537A0}" type="datetimeFigureOut">
              <a:rPr lang="cs-CZ" smtClean="0"/>
              <a:t>27.08.2026</a:t>
            </a:fld>
            <a:endParaRPr lang="cs-CZ" dirty="0"/>
          </a:p>
        </p:txBody>
      </p:sp>
      <p:sp>
        <p:nvSpPr>
          <p:cNvPr id="4" name="Zástupný symbol pro zápatí 3">
            <a:extLst>
              <a:ext uri="{FF2B5EF4-FFF2-40B4-BE49-F238E27FC236}">
                <a16:creationId xmlns:a16="http://schemas.microsoft.com/office/drawing/2014/main" id="{965AF0AC-D4E3-7D76-5011-161B4329A67B}"/>
              </a:ext>
            </a:extLst>
          </p:cNvPr>
          <p:cNvSpPr>
            <a:spLocks noGrp="1"/>
          </p:cNvSpPr>
          <p:nvPr>
            <p:ph type="ftr" sz="quarter" idx="11"/>
          </p:nvPr>
        </p:nvSpPr>
        <p:spPr/>
        <p:txBody>
          <a:bodyPr/>
          <a:lstStyle/>
          <a:p>
            <a:endParaRPr lang="cs-CZ" dirty="0"/>
          </a:p>
        </p:txBody>
      </p:sp>
      <p:sp>
        <p:nvSpPr>
          <p:cNvPr id="5" name="Zástupný symbol pro číslo snímku 4">
            <a:extLst>
              <a:ext uri="{FF2B5EF4-FFF2-40B4-BE49-F238E27FC236}">
                <a16:creationId xmlns:a16="http://schemas.microsoft.com/office/drawing/2014/main" id="{A0804F24-9C6C-859B-DDBD-3A9A7EF0E2A3}"/>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4224157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5F07ECAE-3371-1ED7-4A73-33BD98516DB2}"/>
              </a:ext>
            </a:extLst>
          </p:cNvPr>
          <p:cNvSpPr>
            <a:spLocks noGrp="1"/>
          </p:cNvSpPr>
          <p:nvPr>
            <p:ph type="dt" sz="half" idx="10"/>
          </p:nvPr>
        </p:nvSpPr>
        <p:spPr/>
        <p:txBody>
          <a:bodyPr/>
          <a:lstStyle/>
          <a:p>
            <a:fld id="{71A42BFC-F2DE-4C3B-9CD5-A7142EC537A0}" type="datetimeFigureOut">
              <a:rPr lang="cs-CZ" smtClean="0"/>
              <a:t>27.08.2026</a:t>
            </a:fld>
            <a:endParaRPr lang="cs-CZ" dirty="0"/>
          </a:p>
        </p:txBody>
      </p:sp>
      <p:sp>
        <p:nvSpPr>
          <p:cNvPr id="3" name="Zástupný symbol pro zápatí 2">
            <a:extLst>
              <a:ext uri="{FF2B5EF4-FFF2-40B4-BE49-F238E27FC236}">
                <a16:creationId xmlns:a16="http://schemas.microsoft.com/office/drawing/2014/main" id="{3177320D-6B2B-3EDD-BDA2-90845FBEBE56}"/>
              </a:ext>
            </a:extLst>
          </p:cNvPr>
          <p:cNvSpPr>
            <a:spLocks noGrp="1"/>
          </p:cNvSpPr>
          <p:nvPr>
            <p:ph type="ftr" sz="quarter" idx="11"/>
          </p:nvPr>
        </p:nvSpPr>
        <p:spPr/>
        <p:txBody>
          <a:bodyPr/>
          <a:lstStyle/>
          <a:p>
            <a:endParaRPr lang="cs-CZ" dirty="0"/>
          </a:p>
        </p:txBody>
      </p:sp>
      <p:sp>
        <p:nvSpPr>
          <p:cNvPr id="4" name="Zástupný symbol pro číslo snímku 3">
            <a:extLst>
              <a:ext uri="{FF2B5EF4-FFF2-40B4-BE49-F238E27FC236}">
                <a16:creationId xmlns:a16="http://schemas.microsoft.com/office/drawing/2014/main" id="{A67E51DA-331D-6103-044E-36A141E15C3C}"/>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2410488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40C4408-C488-BE91-4BAD-6C30912CB060}"/>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BCC8EB45-8129-481B-92FE-0D7B2B9840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9D6B9461-2EE0-5EB4-B398-6022278BCF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57EDA89B-71E7-45E3-C219-67A229FCF96E}"/>
              </a:ext>
            </a:extLst>
          </p:cNvPr>
          <p:cNvSpPr>
            <a:spLocks noGrp="1"/>
          </p:cNvSpPr>
          <p:nvPr>
            <p:ph type="dt" sz="half" idx="10"/>
          </p:nvPr>
        </p:nvSpPr>
        <p:spPr/>
        <p:txBody>
          <a:bodyPr/>
          <a:lstStyle/>
          <a:p>
            <a:fld id="{71A42BFC-F2DE-4C3B-9CD5-A7142EC537A0}" type="datetimeFigureOut">
              <a:rPr lang="cs-CZ" smtClean="0"/>
              <a:t>27.08.2026</a:t>
            </a:fld>
            <a:endParaRPr lang="cs-CZ" dirty="0"/>
          </a:p>
        </p:txBody>
      </p:sp>
      <p:sp>
        <p:nvSpPr>
          <p:cNvPr id="6" name="Zástupný symbol pro zápatí 5">
            <a:extLst>
              <a:ext uri="{FF2B5EF4-FFF2-40B4-BE49-F238E27FC236}">
                <a16:creationId xmlns:a16="http://schemas.microsoft.com/office/drawing/2014/main" id="{AEB5D982-0B13-BF26-DCB9-B1569CEE46AA}"/>
              </a:ext>
            </a:extLst>
          </p:cNvPr>
          <p:cNvSpPr>
            <a:spLocks noGrp="1"/>
          </p:cNvSpPr>
          <p:nvPr>
            <p:ph type="ftr" sz="quarter" idx="11"/>
          </p:nvPr>
        </p:nvSpPr>
        <p:spPr/>
        <p:txBody>
          <a:bodyPr/>
          <a:lstStyle/>
          <a:p>
            <a:endParaRPr lang="cs-CZ" dirty="0"/>
          </a:p>
        </p:txBody>
      </p:sp>
      <p:sp>
        <p:nvSpPr>
          <p:cNvPr id="7" name="Zástupný symbol pro číslo snímku 6">
            <a:extLst>
              <a:ext uri="{FF2B5EF4-FFF2-40B4-BE49-F238E27FC236}">
                <a16:creationId xmlns:a16="http://schemas.microsoft.com/office/drawing/2014/main" id="{6CD726EA-94DC-9E9B-C6D9-2EE251E3CFBA}"/>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1779582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1D5DD57-EAEC-DAAA-3B9E-84DBDCA57913}"/>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77583A9F-48C2-5294-EEB4-135222FAA8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dirty="0"/>
          </a:p>
        </p:txBody>
      </p:sp>
      <p:sp>
        <p:nvSpPr>
          <p:cNvPr id="4" name="Zástupný text 3">
            <a:extLst>
              <a:ext uri="{FF2B5EF4-FFF2-40B4-BE49-F238E27FC236}">
                <a16:creationId xmlns:a16="http://schemas.microsoft.com/office/drawing/2014/main" id="{CFA24CE7-E6D7-DD38-385C-FD4E02CA05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BCCE8746-72C1-A67C-8058-F764A2CE0F5B}"/>
              </a:ext>
            </a:extLst>
          </p:cNvPr>
          <p:cNvSpPr>
            <a:spLocks noGrp="1"/>
          </p:cNvSpPr>
          <p:nvPr>
            <p:ph type="dt" sz="half" idx="10"/>
          </p:nvPr>
        </p:nvSpPr>
        <p:spPr/>
        <p:txBody>
          <a:bodyPr/>
          <a:lstStyle/>
          <a:p>
            <a:fld id="{71A42BFC-F2DE-4C3B-9CD5-A7142EC537A0}" type="datetimeFigureOut">
              <a:rPr lang="cs-CZ" smtClean="0"/>
              <a:t>27.08.2026</a:t>
            </a:fld>
            <a:endParaRPr lang="cs-CZ" dirty="0"/>
          </a:p>
        </p:txBody>
      </p:sp>
      <p:sp>
        <p:nvSpPr>
          <p:cNvPr id="6" name="Zástupný symbol pro zápatí 5">
            <a:extLst>
              <a:ext uri="{FF2B5EF4-FFF2-40B4-BE49-F238E27FC236}">
                <a16:creationId xmlns:a16="http://schemas.microsoft.com/office/drawing/2014/main" id="{FBC36A70-51B8-D8F8-60C5-AF6EC3932E33}"/>
              </a:ext>
            </a:extLst>
          </p:cNvPr>
          <p:cNvSpPr>
            <a:spLocks noGrp="1"/>
          </p:cNvSpPr>
          <p:nvPr>
            <p:ph type="ftr" sz="quarter" idx="11"/>
          </p:nvPr>
        </p:nvSpPr>
        <p:spPr/>
        <p:txBody>
          <a:bodyPr/>
          <a:lstStyle/>
          <a:p>
            <a:endParaRPr lang="cs-CZ" dirty="0"/>
          </a:p>
        </p:txBody>
      </p:sp>
      <p:sp>
        <p:nvSpPr>
          <p:cNvPr id="7" name="Zástupný symbol pro číslo snímku 6">
            <a:extLst>
              <a:ext uri="{FF2B5EF4-FFF2-40B4-BE49-F238E27FC236}">
                <a16:creationId xmlns:a16="http://schemas.microsoft.com/office/drawing/2014/main" id="{8BFD64AA-4597-F74C-3281-93B59F611293}"/>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42480142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1A53316-1B22-4830-983C-E1C6CB12FAF7}"/>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D4528D2C-88FA-F839-7638-A5FF6C57EFCB}"/>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0E839FBE-D72C-1293-6C18-4FB9D4868882}"/>
              </a:ext>
            </a:extLst>
          </p:cNvPr>
          <p:cNvSpPr>
            <a:spLocks noGrp="1"/>
          </p:cNvSpPr>
          <p:nvPr>
            <p:ph type="dt" sz="half" idx="10"/>
          </p:nvPr>
        </p:nvSpPr>
        <p:spPr/>
        <p:txBody>
          <a:bodyPr/>
          <a:lstStyle/>
          <a:p>
            <a:fld id="{71A42BFC-F2DE-4C3B-9CD5-A7142EC537A0}" type="datetimeFigureOut">
              <a:rPr lang="cs-CZ" smtClean="0"/>
              <a:t>27.08.2026</a:t>
            </a:fld>
            <a:endParaRPr lang="cs-CZ" dirty="0"/>
          </a:p>
        </p:txBody>
      </p:sp>
      <p:sp>
        <p:nvSpPr>
          <p:cNvPr id="5" name="Zástupný symbol pro zápatí 4">
            <a:extLst>
              <a:ext uri="{FF2B5EF4-FFF2-40B4-BE49-F238E27FC236}">
                <a16:creationId xmlns:a16="http://schemas.microsoft.com/office/drawing/2014/main" id="{36092B28-2F91-D910-69D7-3201B90A4535}"/>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3DF38DB6-6AB3-CD10-642C-AE629912795C}"/>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1423871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B72FC772-0E00-7C09-D4B0-56DA16E848DF}"/>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5985F0C7-E694-8E3E-36EB-20ACE77EEDB2}"/>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D89B89E3-E708-FDBA-A5B8-569BBB7149AF}"/>
              </a:ext>
            </a:extLst>
          </p:cNvPr>
          <p:cNvSpPr>
            <a:spLocks noGrp="1"/>
          </p:cNvSpPr>
          <p:nvPr>
            <p:ph type="dt" sz="half" idx="10"/>
          </p:nvPr>
        </p:nvSpPr>
        <p:spPr/>
        <p:txBody>
          <a:bodyPr/>
          <a:lstStyle/>
          <a:p>
            <a:fld id="{71A42BFC-F2DE-4C3B-9CD5-A7142EC537A0}" type="datetimeFigureOut">
              <a:rPr lang="cs-CZ" smtClean="0"/>
              <a:t>27.08.2026</a:t>
            </a:fld>
            <a:endParaRPr lang="cs-CZ" dirty="0"/>
          </a:p>
        </p:txBody>
      </p:sp>
      <p:sp>
        <p:nvSpPr>
          <p:cNvPr id="5" name="Zástupný symbol pro zápatí 4">
            <a:extLst>
              <a:ext uri="{FF2B5EF4-FFF2-40B4-BE49-F238E27FC236}">
                <a16:creationId xmlns:a16="http://schemas.microsoft.com/office/drawing/2014/main" id="{9F321735-D3A2-7290-4DAD-D6C11461B002}"/>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5ED1D266-61AF-E20E-CDDD-61067A63E4C7}"/>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25148746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54803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DD7158C5-0ED9-8E20-5151-A86EF0D27D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997F2B59-14E5-BE2F-F4EC-26A8CE5D06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4A70201A-6B74-5FD7-0911-A40B07C000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A42BFC-F2DE-4C3B-9CD5-A7142EC537A0}" type="datetimeFigureOut">
              <a:rPr lang="cs-CZ" smtClean="0"/>
              <a:t>27.08.2026</a:t>
            </a:fld>
            <a:endParaRPr lang="cs-CZ" dirty="0"/>
          </a:p>
        </p:txBody>
      </p:sp>
      <p:sp>
        <p:nvSpPr>
          <p:cNvPr id="5" name="Zástupný symbol pro zápatí 4">
            <a:extLst>
              <a:ext uri="{FF2B5EF4-FFF2-40B4-BE49-F238E27FC236}">
                <a16:creationId xmlns:a16="http://schemas.microsoft.com/office/drawing/2014/main" id="{A41E0B6D-81B4-ECCF-4263-D3DA5EACC8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dirty="0"/>
          </a:p>
        </p:txBody>
      </p:sp>
      <p:sp>
        <p:nvSpPr>
          <p:cNvPr id="6" name="Zástupný symbol pro číslo snímku 5">
            <a:extLst>
              <a:ext uri="{FF2B5EF4-FFF2-40B4-BE49-F238E27FC236}">
                <a16:creationId xmlns:a16="http://schemas.microsoft.com/office/drawing/2014/main" id="{42249B48-7B90-7C04-D812-BF40C3B668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12426F-E4CB-48FD-A4C5-02BF806AD5F8}" type="slidenum">
              <a:rPr lang="cs-CZ" smtClean="0"/>
              <a:t>‹#›</a:t>
            </a:fld>
            <a:endParaRPr lang="cs-CZ" dirty="0"/>
          </a:p>
        </p:txBody>
      </p:sp>
    </p:spTree>
    <p:extLst>
      <p:ext uri="{BB962C8B-B14F-4D97-AF65-F5344CB8AC3E}">
        <p14:creationId xmlns:p14="http://schemas.microsoft.com/office/powerpoint/2010/main" val="2791593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B08F595-6B1B-6955-5938-8D1C77E096E3}"/>
              </a:ext>
            </a:extLst>
          </p:cNvPr>
          <p:cNvSpPr>
            <a:spLocks noGrp="1"/>
          </p:cNvSpPr>
          <p:nvPr>
            <p:ph type="ctrTitle"/>
          </p:nvPr>
        </p:nvSpPr>
        <p:spPr>
          <a:xfrm>
            <a:off x="1524000" y="1805387"/>
            <a:ext cx="9144000" cy="1450575"/>
          </a:xfrm>
        </p:spPr>
        <p:txBody>
          <a:bodyPr>
            <a:normAutofit/>
          </a:bodyPr>
          <a:lstStyle/>
          <a:p>
            <a:r>
              <a:rPr lang="cs-CZ" sz="4400" dirty="0"/>
              <a:t>První kroky s Pythonem</a:t>
            </a:r>
            <a:br>
              <a:rPr lang="cs-CZ" sz="4400" dirty="0"/>
            </a:br>
            <a:r>
              <a:rPr lang="cs-CZ" sz="4400" dirty="0"/>
              <a:t>INV 302</a:t>
            </a:r>
          </a:p>
        </p:txBody>
      </p:sp>
      <p:sp>
        <p:nvSpPr>
          <p:cNvPr id="3" name="Podnadpis 2">
            <a:extLst>
              <a:ext uri="{FF2B5EF4-FFF2-40B4-BE49-F238E27FC236}">
                <a16:creationId xmlns:a16="http://schemas.microsoft.com/office/drawing/2014/main" id="{D95BEBFB-767B-4147-5DC9-EF566B668239}"/>
              </a:ext>
            </a:extLst>
          </p:cNvPr>
          <p:cNvSpPr>
            <a:spLocks noGrp="1"/>
          </p:cNvSpPr>
          <p:nvPr>
            <p:ph type="subTitle" idx="1"/>
          </p:nvPr>
        </p:nvSpPr>
        <p:spPr>
          <a:xfrm>
            <a:off x="3590167" y="3602039"/>
            <a:ext cx="5011667" cy="1655762"/>
          </a:xfrm>
        </p:spPr>
        <p:txBody>
          <a:bodyPr>
            <a:normAutofit lnSpcReduction="10000"/>
          </a:bodyPr>
          <a:lstStyle/>
          <a:p>
            <a:r>
              <a:rPr lang="cs-CZ" dirty="0"/>
              <a:t>Programovací jazyk</a:t>
            </a:r>
          </a:p>
          <a:p>
            <a:r>
              <a:rPr lang="cs-CZ" dirty="0"/>
              <a:t>Syntaxe a sémantika</a:t>
            </a:r>
          </a:p>
          <a:p>
            <a:r>
              <a:rPr lang="cs-CZ" dirty="0"/>
              <a:t>Programovací jazyky současnosti</a:t>
            </a:r>
          </a:p>
          <a:p>
            <a:r>
              <a:rPr lang="cs-CZ" dirty="0"/>
              <a:t>Co je Python a k čemu se používá</a:t>
            </a:r>
          </a:p>
        </p:txBody>
      </p:sp>
      <p:pic>
        <p:nvPicPr>
          <p:cNvPr id="5" name="Obrázek 4">
            <a:extLst>
              <a:ext uri="{FF2B5EF4-FFF2-40B4-BE49-F238E27FC236}">
                <a16:creationId xmlns:a16="http://schemas.microsoft.com/office/drawing/2014/main" id="{B8374B5B-C689-26C7-7BFF-0382E9CD2D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6591" y="262142"/>
            <a:ext cx="4078818" cy="1349446"/>
          </a:xfrm>
          <a:prstGeom prst="rect">
            <a:avLst/>
          </a:prstGeom>
        </p:spPr>
      </p:pic>
      <p:sp>
        <p:nvSpPr>
          <p:cNvPr id="6" name="TextovéPole 5">
            <a:extLst>
              <a:ext uri="{FF2B5EF4-FFF2-40B4-BE49-F238E27FC236}">
                <a16:creationId xmlns:a16="http://schemas.microsoft.com/office/drawing/2014/main" id="{D005A059-119D-2AE2-EA5F-9532020A4B4C}"/>
              </a:ext>
            </a:extLst>
          </p:cNvPr>
          <p:cNvSpPr txBox="1"/>
          <p:nvPr/>
        </p:nvSpPr>
        <p:spPr>
          <a:xfrm>
            <a:off x="437322" y="6186115"/>
            <a:ext cx="1301363" cy="369332"/>
          </a:xfrm>
          <a:prstGeom prst="rect">
            <a:avLst/>
          </a:prstGeom>
          <a:noFill/>
        </p:spPr>
        <p:txBody>
          <a:bodyPr wrap="square" rtlCol="0">
            <a:spAutoFit/>
          </a:bodyPr>
          <a:lstStyle/>
          <a:p>
            <a:r>
              <a:rPr lang="cs-CZ" dirty="0"/>
              <a:t>27. 8.2026</a:t>
            </a:r>
          </a:p>
        </p:txBody>
      </p:sp>
    </p:spTree>
    <p:extLst>
      <p:ext uri="{BB962C8B-B14F-4D97-AF65-F5344CB8AC3E}">
        <p14:creationId xmlns:p14="http://schemas.microsoft.com/office/powerpoint/2010/main" val="5621361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796C3541-43EF-BEFE-7021-2CB4CE394E51}"/>
              </a:ext>
            </a:extLst>
          </p:cNvPr>
          <p:cNvSpPr txBox="1"/>
          <p:nvPr/>
        </p:nvSpPr>
        <p:spPr>
          <a:xfrm>
            <a:off x="341907" y="156923"/>
            <a:ext cx="2107096" cy="369332"/>
          </a:xfrm>
          <a:prstGeom prst="rect">
            <a:avLst/>
          </a:prstGeom>
          <a:noFill/>
        </p:spPr>
        <p:txBody>
          <a:bodyPr wrap="square" rtlCol="0">
            <a:spAutoFit/>
          </a:bodyPr>
          <a:lstStyle/>
          <a:p>
            <a:r>
              <a:rPr lang="cs-CZ" b="1" dirty="0"/>
              <a:t>Programovací jazyk</a:t>
            </a:r>
          </a:p>
        </p:txBody>
      </p:sp>
      <p:sp>
        <p:nvSpPr>
          <p:cNvPr id="4" name="TextovéPole 3">
            <a:extLst>
              <a:ext uri="{FF2B5EF4-FFF2-40B4-BE49-F238E27FC236}">
                <a16:creationId xmlns:a16="http://schemas.microsoft.com/office/drawing/2014/main" id="{C180A373-55CF-DA40-EEDF-A4D292590B2C}"/>
              </a:ext>
            </a:extLst>
          </p:cNvPr>
          <p:cNvSpPr txBox="1"/>
          <p:nvPr/>
        </p:nvSpPr>
        <p:spPr>
          <a:xfrm>
            <a:off x="341906" y="494064"/>
            <a:ext cx="11508186" cy="646331"/>
          </a:xfrm>
          <a:prstGeom prst="rect">
            <a:avLst/>
          </a:prstGeom>
          <a:noFill/>
        </p:spPr>
        <p:txBody>
          <a:bodyPr wrap="square">
            <a:spAutoFit/>
          </a:bodyPr>
          <a:lstStyle/>
          <a:p>
            <a:r>
              <a:rPr lang="cs-CZ" b="1" dirty="0"/>
              <a:t>Programovací jazyk</a:t>
            </a:r>
            <a:r>
              <a:rPr lang="cs-CZ" dirty="0"/>
              <a:t> je formální jazyk, pomocí kterého člověk zapisuje pokyny (programy), jimž počítač dokáže po překladu nebo interpretaci porozumět a vykonat je.</a:t>
            </a:r>
          </a:p>
        </p:txBody>
      </p:sp>
      <p:sp>
        <p:nvSpPr>
          <p:cNvPr id="6" name="TextovéPole 5">
            <a:extLst>
              <a:ext uri="{FF2B5EF4-FFF2-40B4-BE49-F238E27FC236}">
                <a16:creationId xmlns:a16="http://schemas.microsoft.com/office/drawing/2014/main" id="{8AD7731C-09C7-C0E0-6313-8BBE527D06CA}"/>
              </a:ext>
            </a:extLst>
          </p:cNvPr>
          <p:cNvSpPr txBox="1"/>
          <p:nvPr/>
        </p:nvSpPr>
        <p:spPr>
          <a:xfrm>
            <a:off x="341905" y="1072553"/>
            <a:ext cx="11508185" cy="1477328"/>
          </a:xfrm>
          <a:prstGeom prst="rect">
            <a:avLst/>
          </a:prstGeom>
          <a:noFill/>
        </p:spPr>
        <p:txBody>
          <a:bodyPr wrap="square">
            <a:spAutoFit/>
          </a:bodyPr>
          <a:lstStyle/>
          <a:p>
            <a:pPr>
              <a:buNone/>
            </a:pPr>
            <a:r>
              <a:rPr lang="cs-CZ" dirty="0"/>
              <a:t>Slovo </a:t>
            </a:r>
            <a:r>
              <a:rPr lang="cs-CZ" b="1" dirty="0"/>
              <a:t>formální</a:t>
            </a:r>
            <a:r>
              <a:rPr lang="cs-CZ" dirty="0"/>
              <a:t> znamená, že programovací jazyk má </a:t>
            </a:r>
            <a:r>
              <a:rPr lang="cs-CZ" b="1" dirty="0"/>
              <a:t>přesně stanovená pravidla zápisu</a:t>
            </a:r>
            <a:r>
              <a:rPr lang="cs-CZ" dirty="0"/>
              <a:t>.</a:t>
            </a:r>
          </a:p>
          <a:p>
            <a:pPr>
              <a:buNone/>
            </a:pPr>
            <a:r>
              <a:rPr lang="cs-CZ" dirty="0"/>
              <a:t>Počítač vyžaduje, aby:</a:t>
            </a:r>
          </a:p>
          <a:p>
            <a:pPr marL="285750" indent="-285750">
              <a:buFont typeface="Arial" panose="020B0604020202020204" pitchFamily="34" charset="0"/>
              <a:buChar char="•"/>
            </a:pPr>
            <a:r>
              <a:rPr lang="cs-CZ" dirty="0"/>
              <a:t>příkazy byly napsány přesně, </a:t>
            </a:r>
          </a:p>
          <a:p>
            <a:pPr marL="285750" indent="-285750">
              <a:buFont typeface="Arial" panose="020B0604020202020204" pitchFamily="34" charset="0"/>
              <a:buChar char="•"/>
            </a:pPr>
            <a:r>
              <a:rPr lang="cs-CZ" dirty="0"/>
              <a:t>byla dodržena správné symboly, závorky a odsazení, </a:t>
            </a:r>
          </a:p>
          <a:p>
            <a:pPr marL="285750" indent="-285750">
              <a:buFont typeface="Arial" panose="020B0604020202020204" pitchFamily="34" charset="0"/>
              <a:buChar char="•"/>
            </a:pPr>
            <a:r>
              <a:rPr lang="cs-CZ" dirty="0"/>
              <a:t>každé slovo nebo symbol měly jednoznačný význam. </a:t>
            </a:r>
          </a:p>
        </p:txBody>
      </p:sp>
      <p:sp>
        <p:nvSpPr>
          <p:cNvPr id="8" name="TextovéPole 7">
            <a:extLst>
              <a:ext uri="{FF2B5EF4-FFF2-40B4-BE49-F238E27FC236}">
                <a16:creationId xmlns:a16="http://schemas.microsoft.com/office/drawing/2014/main" id="{CC832DA0-0DA6-B429-C9F8-B282B16D129C}"/>
              </a:ext>
            </a:extLst>
          </p:cNvPr>
          <p:cNvSpPr txBox="1"/>
          <p:nvPr/>
        </p:nvSpPr>
        <p:spPr>
          <a:xfrm>
            <a:off x="2247237" y="3120393"/>
            <a:ext cx="1675737" cy="369332"/>
          </a:xfrm>
          <a:prstGeom prst="rect">
            <a:avLst/>
          </a:prstGeom>
          <a:noFill/>
        </p:spPr>
        <p:txBody>
          <a:bodyPr wrap="square">
            <a:spAutoFit/>
          </a:bodyPr>
          <a:lstStyle/>
          <a:p>
            <a:r>
              <a:rPr lang="cs-CZ" b="1" dirty="0">
                <a:solidFill>
                  <a:srgbClr val="00B050"/>
                </a:solidFill>
              </a:rPr>
              <a:t>print("Ahoj")</a:t>
            </a:r>
          </a:p>
        </p:txBody>
      </p:sp>
      <p:sp>
        <p:nvSpPr>
          <p:cNvPr id="11" name="TextovéPole 10">
            <a:extLst>
              <a:ext uri="{FF2B5EF4-FFF2-40B4-BE49-F238E27FC236}">
                <a16:creationId xmlns:a16="http://schemas.microsoft.com/office/drawing/2014/main" id="{A056FB6B-AC8A-E8D9-78BC-D0A1379CC4AE}"/>
              </a:ext>
            </a:extLst>
          </p:cNvPr>
          <p:cNvSpPr txBox="1"/>
          <p:nvPr/>
        </p:nvSpPr>
        <p:spPr>
          <a:xfrm>
            <a:off x="341906" y="2503552"/>
            <a:ext cx="6094674" cy="646331"/>
          </a:xfrm>
          <a:prstGeom prst="rect">
            <a:avLst/>
          </a:prstGeom>
          <a:noFill/>
        </p:spPr>
        <p:txBody>
          <a:bodyPr wrap="square">
            <a:spAutoFit/>
          </a:bodyPr>
          <a:lstStyle/>
          <a:p>
            <a:pPr>
              <a:buNone/>
            </a:pPr>
            <a:r>
              <a:rPr lang="cs-CZ" dirty="0"/>
              <a:t>Například v programovacím jazyce Pythonu je </a:t>
            </a:r>
            <a:r>
              <a:rPr lang="pl-PL" dirty="0"/>
              <a:t>příkaz pro zobrazení textu </a:t>
            </a:r>
            <a:r>
              <a:rPr lang="cs-CZ" dirty="0"/>
              <a:t>Ahoj </a:t>
            </a:r>
            <a:r>
              <a:rPr lang="pl-PL" dirty="0"/>
              <a:t>na obrazovce</a:t>
            </a:r>
            <a:r>
              <a:rPr lang="cs-CZ" dirty="0"/>
              <a:t> správně zapsán takto:</a:t>
            </a:r>
          </a:p>
        </p:txBody>
      </p:sp>
      <p:sp>
        <p:nvSpPr>
          <p:cNvPr id="12" name="TextovéPole 11">
            <a:extLst>
              <a:ext uri="{FF2B5EF4-FFF2-40B4-BE49-F238E27FC236}">
                <a16:creationId xmlns:a16="http://schemas.microsoft.com/office/drawing/2014/main" id="{FFAF20FC-E068-87BD-F291-92F06AF9D8CF}"/>
              </a:ext>
            </a:extLst>
          </p:cNvPr>
          <p:cNvSpPr txBox="1"/>
          <p:nvPr/>
        </p:nvSpPr>
        <p:spPr>
          <a:xfrm>
            <a:off x="341905" y="3384952"/>
            <a:ext cx="5486400" cy="646331"/>
          </a:xfrm>
          <a:prstGeom prst="rect">
            <a:avLst/>
          </a:prstGeom>
          <a:noFill/>
        </p:spPr>
        <p:txBody>
          <a:bodyPr wrap="square" rtlCol="0">
            <a:spAutoFit/>
          </a:bodyPr>
          <a:lstStyle/>
          <a:p>
            <a:r>
              <a:rPr lang="cs-CZ" dirty="0"/>
              <a:t>Chybně zapsaný příkaz v témže programovacím jazyku je například:</a:t>
            </a:r>
          </a:p>
        </p:txBody>
      </p:sp>
      <p:sp>
        <p:nvSpPr>
          <p:cNvPr id="14" name="TextovéPole 13">
            <a:extLst>
              <a:ext uri="{FF2B5EF4-FFF2-40B4-BE49-F238E27FC236}">
                <a16:creationId xmlns:a16="http://schemas.microsoft.com/office/drawing/2014/main" id="{73E5846E-5330-54CD-3832-6E9A538932CE}"/>
              </a:ext>
            </a:extLst>
          </p:cNvPr>
          <p:cNvSpPr txBox="1"/>
          <p:nvPr/>
        </p:nvSpPr>
        <p:spPr>
          <a:xfrm>
            <a:off x="2263139" y="3728372"/>
            <a:ext cx="1735373" cy="369332"/>
          </a:xfrm>
          <a:prstGeom prst="rect">
            <a:avLst/>
          </a:prstGeom>
          <a:noFill/>
        </p:spPr>
        <p:txBody>
          <a:bodyPr wrap="square">
            <a:spAutoFit/>
          </a:bodyPr>
          <a:lstStyle/>
          <a:p>
            <a:r>
              <a:rPr lang="cs-CZ" b="1" dirty="0">
                <a:solidFill>
                  <a:srgbClr val="FF0000"/>
                </a:solidFill>
              </a:rPr>
              <a:t>print("Ahoj"</a:t>
            </a:r>
          </a:p>
        </p:txBody>
      </p:sp>
      <p:sp>
        <p:nvSpPr>
          <p:cNvPr id="15" name="TextovéPole 14">
            <a:extLst>
              <a:ext uri="{FF2B5EF4-FFF2-40B4-BE49-F238E27FC236}">
                <a16:creationId xmlns:a16="http://schemas.microsoft.com/office/drawing/2014/main" id="{77D36D90-AF25-51E7-8176-73EC51F6ACA9}"/>
              </a:ext>
            </a:extLst>
          </p:cNvPr>
          <p:cNvSpPr txBox="1"/>
          <p:nvPr/>
        </p:nvSpPr>
        <p:spPr>
          <a:xfrm>
            <a:off x="341905" y="4096091"/>
            <a:ext cx="5764696" cy="646331"/>
          </a:xfrm>
          <a:prstGeom prst="rect">
            <a:avLst/>
          </a:prstGeom>
          <a:noFill/>
        </p:spPr>
        <p:txBody>
          <a:bodyPr wrap="square" rtlCol="0">
            <a:spAutoFit/>
          </a:bodyPr>
          <a:lstStyle/>
          <a:p>
            <a:r>
              <a:rPr lang="cs-CZ" dirty="0"/>
              <a:t>Chybějící uzavírací závorka „)“ nedovolí příkaz vykonat a na obrazovce se vypíše chybová hláška: </a:t>
            </a:r>
          </a:p>
        </p:txBody>
      </p:sp>
      <p:sp>
        <p:nvSpPr>
          <p:cNvPr id="17" name="TextovéPole 16">
            <a:extLst>
              <a:ext uri="{FF2B5EF4-FFF2-40B4-BE49-F238E27FC236}">
                <a16:creationId xmlns:a16="http://schemas.microsoft.com/office/drawing/2014/main" id="{A251AC71-426B-EAF9-BBB8-458B12AB77BC}"/>
              </a:ext>
            </a:extLst>
          </p:cNvPr>
          <p:cNvSpPr txBox="1"/>
          <p:nvPr/>
        </p:nvSpPr>
        <p:spPr>
          <a:xfrm>
            <a:off x="950182" y="4748631"/>
            <a:ext cx="4727050" cy="369332"/>
          </a:xfrm>
          <a:prstGeom prst="rect">
            <a:avLst/>
          </a:prstGeom>
          <a:noFill/>
        </p:spPr>
        <p:txBody>
          <a:bodyPr wrap="square">
            <a:spAutoFit/>
          </a:bodyPr>
          <a:lstStyle/>
          <a:p>
            <a:r>
              <a:rPr lang="en-US" dirty="0"/>
              <a:t>SyntaxError: '(' was never closed (&lt;exec&gt;, line 1)</a:t>
            </a:r>
            <a:endParaRPr lang="cs-CZ" dirty="0"/>
          </a:p>
        </p:txBody>
      </p:sp>
      <p:sp>
        <p:nvSpPr>
          <p:cNvPr id="18" name="Rectangle 1">
            <a:extLst>
              <a:ext uri="{FF2B5EF4-FFF2-40B4-BE49-F238E27FC236}">
                <a16:creationId xmlns:a16="http://schemas.microsoft.com/office/drawing/2014/main" id="{E564EAFF-3128-EA78-2479-7A0FBBBC114B}"/>
              </a:ext>
            </a:extLst>
          </p:cNvPr>
          <p:cNvSpPr>
            <a:spLocks noChangeArrowheads="1"/>
          </p:cNvSpPr>
          <p:nvPr/>
        </p:nvSpPr>
        <p:spPr bwMode="auto">
          <a:xfrm>
            <a:off x="270344" y="5319298"/>
            <a:ext cx="885005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Chyba syntaxe: Otevírací závorka „(“ nebyla uzavřena — na 1. řádku chybí pravá závorka „)“. </a:t>
            </a:r>
          </a:p>
        </p:txBody>
      </p:sp>
      <p:sp>
        <p:nvSpPr>
          <p:cNvPr id="19" name="TextovéPole 18">
            <a:extLst>
              <a:ext uri="{FF2B5EF4-FFF2-40B4-BE49-F238E27FC236}">
                <a16:creationId xmlns:a16="http://schemas.microsoft.com/office/drawing/2014/main" id="{13D64CD7-7D74-6195-014E-690F04C97C64}"/>
              </a:ext>
            </a:extLst>
          </p:cNvPr>
          <p:cNvSpPr txBox="1"/>
          <p:nvPr/>
        </p:nvSpPr>
        <p:spPr>
          <a:xfrm>
            <a:off x="270344" y="5028683"/>
            <a:ext cx="2107097" cy="369332"/>
          </a:xfrm>
          <a:prstGeom prst="rect">
            <a:avLst/>
          </a:prstGeom>
          <a:noFill/>
        </p:spPr>
        <p:txBody>
          <a:bodyPr wrap="square" rtlCol="0">
            <a:spAutoFit/>
          </a:bodyPr>
          <a:lstStyle/>
          <a:p>
            <a:r>
              <a:rPr lang="cs-CZ" dirty="0"/>
              <a:t>Překlad:</a:t>
            </a:r>
          </a:p>
        </p:txBody>
      </p:sp>
      <p:sp>
        <p:nvSpPr>
          <p:cNvPr id="21" name="TextovéPole 20">
            <a:extLst>
              <a:ext uri="{FF2B5EF4-FFF2-40B4-BE49-F238E27FC236}">
                <a16:creationId xmlns:a16="http://schemas.microsoft.com/office/drawing/2014/main" id="{26B01B4F-AB0B-CBC3-A2B6-8F65DA1DCCB9}"/>
              </a:ext>
            </a:extLst>
          </p:cNvPr>
          <p:cNvSpPr txBox="1"/>
          <p:nvPr/>
        </p:nvSpPr>
        <p:spPr>
          <a:xfrm>
            <a:off x="270344" y="5739822"/>
            <a:ext cx="6094674" cy="369332"/>
          </a:xfrm>
          <a:prstGeom prst="rect">
            <a:avLst/>
          </a:prstGeom>
          <a:noFill/>
        </p:spPr>
        <p:txBody>
          <a:bodyPr wrap="square">
            <a:spAutoFit/>
          </a:bodyPr>
          <a:lstStyle/>
          <a:p>
            <a:r>
              <a:rPr lang="cs-CZ" dirty="0"/>
              <a:t>Počítač příkaz neprovede, dokud chybu neopravíme.</a:t>
            </a:r>
          </a:p>
        </p:txBody>
      </p:sp>
      <p:pic>
        <p:nvPicPr>
          <p:cNvPr id="23" name="Obrázek 22">
            <a:extLst>
              <a:ext uri="{FF2B5EF4-FFF2-40B4-BE49-F238E27FC236}">
                <a16:creationId xmlns:a16="http://schemas.microsoft.com/office/drawing/2014/main" id="{24F7DF48-CC20-A615-58A9-58C6D7B4A1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0297" y="1979387"/>
            <a:ext cx="4430865" cy="2953910"/>
          </a:xfrm>
          <a:prstGeom prst="rect">
            <a:avLst/>
          </a:prstGeom>
        </p:spPr>
      </p:pic>
    </p:spTree>
    <p:extLst>
      <p:ext uri="{BB962C8B-B14F-4D97-AF65-F5344CB8AC3E}">
        <p14:creationId xmlns:p14="http://schemas.microsoft.com/office/powerpoint/2010/main" val="180621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99F73319-ABF1-52C4-3277-8434794AE2AD}"/>
              </a:ext>
            </a:extLst>
          </p:cNvPr>
          <p:cNvSpPr txBox="1"/>
          <p:nvPr/>
        </p:nvSpPr>
        <p:spPr>
          <a:xfrm>
            <a:off x="349858" y="294198"/>
            <a:ext cx="2329732" cy="369332"/>
          </a:xfrm>
          <a:prstGeom prst="rect">
            <a:avLst/>
          </a:prstGeom>
          <a:noFill/>
        </p:spPr>
        <p:txBody>
          <a:bodyPr wrap="square" rtlCol="0">
            <a:spAutoFit/>
          </a:bodyPr>
          <a:lstStyle/>
          <a:p>
            <a:r>
              <a:rPr lang="cs-CZ" b="1" dirty="0"/>
              <a:t>Syntaxe a sémantika</a:t>
            </a:r>
          </a:p>
        </p:txBody>
      </p:sp>
      <p:sp>
        <p:nvSpPr>
          <p:cNvPr id="4" name="TextovéPole 3">
            <a:extLst>
              <a:ext uri="{FF2B5EF4-FFF2-40B4-BE49-F238E27FC236}">
                <a16:creationId xmlns:a16="http://schemas.microsoft.com/office/drawing/2014/main" id="{48910132-F267-58C4-817E-F8AB28EB48BF}"/>
              </a:ext>
            </a:extLst>
          </p:cNvPr>
          <p:cNvSpPr txBox="1"/>
          <p:nvPr/>
        </p:nvSpPr>
        <p:spPr>
          <a:xfrm>
            <a:off x="349857" y="663530"/>
            <a:ext cx="11433975" cy="369332"/>
          </a:xfrm>
          <a:prstGeom prst="rect">
            <a:avLst/>
          </a:prstGeom>
          <a:noFill/>
        </p:spPr>
        <p:txBody>
          <a:bodyPr wrap="square">
            <a:spAutoFit/>
          </a:bodyPr>
          <a:lstStyle/>
          <a:p>
            <a:r>
              <a:rPr lang="cs-CZ" b="1" dirty="0"/>
              <a:t>Syntaxe</a:t>
            </a:r>
            <a:r>
              <a:rPr lang="cs-CZ" dirty="0"/>
              <a:t> je soubor přesných pravidel, podle kterých zapisujeme příkazy programovacího jazyka.</a:t>
            </a:r>
          </a:p>
        </p:txBody>
      </p:sp>
      <p:sp>
        <p:nvSpPr>
          <p:cNvPr id="5" name="Rectangle 1">
            <a:extLst>
              <a:ext uri="{FF2B5EF4-FFF2-40B4-BE49-F238E27FC236}">
                <a16:creationId xmlns:a16="http://schemas.microsoft.com/office/drawing/2014/main" id="{0E1FC78F-2328-C23A-2FD4-EA23F199CA08}"/>
              </a:ext>
            </a:extLst>
          </p:cNvPr>
          <p:cNvSpPr>
            <a:spLocks noChangeArrowheads="1"/>
          </p:cNvSpPr>
          <p:nvPr/>
        </p:nvSpPr>
        <p:spPr bwMode="auto">
          <a:xfrm>
            <a:off x="349857" y="1032862"/>
            <a:ext cx="11433975" cy="1723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cs-CZ" altLang="cs-CZ" b="1" i="0" u="none" strike="noStrike" cap="none" normalizeH="0" baseline="0" dirty="0">
                <a:ln>
                  <a:noFill/>
                </a:ln>
                <a:solidFill>
                  <a:schemeClr val="tx1"/>
                </a:solidFill>
                <a:effectLst/>
                <a:latin typeface="Arial" panose="020B0604020202020204" pitchFamily="34" charset="0"/>
              </a:rPr>
              <a:t>Syntaxe – jak je příkaz zapsán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b="1" i="0" u="none" strike="noStrike" cap="none" normalizeH="0" baseline="0" dirty="0">
                <a:ln>
                  <a:noFill/>
                </a:ln>
                <a:solidFill>
                  <a:schemeClr val="accent6"/>
                </a:solidFill>
                <a:effectLst/>
                <a:latin typeface="Arial Unicode MS"/>
              </a:rPr>
              <a:t>print("Ahoj")</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b="0" i="0" u="none" strike="noStrike" cap="none" normalizeH="0" baseline="0" dirty="0">
                <a:ln>
                  <a:noFill/>
                </a:ln>
                <a:solidFill>
                  <a:schemeClr val="tx1"/>
                </a:solidFill>
                <a:effectLst/>
              </a:rPr>
              <a:t>Příkaz je syntakticky správný – obsahuje správné závorky a uvozovky.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Unicode M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b="1" i="0" u="none" strike="noStrike" cap="none" normalizeH="0" baseline="0" dirty="0">
                <a:ln>
                  <a:noFill/>
                </a:ln>
                <a:solidFill>
                  <a:schemeClr val="accent6"/>
                </a:solidFill>
                <a:effectLst/>
                <a:latin typeface="Arial Unicode MS"/>
              </a:rPr>
              <a:t>print("Ahoj"</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b="0" i="0" u="none" strike="noStrike" cap="none" normalizeH="0" baseline="0" dirty="0">
                <a:ln>
                  <a:noFill/>
                </a:ln>
                <a:solidFill>
                  <a:schemeClr val="tx1"/>
                </a:solidFill>
                <a:effectLst/>
              </a:rPr>
              <a:t>Příkaz je syntakticky chybný – chybí uzavírací závorka </a:t>
            </a:r>
            <a:r>
              <a:rPr kumimoji="0" lang="cs-CZ" altLang="cs-CZ" b="0" i="0" u="none" strike="noStrike" cap="none" normalizeH="0" baseline="0" dirty="0">
                <a:ln>
                  <a:noFill/>
                </a:ln>
                <a:solidFill>
                  <a:schemeClr val="tx1"/>
                </a:solidFill>
                <a:effectLst/>
                <a:latin typeface="Arial Unicode MS"/>
              </a:rPr>
              <a:t>)</a:t>
            </a:r>
            <a:r>
              <a:rPr kumimoji="0" lang="cs-CZ" altLang="cs-CZ" b="0" i="0" u="none" strike="noStrike" cap="none" normalizeH="0" baseline="0" dirty="0">
                <a:ln>
                  <a:noFill/>
                </a:ln>
                <a:solidFill>
                  <a:schemeClr val="tx1"/>
                </a:solidFill>
                <a:effectLst/>
              </a:rPr>
              <a:t>.</a:t>
            </a:r>
            <a:endParaRPr kumimoji="0" lang="cs-CZ" altLang="cs-CZ" b="0" i="0" u="none" strike="noStrike" cap="none" normalizeH="0" baseline="0" dirty="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AB59B6A9-CB4E-5A33-C1E1-2A0E986915E3}"/>
              </a:ext>
            </a:extLst>
          </p:cNvPr>
          <p:cNvSpPr>
            <a:spLocks noChangeArrowheads="1"/>
          </p:cNvSpPr>
          <p:nvPr/>
        </p:nvSpPr>
        <p:spPr bwMode="auto">
          <a:xfrm>
            <a:off x="379013" y="2963389"/>
            <a:ext cx="9194358"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t>Sémantika</a:t>
            </a:r>
            <a:r>
              <a:rPr lang="cs-CZ" altLang="cs-CZ" dirty="0"/>
              <a:t> vyjadřuje význam příkazu, tedy co má počítač vykonat.</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solidFill>
                  <a:schemeClr val="accent6"/>
                </a:solidFill>
              </a:rPr>
              <a:t>print("Ahoj")</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Význam příkazu: Zobraz na obrazovce text Ahoj.</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Příkaz může být syntakticky správný, ale nemusí dělat to, co programátor zamýšlel:</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solidFill>
                  <a:schemeClr val="accent6"/>
                </a:solidFill>
              </a:rPr>
              <a:t>cena = 100 </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solidFill>
                  <a:schemeClr val="accent6"/>
                </a:solidFill>
              </a:rPr>
              <a:t>sleva = 20 </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solidFill>
                  <a:srgbClr val="FF0000"/>
                </a:solidFill>
              </a:rPr>
              <a:t>vysledek = cena + sleva</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Zápis je syntakticky správný, ale výpočet je významově chybný, pokud jsme chtěli cenu po slevě:</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solidFill>
                  <a:schemeClr val="accent6"/>
                </a:solidFill>
              </a:rPr>
              <a:t>vysledek = cena - sleva</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K zapamatování:</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t>Syntaxe = jak je příkaz zapsán.</a:t>
            </a:r>
            <a:br>
              <a:rPr lang="cs-CZ" altLang="cs-CZ" b="1" dirty="0"/>
            </a:br>
            <a:r>
              <a:rPr lang="cs-CZ" altLang="cs-CZ" b="1" dirty="0"/>
              <a:t>Sémantika = co příkaz znamená a co vykoná.</a:t>
            </a:r>
          </a:p>
        </p:txBody>
      </p:sp>
      <p:pic>
        <p:nvPicPr>
          <p:cNvPr id="8" name="Obrázek 7">
            <a:extLst>
              <a:ext uri="{FF2B5EF4-FFF2-40B4-BE49-F238E27FC236}">
                <a16:creationId xmlns:a16="http://schemas.microsoft.com/office/drawing/2014/main" id="{D1E746BA-9E71-8248-F32B-DE2F5D773F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87064" y="1819632"/>
            <a:ext cx="3696768" cy="2080537"/>
          </a:xfrm>
          <a:prstGeom prst="rect">
            <a:avLst/>
          </a:prstGeom>
        </p:spPr>
      </p:pic>
    </p:spTree>
    <p:extLst>
      <p:ext uri="{BB962C8B-B14F-4D97-AF65-F5344CB8AC3E}">
        <p14:creationId xmlns:p14="http://schemas.microsoft.com/office/powerpoint/2010/main" val="30078406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a:extLst>
              <a:ext uri="{FF2B5EF4-FFF2-40B4-BE49-F238E27FC236}">
                <a16:creationId xmlns:a16="http://schemas.microsoft.com/office/drawing/2014/main" id="{C72FF94D-A34F-41D4-801F-031BA8D01844}"/>
              </a:ext>
            </a:extLst>
          </p:cNvPr>
          <p:cNvSpPr>
            <a:spLocks noGrp="1"/>
          </p:cNvSpPr>
          <p:nvPr/>
        </p:nvSpPr>
        <p:spPr>
          <a:xfrm>
            <a:off x="552450" y="400050"/>
            <a:ext cx="11087100" cy="533400"/>
          </a:xfrm>
          <a:prstGeom prst="rect">
            <a:avLst/>
          </a:prstGeom>
          <a:noFill/>
          <a:ln w="0">
            <a:noFill/>
            <a:prstDash val="solid"/>
          </a:ln>
        </p:spPr>
        <p:txBody>
          <a:bodyPr/>
          <a:lstStyle/>
          <a:p>
            <a:pPr>
              <a:defRPr sz="2850" b="1">
                <a:solidFill>
                  <a:srgbClr val="000000"/>
                </a:solidFill>
              </a:defRPr>
            </a:pPr>
            <a:r>
              <a:rPr sz="2850" b="1" dirty="0">
                <a:solidFill>
                  <a:srgbClr val="000000"/>
                </a:solidFill>
              </a:rPr>
              <a:t>Programovací jazyky používané v současnosti</a:t>
            </a:r>
          </a:p>
        </p:txBody>
      </p:sp>
      <p:sp>
        <p:nvSpPr>
          <p:cNvPr id="2" name="subtitle">
            <a:extLst>
              <a:ext uri="{FF2B5EF4-FFF2-40B4-BE49-F238E27FC236}">
                <a16:creationId xmlns:a16="http://schemas.microsoft.com/office/drawing/2014/main" id="{F762922E-044C-4DC0-ACD2-D8731884AF1D}"/>
              </a:ext>
            </a:extLst>
          </p:cNvPr>
          <p:cNvSpPr>
            <a:spLocks noGrp="1"/>
          </p:cNvSpPr>
          <p:nvPr/>
        </p:nvSpPr>
        <p:spPr>
          <a:xfrm>
            <a:off x="571500" y="971550"/>
            <a:ext cx="7620000" cy="323850"/>
          </a:xfrm>
          <a:prstGeom prst="rect">
            <a:avLst/>
          </a:prstGeom>
          <a:noFill/>
          <a:ln w="0">
            <a:noFill/>
            <a:prstDash val="solid"/>
          </a:ln>
        </p:spPr>
        <p:txBody>
          <a:bodyPr/>
          <a:lstStyle/>
          <a:p>
            <a:pPr>
              <a:defRPr sz="1575">
                <a:solidFill>
                  <a:srgbClr val="555B66"/>
                </a:solidFill>
              </a:defRPr>
            </a:pPr>
            <a:r>
              <a:rPr sz="1575" dirty="0">
                <a:solidFill>
                  <a:srgbClr val="555B66"/>
                </a:solidFill>
              </a:rPr>
              <a:t>Každý jazyk se hodí pro jiný typ úlohy.</a:t>
            </a:r>
          </a:p>
        </p:txBody>
      </p:sp>
      <p:sp>
        <p:nvSpPr>
          <p:cNvPr id="3" name="accent-0">
            <a:extLst>
              <a:ext uri="{FF2B5EF4-FFF2-40B4-BE49-F238E27FC236}">
                <a16:creationId xmlns:a16="http://schemas.microsoft.com/office/drawing/2014/main" id="{3B688605-C0E2-429F-8009-4EFAB21AB940}"/>
              </a:ext>
            </a:extLst>
          </p:cNvPr>
          <p:cNvSpPr>
            <a:spLocks noGrp="1"/>
          </p:cNvSpPr>
          <p:nvPr/>
        </p:nvSpPr>
        <p:spPr>
          <a:xfrm>
            <a:off x="571500" y="1600200"/>
            <a:ext cx="76200" cy="590550"/>
          </a:xfrm>
          <a:prstGeom prst="rect">
            <a:avLst/>
          </a:prstGeom>
          <a:solidFill>
            <a:srgbClr val="3D8DFF"/>
          </a:solidFill>
          <a:ln w="0">
            <a:solidFill>
              <a:srgbClr val="3D8DFF"/>
            </a:solidFill>
            <a:prstDash val="solid"/>
          </a:ln>
        </p:spPr>
      </p:sp>
      <p:sp>
        <p:nvSpPr>
          <p:cNvPr id="4" name="label-0">
            <a:extLst>
              <a:ext uri="{FF2B5EF4-FFF2-40B4-BE49-F238E27FC236}">
                <a16:creationId xmlns:a16="http://schemas.microsoft.com/office/drawing/2014/main" id="{A8B9871D-BF3C-40BA-A658-82DAE9B3D0FD}"/>
              </a:ext>
            </a:extLst>
          </p:cNvPr>
          <p:cNvSpPr>
            <a:spLocks noGrp="1"/>
          </p:cNvSpPr>
          <p:nvPr/>
        </p:nvSpPr>
        <p:spPr>
          <a:xfrm>
            <a:off x="819150" y="1552575"/>
            <a:ext cx="2190750" cy="266700"/>
          </a:xfrm>
          <a:prstGeom prst="rect">
            <a:avLst/>
          </a:prstGeom>
          <a:noFill/>
          <a:ln w="0">
            <a:noFill/>
            <a:prstDash val="solid"/>
          </a:ln>
        </p:spPr>
        <p:txBody>
          <a:bodyPr/>
          <a:lstStyle/>
          <a:p>
            <a:pPr>
              <a:defRPr sz="1200" b="1">
                <a:solidFill>
                  <a:srgbClr val="3D8DFF"/>
                </a:solidFill>
              </a:defRPr>
            </a:pPr>
            <a:r>
              <a:rPr sz="1200" b="1" dirty="0">
                <a:solidFill>
                  <a:srgbClr val="3D8DFF"/>
                </a:solidFill>
              </a:rPr>
              <a:t>WEBOVÉ STRÁNKY</a:t>
            </a:r>
          </a:p>
        </p:txBody>
      </p:sp>
      <p:sp>
        <p:nvSpPr>
          <p:cNvPr id="5" name="langs-0">
            <a:extLst>
              <a:ext uri="{FF2B5EF4-FFF2-40B4-BE49-F238E27FC236}">
                <a16:creationId xmlns:a16="http://schemas.microsoft.com/office/drawing/2014/main" id="{F9C47876-1769-4DD4-A569-68FB72173E40}"/>
              </a:ext>
            </a:extLst>
          </p:cNvPr>
          <p:cNvSpPr>
            <a:spLocks noGrp="1"/>
          </p:cNvSpPr>
          <p:nvPr/>
        </p:nvSpPr>
        <p:spPr>
          <a:xfrm>
            <a:off x="3105150" y="1524000"/>
            <a:ext cx="2857500" cy="342900"/>
          </a:xfrm>
          <a:prstGeom prst="rect">
            <a:avLst/>
          </a:prstGeom>
          <a:noFill/>
          <a:ln w="0">
            <a:noFill/>
            <a:prstDash val="solid"/>
          </a:ln>
        </p:spPr>
        <p:txBody>
          <a:bodyPr/>
          <a:lstStyle/>
          <a:p>
            <a:pPr>
              <a:defRPr sz="1875" b="1">
                <a:solidFill>
                  <a:srgbClr val="111111"/>
                </a:solidFill>
              </a:defRPr>
            </a:pPr>
            <a:r>
              <a:rPr sz="1875" b="1" dirty="0">
                <a:solidFill>
                  <a:srgbClr val="111111"/>
                </a:solidFill>
              </a:rPr>
              <a:t>JavaScript • TypeScript</a:t>
            </a:r>
          </a:p>
        </p:txBody>
      </p:sp>
      <p:sp>
        <p:nvSpPr>
          <p:cNvPr id="6" name="purpose-0">
            <a:extLst>
              <a:ext uri="{FF2B5EF4-FFF2-40B4-BE49-F238E27FC236}">
                <a16:creationId xmlns:a16="http://schemas.microsoft.com/office/drawing/2014/main" id="{B2F45049-6147-44D6-84E7-12D1A2EE6527}"/>
              </a:ext>
            </a:extLst>
          </p:cNvPr>
          <p:cNvSpPr>
            <a:spLocks noGrp="1"/>
          </p:cNvSpPr>
          <p:nvPr/>
        </p:nvSpPr>
        <p:spPr>
          <a:xfrm>
            <a:off x="3105150" y="1885950"/>
            <a:ext cx="4552950" cy="304800"/>
          </a:xfrm>
          <a:prstGeom prst="rect">
            <a:avLst/>
          </a:prstGeom>
          <a:noFill/>
          <a:ln w="0">
            <a:noFill/>
            <a:prstDash val="solid"/>
          </a:ln>
        </p:spPr>
        <p:txBody>
          <a:bodyPr/>
          <a:lstStyle/>
          <a:p>
            <a:pPr>
              <a:defRPr sz="1275">
                <a:solidFill>
                  <a:srgbClr val="50545B"/>
                </a:solidFill>
              </a:defRPr>
            </a:pPr>
            <a:r>
              <a:rPr sz="1275" dirty="0">
                <a:solidFill>
                  <a:srgbClr val="50545B"/>
                </a:solidFill>
              </a:rPr>
              <a:t>interaktivní weby a webové aplikace</a:t>
            </a:r>
          </a:p>
        </p:txBody>
      </p:sp>
      <p:sp>
        <p:nvSpPr>
          <p:cNvPr id="7" name="rule-0">
            <a:extLst>
              <a:ext uri="{FF2B5EF4-FFF2-40B4-BE49-F238E27FC236}">
                <a16:creationId xmlns:a16="http://schemas.microsoft.com/office/drawing/2014/main" id="{90DD1D49-BEB8-490A-B992-99D71D77C40B}"/>
              </a:ext>
            </a:extLst>
          </p:cNvPr>
          <p:cNvSpPr>
            <a:spLocks noGrp="1"/>
          </p:cNvSpPr>
          <p:nvPr/>
        </p:nvSpPr>
        <p:spPr>
          <a:xfrm>
            <a:off x="571500" y="2314575"/>
            <a:ext cx="7086600" cy="9525"/>
          </a:xfrm>
          <a:prstGeom prst="rect">
            <a:avLst/>
          </a:prstGeom>
          <a:solidFill>
            <a:srgbClr val="D9DDE3"/>
          </a:solidFill>
          <a:ln w="0">
            <a:solidFill>
              <a:srgbClr val="D9DDE3"/>
            </a:solidFill>
            <a:prstDash val="solid"/>
          </a:ln>
        </p:spPr>
      </p:sp>
      <p:sp>
        <p:nvSpPr>
          <p:cNvPr id="8" name="accent-1">
            <a:extLst>
              <a:ext uri="{FF2B5EF4-FFF2-40B4-BE49-F238E27FC236}">
                <a16:creationId xmlns:a16="http://schemas.microsoft.com/office/drawing/2014/main" id="{EE67AD5A-6E78-47EF-9B92-0E341A93DA3B}"/>
              </a:ext>
            </a:extLst>
          </p:cNvPr>
          <p:cNvSpPr>
            <a:spLocks noGrp="1"/>
          </p:cNvSpPr>
          <p:nvPr/>
        </p:nvSpPr>
        <p:spPr>
          <a:xfrm>
            <a:off x="571500" y="2466975"/>
            <a:ext cx="76200" cy="590550"/>
          </a:xfrm>
          <a:prstGeom prst="rect">
            <a:avLst/>
          </a:prstGeom>
          <a:solidFill>
            <a:srgbClr val="58A942"/>
          </a:solidFill>
          <a:ln w="0">
            <a:solidFill>
              <a:srgbClr val="58A942"/>
            </a:solidFill>
            <a:prstDash val="solid"/>
          </a:ln>
        </p:spPr>
      </p:sp>
      <p:sp>
        <p:nvSpPr>
          <p:cNvPr id="9" name="label-1">
            <a:extLst>
              <a:ext uri="{FF2B5EF4-FFF2-40B4-BE49-F238E27FC236}">
                <a16:creationId xmlns:a16="http://schemas.microsoft.com/office/drawing/2014/main" id="{95FF4FE2-53EB-4CEC-9CF2-196571C71805}"/>
              </a:ext>
            </a:extLst>
          </p:cNvPr>
          <p:cNvSpPr>
            <a:spLocks noGrp="1"/>
          </p:cNvSpPr>
          <p:nvPr/>
        </p:nvSpPr>
        <p:spPr>
          <a:xfrm>
            <a:off x="819150" y="2419350"/>
            <a:ext cx="2190750" cy="266700"/>
          </a:xfrm>
          <a:prstGeom prst="rect">
            <a:avLst/>
          </a:prstGeom>
          <a:noFill/>
          <a:ln w="0">
            <a:noFill/>
            <a:prstDash val="solid"/>
          </a:ln>
        </p:spPr>
        <p:txBody>
          <a:bodyPr/>
          <a:lstStyle/>
          <a:p>
            <a:pPr>
              <a:defRPr sz="1200" b="1">
                <a:solidFill>
                  <a:srgbClr val="58A942"/>
                </a:solidFill>
              </a:defRPr>
            </a:pPr>
            <a:r>
              <a:rPr sz="1200" b="1" dirty="0">
                <a:solidFill>
                  <a:srgbClr val="58A942"/>
                </a:solidFill>
              </a:rPr>
              <a:t>VÝUKA, DATA A AI</a:t>
            </a:r>
          </a:p>
        </p:txBody>
      </p:sp>
      <p:sp>
        <p:nvSpPr>
          <p:cNvPr id="10" name="langs-1">
            <a:extLst>
              <a:ext uri="{FF2B5EF4-FFF2-40B4-BE49-F238E27FC236}">
                <a16:creationId xmlns:a16="http://schemas.microsoft.com/office/drawing/2014/main" id="{FCD27C3A-B1C6-42A5-81BD-C173D0F3F59B}"/>
              </a:ext>
            </a:extLst>
          </p:cNvPr>
          <p:cNvSpPr>
            <a:spLocks noGrp="1"/>
          </p:cNvSpPr>
          <p:nvPr/>
        </p:nvSpPr>
        <p:spPr>
          <a:xfrm>
            <a:off x="3105150" y="2390775"/>
            <a:ext cx="2857500" cy="342900"/>
          </a:xfrm>
          <a:prstGeom prst="rect">
            <a:avLst/>
          </a:prstGeom>
          <a:noFill/>
          <a:ln w="0">
            <a:noFill/>
            <a:prstDash val="solid"/>
          </a:ln>
        </p:spPr>
        <p:txBody>
          <a:bodyPr/>
          <a:lstStyle/>
          <a:p>
            <a:pPr>
              <a:defRPr sz="1875" b="1">
                <a:solidFill>
                  <a:srgbClr val="111111"/>
                </a:solidFill>
              </a:defRPr>
            </a:pPr>
            <a:r>
              <a:rPr sz="1875" b="1" dirty="0">
                <a:solidFill>
                  <a:srgbClr val="111111"/>
                </a:solidFill>
              </a:rPr>
              <a:t>Python</a:t>
            </a:r>
          </a:p>
        </p:txBody>
      </p:sp>
      <p:sp>
        <p:nvSpPr>
          <p:cNvPr id="11" name="purpose-1">
            <a:extLst>
              <a:ext uri="{FF2B5EF4-FFF2-40B4-BE49-F238E27FC236}">
                <a16:creationId xmlns:a16="http://schemas.microsoft.com/office/drawing/2014/main" id="{13F089FC-F95F-450D-A708-7C7781A3439E}"/>
              </a:ext>
            </a:extLst>
          </p:cNvPr>
          <p:cNvSpPr>
            <a:spLocks noGrp="1"/>
          </p:cNvSpPr>
          <p:nvPr/>
        </p:nvSpPr>
        <p:spPr>
          <a:xfrm>
            <a:off x="3105150" y="2752725"/>
            <a:ext cx="4552950" cy="304800"/>
          </a:xfrm>
          <a:prstGeom prst="rect">
            <a:avLst/>
          </a:prstGeom>
          <a:noFill/>
          <a:ln w="0">
            <a:noFill/>
            <a:prstDash val="solid"/>
          </a:ln>
        </p:spPr>
        <p:txBody>
          <a:bodyPr/>
          <a:lstStyle/>
          <a:p>
            <a:pPr>
              <a:defRPr sz="1275">
                <a:solidFill>
                  <a:srgbClr val="50545B"/>
                </a:solidFill>
              </a:defRPr>
            </a:pPr>
            <a:r>
              <a:rPr sz="1275" dirty="0">
                <a:solidFill>
                  <a:srgbClr val="50545B"/>
                </a:solidFill>
              </a:rPr>
              <a:t>výuka programování, analýza dat a umělá inteligence</a:t>
            </a:r>
          </a:p>
        </p:txBody>
      </p:sp>
      <p:sp>
        <p:nvSpPr>
          <p:cNvPr id="12" name="rule-1">
            <a:extLst>
              <a:ext uri="{FF2B5EF4-FFF2-40B4-BE49-F238E27FC236}">
                <a16:creationId xmlns:a16="http://schemas.microsoft.com/office/drawing/2014/main" id="{E20FAB70-BCC5-4D89-95C5-5BDF4A664D16}"/>
              </a:ext>
            </a:extLst>
          </p:cNvPr>
          <p:cNvSpPr>
            <a:spLocks noGrp="1"/>
          </p:cNvSpPr>
          <p:nvPr/>
        </p:nvSpPr>
        <p:spPr>
          <a:xfrm>
            <a:off x="571500" y="3181350"/>
            <a:ext cx="7086600" cy="9525"/>
          </a:xfrm>
          <a:prstGeom prst="rect">
            <a:avLst/>
          </a:prstGeom>
          <a:solidFill>
            <a:srgbClr val="D9DDE3"/>
          </a:solidFill>
          <a:ln w="0">
            <a:solidFill>
              <a:srgbClr val="D9DDE3"/>
            </a:solidFill>
            <a:prstDash val="solid"/>
          </a:ln>
        </p:spPr>
      </p:sp>
      <p:sp>
        <p:nvSpPr>
          <p:cNvPr id="13" name="accent-2">
            <a:extLst>
              <a:ext uri="{FF2B5EF4-FFF2-40B4-BE49-F238E27FC236}">
                <a16:creationId xmlns:a16="http://schemas.microsoft.com/office/drawing/2014/main" id="{30953DA2-00F9-4242-A98B-7999D850A0D4}"/>
              </a:ext>
            </a:extLst>
          </p:cNvPr>
          <p:cNvSpPr>
            <a:spLocks noGrp="1"/>
          </p:cNvSpPr>
          <p:nvPr/>
        </p:nvSpPr>
        <p:spPr>
          <a:xfrm>
            <a:off x="571500" y="3333750"/>
            <a:ext cx="76200" cy="590550"/>
          </a:xfrm>
          <a:prstGeom prst="rect">
            <a:avLst/>
          </a:prstGeom>
          <a:solidFill>
            <a:srgbClr val="8E63CE"/>
          </a:solidFill>
          <a:ln w="0">
            <a:solidFill>
              <a:srgbClr val="8E63CE"/>
            </a:solidFill>
            <a:prstDash val="solid"/>
          </a:ln>
        </p:spPr>
      </p:sp>
      <p:sp>
        <p:nvSpPr>
          <p:cNvPr id="14" name="label-2">
            <a:extLst>
              <a:ext uri="{FF2B5EF4-FFF2-40B4-BE49-F238E27FC236}">
                <a16:creationId xmlns:a16="http://schemas.microsoft.com/office/drawing/2014/main" id="{0692A107-83EC-4145-8B77-C7ED31586C57}"/>
              </a:ext>
            </a:extLst>
          </p:cNvPr>
          <p:cNvSpPr>
            <a:spLocks noGrp="1"/>
          </p:cNvSpPr>
          <p:nvPr/>
        </p:nvSpPr>
        <p:spPr>
          <a:xfrm>
            <a:off x="819150" y="3286125"/>
            <a:ext cx="2190750" cy="266700"/>
          </a:xfrm>
          <a:prstGeom prst="rect">
            <a:avLst/>
          </a:prstGeom>
          <a:noFill/>
          <a:ln w="0">
            <a:noFill/>
            <a:prstDash val="solid"/>
          </a:ln>
        </p:spPr>
        <p:txBody>
          <a:bodyPr/>
          <a:lstStyle/>
          <a:p>
            <a:pPr>
              <a:defRPr sz="1200" b="1">
                <a:solidFill>
                  <a:srgbClr val="8E63CE"/>
                </a:solidFill>
              </a:defRPr>
            </a:pPr>
            <a:r>
              <a:rPr sz="1200" b="1" dirty="0">
                <a:solidFill>
                  <a:srgbClr val="8E63CE"/>
                </a:solidFill>
              </a:rPr>
              <a:t>FIREMNÍ APLIKACE</a:t>
            </a:r>
          </a:p>
        </p:txBody>
      </p:sp>
      <p:sp>
        <p:nvSpPr>
          <p:cNvPr id="15" name="langs-2">
            <a:extLst>
              <a:ext uri="{FF2B5EF4-FFF2-40B4-BE49-F238E27FC236}">
                <a16:creationId xmlns:a16="http://schemas.microsoft.com/office/drawing/2014/main" id="{9E757769-68B7-440B-94C1-D218171B8463}"/>
              </a:ext>
            </a:extLst>
          </p:cNvPr>
          <p:cNvSpPr>
            <a:spLocks noGrp="1"/>
          </p:cNvSpPr>
          <p:nvPr/>
        </p:nvSpPr>
        <p:spPr>
          <a:xfrm>
            <a:off x="3105150" y="3257550"/>
            <a:ext cx="2857500" cy="342900"/>
          </a:xfrm>
          <a:prstGeom prst="rect">
            <a:avLst/>
          </a:prstGeom>
          <a:noFill/>
          <a:ln w="0">
            <a:noFill/>
            <a:prstDash val="solid"/>
          </a:ln>
        </p:spPr>
        <p:txBody>
          <a:bodyPr/>
          <a:lstStyle/>
          <a:p>
            <a:pPr>
              <a:defRPr sz="1875" b="1">
                <a:solidFill>
                  <a:srgbClr val="111111"/>
                </a:solidFill>
              </a:defRPr>
            </a:pPr>
            <a:r>
              <a:rPr sz="1875" b="1" dirty="0">
                <a:solidFill>
                  <a:srgbClr val="111111"/>
                </a:solidFill>
              </a:rPr>
              <a:t>Java • C#</a:t>
            </a:r>
          </a:p>
        </p:txBody>
      </p:sp>
      <p:sp>
        <p:nvSpPr>
          <p:cNvPr id="16" name="purpose-2">
            <a:extLst>
              <a:ext uri="{FF2B5EF4-FFF2-40B4-BE49-F238E27FC236}">
                <a16:creationId xmlns:a16="http://schemas.microsoft.com/office/drawing/2014/main" id="{5DEA991B-938B-4387-9EE6-FC6B1B96E595}"/>
              </a:ext>
            </a:extLst>
          </p:cNvPr>
          <p:cNvSpPr>
            <a:spLocks noGrp="1"/>
          </p:cNvSpPr>
          <p:nvPr/>
        </p:nvSpPr>
        <p:spPr>
          <a:xfrm>
            <a:off x="3105150" y="3619500"/>
            <a:ext cx="4552950" cy="304800"/>
          </a:xfrm>
          <a:prstGeom prst="rect">
            <a:avLst/>
          </a:prstGeom>
          <a:noFill/>
          <a:ln w="0">
            <a:noFill/>
            <a:prstDash val="solid"/>
          </a:ln>
        </p:spPr>
        <p:txBody>
          <a:bodyPr/>
          <a:lstStyle/>
          <a:p>
            <a:pPr>
              <a:defRPr sz="1275">
                <a:solidFill>
                  <a:srgbClr val="50545B"/>
                </a:solidFill>
              </a:defRPr>
            </a:pPr>
            <a:r>
              <a:rPr sz="1275" dirty="0">
                <a:solidFill>
                  <a:srgbClr val="50545B"/>
                </a:solidFill>
              </a:rPr>
              <a:t>rozsáhlé informační systémy a služby</a:t>
            </a:r>
          </a:p>
        </p:txBody>
      </p:sp>
      <p:sp>
        <p:nvSpPr>
          <p:cNvPr id="17" name="rule-2">
            <a:extLst>
              <a:ext uri="{FF2B5EF4-FFF2-40B4-BE49-F238E27FC236}">
                <a16:creationId xmlns:a16="http://schemas.microsoft.com/office/drawing/2014/main" id="{914236BC-8490-4CBC-A70A-5B0575900051}"/>
              </a:ext>
            </a:extLst>
          </p:cNvPr>
          <p:cNvSpPr>
            <a:spLocks noGrp="1"/>
          </p:cNvSpPr>
          <p:nvPr/>
        </p:nvSpPr>
        <p:spPr>
          <a:xfrm>
            <a:off x="571500" y="4048125"/>
            <a:ext cx="7086600" cy="9525"/>
          </a:xfrm>
          <a:prstGeom prst="rect">
            <a:avLst/>
          </a:prstGeom>
          <a:solidFill>
            <a:srgbClr val="D9DDE3"/>
          </a:solidFill>
          <a:ln w="0">
            <a:solidFill>
              <a:srgbClr val="D9DDE3"/>
            </a:solidFill>
            <a:prstDash val="solid"/>
          </a:ln>
        </p:spPr>
      </p:sp>
      <p:sp>
        <p:nvSpPr>
          <p:cNvPr id="18" name="accent-3">
            <a:extLst>
              <a:ext uri="{FF2B5EF4-FFF2-40B4-BE49-F238E27FC236}">
                <a16:creationId xmlns:a16="http://schemas.microsoft.com/office/drawing/2014/main" id="{7FA7A0E8-383E-457E-BDE7-D3749CC1B827}"/>
              </a:ext>
            </a:extLst>
          </p:cNvPr>
          <p:cNvSpPr>
            <a:spLocks noGrp="1"/>
          </p:cNvSpPr>
          <p:nvPr/>
        </p:nvSpPr>
        <p:spPr>
          <a:xfrm>
            <a:off x="571500" y="4200525"/>
            <a:ext cx="76200" cy="590550"/>
          </a:xfrm>
          <a:prstGeom prst="rect">
            <a:avLst/>
          </a:prstGeom>
          <a:solidFill>
            <a:srgbClr val="E36C36"/>
          </a:solidFill>
          <a:ln w="0">
            <a:solidFill>
              <a:srgbClr val="E36C36"/>
            </a:solidFill>
            <a:prstDash val="solid"/>
          </a:ln>
        </p:spPr>
      </p:sp>
      <p:sp>
        <p:nvSpPr>
          <p:cNvPr id="19" name="label-3">
            <a:extLst>
              <a:ext uri="{FF2B5EF4-FFF2-40B4-BE49-F238E27FC236}">
                <a16:creationId xmlns:a16="http://schemas.microsoft.com/office/drawing/2014/main" id="{7549FC7E-1789-4FB7-9F0B-E155E3D0200A}"/>
              </a:ext>
            </a:extLst>
          </p:cNvPr>
          <p:cNvSpPr>
            <a:spLocks noGrp="1"/>
          </p:cNvSpPr>
          <p:nvPr/>
        </p:nvSpPr>
        <p:spPr>
          <a:xfrm>
            <a:off x="819150" y="4152900"/>
            <a:ext cx="2190750" cy="266700"/>
          </a:xfrm>
          <a:prstGeom prst="rect">
            <a:avLst/>
          </a:prstGeom>
          <a:noFill/>
          <a:ln w="0">
            <a:noFill/>
            <a:prstDash val="solid"/>
          </a:ln>
        </p:spPr>
        <p:txBody>
          <a:bodyPr/>
          <a:lstStyle/>
          <a:p>
            <a:pPr>
              <a:defRPr sz="1200" b="1">
                <a:solidFill>
                  <a:srgbClr val="E36C36"/>
                </a:solidFill>
              </a:defRPr>
            </a:pPr>
            <a:r>
              <a:rPr sz="1200" b="1" dirty="0">
                <a:solidFill>
                  <a:srgbClr val="E36C36"/>
                </a:solidFill>
              </a:rPr>
              <a:t>SYSTÉMY A VÝKON</a:t>
            </a:r>
          </a:p>
        </p:txBody>
      </p:sp>
      <p:sp>
        <p:nvSpPr>
          <p:cNvPr id="20" name="langs-3">
            <a:extLst>
              <a:ext uri="{FF2B5EF4-FFF2-40B4-BE49-F238E27FC236}">
                <a16:creationId xmlns:a16="http://schemas.microsoft.com/office/drawing/2014/main" id="{E3069ED5-F484-412A-9876-2D2A484226C9}"/>
              </a:ext>
            </a:extLst>
          </p:cNvPr>
          <p:cNvSpPr>
            <a:spLocks noGrp="1"/>
          </p:cNvSpPr>
          <p:nvPr/>
        </p:nvSpPr>
        <p:spPr>
          <a:xfrm>
            <a:off x="3105150" y="4124325"/>
            <a:ext cx="2857500" cy="342900"/>
          </a:xfrm>
          <a:prstGeom prst="rect">
            <a:avLst/>
          </a:prstGeom>
          <a:noFill/>
          <a:ln w="0">
            <a:noFill/>
            <a:prstDash val="solid"/>
          </a:ln>
        </p:spPr>
        <p:txBody>
          <a:bodyPr/>
          <a:lstStyle/>
          <a:p>
            <a:pPr>
              <a:defRPr sz="1875" b="1">
                <a:solidFill>
                  <a:srgbClr val="111111"/>
                </a:solidFill>
              </a:defRPr>
            </a:pPr>
            <a:r>
              <a:rPr sz="1875" b="1" dirty="0">
                <a:solidFill>
                  <a:srgbClr val="111111"/>
                </a:solidFill>
              </a:rPr>
              <a:t>C • C++ • Rust</a:t>
            </a:r>
          </a:p>
        </p:txBody>
      </p:sp>
      <p:sp>
        <p:nvSpPr>
          <p:cNvPr id="21" name="purpose-3">
            <a:extLst>
              <a:ext uri="{FF2B5EF4-FFF2-40B4-BE49-F238E27FC236}">
                <a16:creationId xmlns:a16="http://schemas.microsoft.com/office/drawing/2014/main" id="{AA731D32-B1CA-444A-8877-542C96C003ED}"/>
              </a:ext>
            </a:extLst>
          </p:cNvPr>
          <p:cNvSpPr>
            <a:spLocks noGrp="1"/>
          </p:cNvSpPr>
          <p:nvPr/>
        </p:nvSpPr>
        <p:spPr>
          <a:xfrm>
            <a:off x="3105150" y="4486275"/>
            <a:ext cx="4552950" cy="304800"/>
          </a:xfrm>
          <a:prstGeom prst="rect">
            <a:avLst/>
          </a:prstGeom>
          <a:noFill/>
          <a:ln w="0">
            <a:noFill/>
            <a:prstDash val="solid"/>
          </a:ln>
        </p:spPr>
        <p:txBody>
          <a:bodyPr/>
          <a:lstStyle/>
          <a:p>
            <a:pPr>
              <a:defRPr sz="1275">
                <a:solidFill>
                  <a:srgbClr val="50545B"/>
                </a:solidFill>
              </a:defRPr>
            </a:pPr>
            <a:r>
              <a:rPr sz="1275" dirty="0">
                <a:solidFill>
                  <a:srgbClr val="50545B"/>
                </a:solidFill>
              </a:rPr>
              <a:t>operační systémy, zařízení a výkonné programy</a:t>
            </a:r>
          </a:p>
        </p:txBody>
      </p:sp>
      <p:sp>
        <p:nvSpPr>
          <p:cNvPr id="22" name="rule-3">
            <a:extLst>
              <a:ext uri="{FF2B5EF4-FFF2-40B4-BE49-F238E27FC236}">
                <a16:creationId xmlns:a16="http://schemas.microsoft.com/office/drawing/2014/main" id="{F59BF68E-385C-4B96-AA64-CEC3D8D5EF99}"/>
              </a:ext>
            </a:extLst>
          </p:cNvPr>
          <p:cNvSpPr>
            <a:spLocks noGrp="1"/>
          </p:cNvSpPr>
          <p:nvPr/>
        </p:nvSpPr>
        <p:spPr>
          <a:xfrm>
            <a:off x="571500" y="4914900"/>
            <a:ext cx="7086600" cy="9525"/>
          </a:xfrm>
          <a:prstGeom prst="rect">
            <a:avLst/>
          </a:prstGeom>
          <a:solidFill>
            <a:srgbClr val="D9DDE3"/>
          </a:solidFill>
          <a:ln w="0">
            <a:solidFill>
              <a:srgbClr val="D9DDE3"/>
            </a:solidFill>
            <a:prstDash val="solid"/>
          </a:ln>
        </p:spPr>
      </p:sp>
      <p:sp>
        <p:nvSpPr>
          <p:cNvPr id="23" name="accent-4">
            <a:extLst>
              <a:ext uri="{FF2B5EF4-FFF2-40B4-BE49-F238E27FC236}">
                <a16:creationId xmlns:a16="http://schemas.microsoft.com/office/drawing/2014/main" id="{7B355C3F-C7E7-40E7-9B09-C99E55088FA0}"/>
              </a:ext>
            </a:extLst>
          </p:cNvPr>
          <p:cNvSpPr>
            <a:spLocks noGrp="1"/>
          </p:cNvSpPr>
          <p:nvPr/>
        </p:nvSpPr>
        <p:spPr>
          <a:xfrm>
            <a:off x="571500" y="5067300"/>
            <a:ext cx="76200" cy="590550"/>
          </a:xfrm>
          <a:prstGeom prst="rect">
            <a:avLst/>
          </a:prstGeom>
          <a:solidFill>
            <a:srgbClr val="169DA6"/>
          </a:solidFill>
          <a:ln w="0">
            <a:solidFill>
              <a:srgbClr val="169DA6"/>
            </a:solidFill>
            <a:prstDash val="solid"/>
          </a:ln>
        </p:spPr>
      </p:sp>
      <p:sp>
        <p:nvSpPr>
          <p:cNvPr id="24" name="label-4">
            <a:extLst>
              <a:ext uri="{FF2B5EF4-FFF2-40B4-BE49-F238E27FC236}">
                <a16:creationId xmlns:a16="http://schemas.microsoft.com/office/drawing/2014/main" id="{924840D3-DF34-4A3F-86F1-733064232BE2}"/>
              </a:ext>
            </a:extLst>
          </p:cNvPr>
          <p:cNvSpPr>
            <a:spLocks noGrp="1"/>
          </p:cNvSpPr>
          <p:nvPr/>
        </p:nvSpPr>
        <p:spPr>
          <a:xfrm>
            <a:off x="819150" y="5019675"/>
            <a:ext cx="2190750" cy="266700"/>
          </a:xfrm>
          <a:prstGeom prst="rect">
            <a:avLst/>
          </a:prstGeom>
          <a:noFill/>
          <a:ln w="0">
            <a:noFill/>
            <a:prstDash val="solid"/>
          </a:ln>
        </p:spPr>
        <p:txBody>
          <a:bodyPr/>
          <a:lstStyle/>
          <a:p>
            <a:pPr>
              <a:defRPr sz="1200" b="1">
                <a:solidFill>
                  <a:srgbClr val="169DA6"/>
                </a:solidFill>
              </a:defRPr>
            </a:pPr>
            <a:r>
              <a:rPr sz="1200" b="1" dirty="0">
                <a:solidFill>
                  <a:srgbClr val="169DA6"/>
                </a:solidFill>
              </a:rPr>
              <a:t>MOBIL A CLOUD</a:t>
            </a:r>
          </a:p>
        </p:txBody>
      </p:sp>
      <p:sp>
        <p:nvSpPr>
          <p:cNvPr id="25" name="langs-4">
            <a:extLst>
              <a:ext uri="{FF2B5EF4-FFF2-40B4-BE49-F238E27FC236}">
                <a16:creationId xmlns:a16="http://schemas.microsoft.com/office/drawing/2014/main" id="{F70DFB36-ACFA-436B-B734-5520280E9585}"/>
              </a:ext>
            </a:extLst>
          </p:cNvPr>
          <p:cNvSpPr>
            <a:spLocks noGrp="1"/>
          </p:cNvSpPr>
          <p:nvPr/>
        </p:nvSpPr>
        <p:spPr>
          <a:xfrm>
            <a:off x="3105150" y="4991100"/>
            <a:ext cx="2857500" cy="342900"/>
          </a:xfrm>
          <a:prstGeom prst="rect">
            <a:avLst/>
          </a:prstGeom>
          <a:noFill/>
          <a:ln w="0">
            <a:noFill/>
            <a:prstDash val="solid"/>
          </a:ln>
        </p:spPr>
        <p:txBody>
          <a:bodyPr/>
          <a:lstStyle/>
          <a:p>
            <a:pPr>
              <a:defRPr sz="1875" b="1">
                <a:solidFill>
                  <a:srgbClr val="111111"/>
                </a:solidFill>
              </a:defRPr>
            </a:pPr>
            <a:r>
              <a:rPr sz="1875" b="1" dirty="0">
                <a:solidFill>
                  <a:srgbClr val="111111"/>
                </a:solidFill>
              </a:rPr>
              <a:t>Kotlin • Swift • Go</a:t>
            </a:r>
          </a:p>
        </p:txBody>
      </p:sp>
      <p:sp>
        <p:nvSpPr>
          <p:cNvPr id="26" name="purpose-4">
            <a:extLst>
              <a:ext uri="{FF2B5EF4-FFF2-40B4-BE49-F238E27FC236}">
                <a16:creationId xmlns:a16="http://schemas.microsoft.com/office/drawing/2014/main" id="{0BD6B97D-2AC1-425C-9433-B1E6A0B49F74}"/>
              </a:ext>
            </a:extLst>
          </p:cNvPr>
          <p:cNvSpPr>
            <a:spLocks noGrp="1"/>
          </p:cNvSpPr>
          <p:nvPr/>
        </p:nvSpPr>
        <p:spPr>
          <a:xfrm>
            <a:off x="3105150" y="5353050"/>
            <a:ext cx="4552950" cy="304800"/>
          </a:xfrm>
          <a:prstGeom prst="rect">
            <a:avLst/>
          </a:prstGeom>
          <a:noFill/>
          <a:ln w="0">
            <a:noFill/>
            <a:prstDash val="solid"/>
          </a:ln>
        </p:spPr>
        <p:txBody>
          <a:bodyPr/>
          <a:lstStyle/>
          <a:p>
            <a:pPr>
              <a:defRPr sz="1275">
                <a:solidFill>
                  <a:srgbClr val="50545B"/>
                </a:solidFill>
              </a:defRPr>
            </a:pPr>
            <a:r>
              <a:rPr sz="1275" dirty="0">
                <a:solidFill>
                  <a:srgbClr val="50545B"/>
                </a:solidFill>
              </a:rPr>
              <a:t>mobilní aplikace a internetové služby</a:t>
            </a:r>
          </a:p>
        </p:txBody>
      </p:sp>
      <p:sp>
        <p:nvSpPr>
          <p:cNvPr id="27" name="takeaway-panel">
            <a:extLst>
              <a:ext uri="{FF2B5EF4-FFF2-40B4-BE49-F238E27FC236}">
                <a16:creationId xmlns:a16="http://schemas.microsoft.com/office/drawing/2014/main" id="{801103D6-09F9-4976-956F-E334B5E26BF8}"/>
              </a:ext>
            </a:extLst>
          </p:cNvPr>
          <p:cNvSpPr>
            <a:spLocks noGrp="1"/>
          </p:cNvSpPr>
          <p:nvPr/>
        </p:nvSpPr>
        <p:spPr>
          <a:xfrm>
            <a:off x="8153400" y="1504950"/>
            <a:ext cx="3467100" cy="4333875"/>
          </a:xfrm>
          <a:prstGeom prst="rect">
            <a:avLst/>
          </a:prstGeom>
          <a:solidFill>
            <a:srgbClr val="EAF6FC"/>
          </a:solidFill>
          <a:ln w="9525">
            <a:solidFill>
              <a:srgbClr val="C8E8F7"/>
            </a:solidFill>
            <a:prstDash val="solid"/>
          </a:ln>
        </p:spPr>
      </p:sp>
      <p:sp>
        <p:nvSpPr>
          <p:cNvPr id="28" name="takeaway-kicker">
            <a:extLst>
              <a:ext uri="{FF2B5EF4-FFF2-40B4-BE49-F238E27FC236}">
                <a16:creationId xmlns:a16="http://schemas.microsoft.com/office/drawing/2014/main" id="{9FBEDA91-9C42-4681-BC37-56F6F6244291}"/>
              </a:ext>
            </a:extLst>
          </p:cNvPr>
          <p:cNvSpPr>
            <a:spLocks noGrp="1"/>
          </p:cNvSpPr>
          <p:nvPr/>
        </p:nvSpPr>
        <p:spPr>
          <a:xfrm>
            <a:off x="8515350" y="1924050"/>
            <a:ext cx="2286000" cy="285750"/>
          </a:xfrm>
          <a:prstGeom prst="rect">
            <a:avLst/>
          </a:prstGeom>
          <a:noFill/>
          <a:ln w="0">
            <a:noFill/>
            <a:prstDash val="solid"/>
          </a:ln>
        </p:spPr>
        <p:txBody>
          <a:bodyPr/>
          <a:lstStyle/>
          <a:p>
            <a:pPr>
              <a:defRPr sz="1275" b="1">
                <a:solidFill>
                  <a:srgbClr val="2879C9"/>
                </a:solidFill>
              </a:defRPr>
            </a:pPr>
            <a:r>
              <a:rPr sz="1275" b="1" dirty="0">
                <a:solidFill>
                  <a:srgbClr val="2879C9"/>
                </a:solidFill>
              </a:rPr>
              <a:t>DŮLEŽITÉ</a:t>
            </a:r>
          </a:p>
        </p:txBody>
      </p:sp>
      <p:sp>
        <p:nvSpPr>
          <p:cNvPr id="29" name="takeaway">
            <a:extLst>
              <a:ext uri="{FF2B5EF4-FFF2-40B4-BE49-F238E27FC236}">
                <a16:creationId xmlns:a16="http://schemas.microsoft.com/office/drawing/2014/main" id="{6B5DC8AD-9E41-446F-A3B3-80980B4D2D11}"/>
              </a:ext>
            </a:extLst>
          </p:cNvPr>
          <p:cNvSpPr>
            <a:spLocks noGrp="1"/>
          </p:cNvSpPr>
          <p:nvPr/>
        </p:nvSpPr>
        <p:spPr>
          <a:xfrm>
            <a:off x="8515350" y="2324100"/>
            <a:ext cx="2705100" cy="1200150"/>
          </a:xfrm>
          <a:prstGeom prst="rect">
            <a:avLst/>
          </a:prstGeom>
          <a:noFill/>
          <a:ln w="0">
            <a:noFill/>
            <a:prstDash val="solid"/>
          </a:ln>
        </p:spPr>
        <p:txBody>
          <a:bodyPr/>
          <a:lstStyle/>
          <a:p>
            <a:pPr>
              <a:defRPr sz="2175" b="1">
                <a:solidFill>
                  <a:srgbClr val="111111"/>
                </a:solidFill>
              </a:defRPr>
            </a:pPr>
            <a:r>
              <a:rPr sz="2175" b="1" dirty="0">
                <a:solidFill>
                  <a:srgbClr val="111111"/>
                </a:solidFill>
              </a:rPr>
              <a:t>Neexistuje jeden nejlepší programovací jazyk.</a:t>
            </a:r>
          </a:p>
        </p:txBody>
      </p:sp>
      <p:sp>
        <p:nvSpPr>
          <p:cNvPr id="30" name="takeaway-body">
            <a:extLst>
              <a:ext uri="{FF2B5EF4-FFF2-40B4-BE49-F238E27FC236}">
                <a16:creationId xmlns:a16="http://schemas.microsoft.com/office/drawing/2014/main" id="{AFFF618B-2656-41F1-8807-60A924DDDE47}"/>
              </a:ext>
            </a:extLst>
          </p:cNvPr>
          <p:cNvSpPr>
            <a:spLocks noGrp="1"/>
          </p:cNvSpPr>
          <p:nvPr/>
        </p:nvSpPr>
        <p:spPr>
          <a:xfrm>
            <a:off x="8515350" y="3752850"/>
            <a:ext cx="2667000" cy="1162050"/>
          </a:xfrm>
          <a:prstGeom prst="rect">
            <a:avLst/>
          </a:prstGeom>
          <a:noFill/>
          <a:ln w="0">
            <a:noFill/>
            <a:prstDash val="solid"/>
          </a:ln>
        </p:spPr>
        <p:txBody>
          <a:bodyPr/>
          <a:lstStyle/>
          <a:p>
            <a:pPr>
              <a:defRPr sz="1500">
                <a:solidFill>
                  <a:srgbClr val="414750"/>
                </a:solidFill>
              </a:defRPr>
            </a:pPr>
            <a:r>
              <a:rPr sz="1500" dirty="0">
                <a:solidFill>
                  <a:srgbClr val="414750"/>
                </a:solidFill>
              </a:rPr>
              <a:t>Jazyk vybíráme podle toho, jaký program chceme vytvořit a na jakém zařízení poběží.</a:t>
            </a:r>
          </a:p>
        </p:txBody>
      </p:sp>
      <p:sp>
        <p:nvSpPr>
          <p:cNvPr id="31" name="note">
            <a:extLst>
              <a:ext uri="{FF2B5EF4-FFF2-40B4-BE49-F238E27FC236}">
                <a16:creationId xmlns:a16="http://schemas.microsoft.com/office/drawing/2014/main" id="{15DC2495-C6C4-49B2-90C2-A5A13663A1AE}"/>
              </a:ext>
            </a:extLst>
          </p:cNvPr>
          <p:cNvSpPr>
            <a:spLocks noGrp="1"/>
          </p:cNvSpPr>
          <p:nvPr/>
        </p:nvSpPr>
        <p:spPr>
          <a:xfrm>
            <a:off x="571500" y="6200775"/>
            <a:ext cx="11049000" cy="323850"/>
          </a:xfrm>
          <a:prstGeom prst="rect">
            <a:avLst/>
          </a:prstGeom>
          <a:noFill/>
          <a:ln w="0">
            <a:noFill/>
            <a:prstDash val="solid"/>
          </a:ln>
        </p:spPr>
        <p:txBody>
          <a:bodyPr/>
          <a:lstStyle/>
          <a:p>
            <a:pPr>
              <a:defRPr sz="1200" i="1">
                <a:solidFill>
                  <a:srgbClr val="666A72"/>
                </a:solidFill>
              </a:defRPr>
            </a:pPr>
            <a:r>
              <a:rPr sz="1200" i="1" dirty="0">
                <a:solidFill>
                  <a:srgbClr val="666A72"/>
                </a:solidFill>
              </a:rPr>
              <a:t>Poznámka: HTML a CSS slouží k tvorbě webových stránek, ale nejsou programovacími jazyky.</a:t>
            </a:r>
          </a:p>
        </p:txBody>
      </p:sp>
    </p:spTree>
    <p:extLst>
      <p:ext uri="{BB962C8B-B14F-4D97-AF65-F5344CB8AC3E}">
        <p14:creationId xmlns:p14="http://schemas.microsoft.com/office/powerpoint/2010/main" val="2481578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C3130D1D-6020-4265-9B7D-032BFC81AA68}"/>
              </a:ext>
            </a:extLst>
          </p:cNvPr>
          <p:cNvSpPr txBox="1"/>
          <p:nvPr/>
        </p:nvSpPr>
        <p:spPr>
          <a:xfrm>
            <a:off x="206733" y="347167"/>
            <a:ext cx="11593003" cy="3139321"/>
          </a:xfrm>
          <a:prstGeom prst="rect">
            <a:avLst/>
          </a:prstGeom>
          <a:noFill/>
        </p:spPr>
        <p:txBody>
          <a:bodyPr wrap="square">
            <a:spAutoFit/>
          </a:bodyPr>
          <a:lstStyle/>
          <a:p>
            <a:pPr>
              <a:buNone/>
            </a:pPr>
            <a:r>
              <a:rPr lang="cs-CZ" b="1" dirty="0"/>
              <a:t>Co je Python?</a:t>
            </a:r>
          </a:p>
          <a:p>
            <a:pPr>
              <a:buNone/>
            </a:pPr>
            <a:r>
              <a:rPr lang="cs-CZ" b="1" dirty="0"/>
              <a:t>Python</a:t>
            </a:r>
            <a:r>
              <a:rPr lang="cs-CZ" dirty="0"/>
              <a:t> je moderní, univerzální programovací jazyk. Vytvořil jej nizozemský programátor </a:t>
            </a:r>
            <a:r>
              <a:rPr lang="cs-CZ" b="1" dirty="0"/>
              <a:t>Guido van </a:t>
            </a:r>
            <a:r>
              <a:rPr lang="cs-CZ" b="1" dirty="0" err="1"/>
              <a:t>Rossum</a:t>
            </a:r>
            <a:r>
              <a:rPr lang="cs-CZ" dirty="0"/>
              <a:t> a poprvé byl zveřejněn v roce </a:t>
            </a:r>
            <a:r>
              <a:rPr lang="cs-CZ" b="1" dirty="0"/>
              <a:t>1991</a:t>
            </a:r>
            <a:r>
              <a:rPr lang="cs-CZ" dirty="0"/>
              <a:t>.</a:t>
            </a:r>
          </a:p>
          <a:p>
            <a:pPr>
              <a:buNone/>
            </a:pPr>
            <a:endParaRPr lang="cs-CZ" dirty="0"/>
          </a:p>
          <a:p>
            <a:pPr>
              <a:buNone/>
            </a:pPr>
            <a:r>
              <a:rPr lang="cs-CZ" b="1" dirty="0"/>
              <a:t>Hlavní vlastnosti</a:t>
            </a:r>
          </a:p>
          <a:p>
            <a:pPr marL="285750" indent="-285750">
              <a:buFont typeface="Arial" panose="020B0604020202020204" pitchFamily="34" charset="0"/>
              <a:buChar char="•"/>
            </a:pPr>
            <a:r>
              <a:rPr lang="cs-CZ" dirty="0"/>
              <a:t>má jednoduchý a dobře čitelný zápis, </a:t>
            </a:r>
          </a:p>
          <a:p>
            <a:pPr marL="285750" indent="-285750">
              <a:buFont typeface="Arial" panose="020B0604020202020204" pitchFamily="34" charset="0"/>
              <a:buChar char="•"/>
            </a:pPr>
            <a:r>
              <a:rPr lang="cs-CZ" dirty="0"/>
              <a:t>je vhodný pro začátečníky, </a:t>
            </a:r>
          </a:p>
          <a:p>
            <a:pPr marL="285750" indent="-285750">
              <a:buFont typeface="Arial" panose="020B0604020202020204" pitchFamily="34" charset="0"/>
              <a:buChar char="•"/>
            </a:pPr>
            <a:r>
              <a:rPr lang="cs-CZ" dirty="0"/>
              <a:t>programy se obvykle spouštějí pomocí interpretu, </a:t>
            </a:r>
          </a:p>
          <a:p>
            <a:pPr marL="285750" indent="-285750">
              <a:buFont typeface="Arial" panose="020B0604020202020204" pitchFamily="34" charset="0"/>
              <a:buChar char="•"/>
            </a:pPr>
            <a:r>
              <a:rPr lang="cs-CZ" dirty="0"/>
              <a:t>funguje ve Windows, Linuxu i macOS, </a:t>
            </a:r>
          </a:p>
          <a:p>
            <a:pPr marL="285750" indent="-285750">
              <a:buFont typeface="Arial" panose="020B0604020202020204" pitchFamily="34" charset="0"/>
              <a:buChar char="•"/>
            </a:pPr>
            <a:r>
              <a:rPr lang="cs-CZ" dirty="0"/>
              <a:t>je zdarma a má otevřený zdrojový kód, </a:t>
            </a:r>
          </a:p>
          <a:p>
            <a:pPr marL="285750" indent="-285750">
              <a:buFont typeface="Arial" panose="020B0604020202020204" pitchFamily="34" charset="0"/>
              <a:buChar char="•"/>
            </a:pPr>
            <a:r>
              <a:rPr lang="cs-CZ" dirty="0"/>
              <a:t>nabízí velké množství hotových knihoven. </a:t>
            </a:r>
          </a:p>
        </p:txBody>
      </p:sp>
      <p:sp>
        <p:nvSpPr>
          <p:cNvPr id="4" name="Rectangle 1">
            <a:extLst>
              <a:ext uri="{FF2B5EF4-FFF2-40B4-BE49-F238E27FC236}">
                <a16:creationId xmlns:a16="http://schemas.microsoft.com/office/drawing/2014/main" id="{E2C350D4-850E-623A-0382-D5991CBE0C3E}"/>
              </a:ext>
            </a:extLst>
          </p:cNvPr>
          <p:cNvSpPr>
            <a:spLocks noChangeArrowheads="1"/>
          </p:cNvSpPr>
          <p:nvPr/>
        </p:nvSpPr>
        <p:spPr bwMode="auto">
          <a:xfrm>
            <a:off x="206732" y="3562368"/>
            <a:ext cx="6938535" cy="2708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t>Proč se budeme učit Python?</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b="1"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Jeho zápis je přehledný, a proto se můžeme soustředit především na způsob řešení úlohy.</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Jednoduchý příklad:</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err="1"/>
              <a:t>print</a:t>
            </a:r>
            <a:r>
              <a:rPr lang="cs-CZ" altLang="cs-CZ" dirty="0"/>
              <a:t>("Ahoj, světe!")</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Výsledek:</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Ahoj, světe!</a:t>
            </a:r>
          </a:p>
        </p:txBody>
      </p:sp>
      <p:pic>
        <p:nvPicPr>
          <p:cNvPr id="3075" name="Picture 3">
            <a:extLst>
              <a:ext uri="{FF2B5EF4-FFF2-40B4-BE49-F238E27FC236}">
                <a16:creationId xmlns:a16="http://schemas.microsoft.com/office/drawing/2014/main" id="{7E87105A-9ED8-E258-0EBB-8DF2CA52EF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76858" y="1343278"/>
            <a:ext cx="2381250" cy="3200400"/>
          </a:xfrm>
          <a:prstGeom prst="rect">
            <a:avLst/>
          </a:prstGeom>
          <a:noFill/>
          <a:extLst>
            <a:ext uri="{909E8E84-426E-40DD-AFC4-6F175D3DCCD1}">
              <a14:hiddenFill xmlns:a14="http://schemas.microsoft.com/office/drawing/2010/main">
                <a:solidFill>
                  <a:srgbClr val="FFFFFF"/>
                </a:solidFill>
              </a14:hiddenFill>
            </a:ext>
          </a:extLst>
        </p:spPr>
      </p:pic>
      <p:sp>
        <p:nvSpPr>
          <p:cNvPr id="8" name="TextovéPole 7">
            <a:extLst>
              <a:ext uri="{FF2B5EF4-FFF2-40B4-BE49-F238E27FC236}">
                <a16:creationId xmlns:a16="http://schemas.microsoft.com/office/drawing/2014/main" id="{C57FCC73-96ED-B746-90F1-D2A33A8E103B}"/>
              </a:ext>
            </a:extLst>
          </p:cNvPr>
          <p:cNvSpPr txBox="1"/>
          <p:nvPr/>
        </p:nvSpPr>
        <p:spPr>
          <a:xfrm>
            <a:off x="8268037" y="4718174"/>
            <a:ext cx="3643439" cy="923330"/>
          </a:xfrm>
          <a:prstGeom prst="rect">
            <a:avLst/>
          </a:prstGeom>
          <a:noFill/>
        </p:spPr>
        <p:txBody>
          <a:bodyPr wrap="square">
            <a:spAutoFit/>
          </a:bodyPr>
          <a:lstStyle/>
          <a:p>
            <a:r>
              <a:rPr lang="cs-CZ" b="1" dirty="0"/>
              <a:t>Guido van </a:t>
            </a:r>
            <a:r>
              <a:rPr lang="cs-CZ" b="1" dirty="0" err="1"/>
              <a:t>Rossum</a:t>
            </a:r>
            <a:endParaRPr lang="cs-CZ" b="1" dirty="0"/>
          </a:p>
          <a:p>
            <a:r>
              <a:rPr lang="cs-CZ" dirty="0"/>
              <a:t>foto: Daniel </a:t>
            </a:r>
            <a:r>
              <a:rPr lang="cs-CZ" dirty="0" err="1"/>
              <a:t>Stroud</a:t>
            </a:r>
            <a:r>
              <a:rPr lang="cs-CZ" dirty="0"/>
              <a:t>, CC BY-SA 4.0, </a:t>
            </a:r>
            <a:r>
              <a:rPr lang="cs-CZ" dirty="0" err="1"/>
              <a:t>Wikimedia</a:t>
            </a:r>
            <a:r>
              <a:rPr lang="cs-CZ" dirty="0"/>
              <a:t> </a:t>
            </a:r>
            <a:r>
              <a:rPr lang="cs-CZ" dirty="0" err="1"/>
              <a:t>Commons</a:t>
            </a:r>
            <a:r>
              <a:rPr lang="cs-CZ" dirty="0"/>
              <a:t>.</a:t>
            </a:r>
          </a:p>
        </p:txBody>
      </p:sp>
    </p:spTree>
    <p:extLst>
      <p:ext uri="{BB962C8B-B14F-4D97-AF65-F5344CB8AC3E}">
        <p14:creationId xmlns:p14="http://schemas.microsoft.com/office/powerpoint/2010/main" val="38022228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14CFF338-A2AF-4583-17DB-1A8511277741}"/>
              </a:ext>
            </a:extLst>
          </p:cNvPr>
          <p:cNvSpPr txBox="1"/>
          <p:nvPr/>
        </p:nvSpPr>
        <p:spPr>
          <a:xfrm>
            <a:off x="285139" y="180904"/>
            <a:ext cx="2935491" cy="369332"/>
          </a:xfrm>
          <a:prstGeom prst="rect">
            <a:avLst/>
          </a:prstGeom>
          <a:noFill/>
        </p:spPr>
        <p:txBody>
          <a:bodyPr wrap="square">
            <a:spAutoFit/>
          </a:bodyPr>
          <a:lstStyle/>
          <a:p>
            <a:pPr>
              <a:buNone/>
            </a:pPr>
            <a:r>
              <a:rPr lang="cs-CZ" b="1" dirty="0"/>
              <a:t>K čemu se Python používá?</a:t>
            </a:r>
          </a:p>
        </p:txBody>
      </p:sp>
      <p:sp>
        <p:nvSpPr>
          <p:cNvPr id="5" name="TextovéPole 4">
            <a:extLst>
              <a:ext uri="{FF2B5EF4-FFF2-40B4-BE49-F238E27FC236}">
                <a16:creationId xmlns:a16="http://schemas.microsoft.com/office/drawing/2014/main" id="{458774FD-3FA3-1EEE-81ED-B45268511F69}"/>
              </a:ext>
            </a:extLst>
          </p:cNvPr>
          <p:cNvSpPr txBox="1"/>
          <p:nvPr/>
        </p:nvSpPr>
        <p:spPr>
          <a:xfrm>
            <a:off x="324641" y="426239"/>
            <a:ext cx="11542718" cy="6340197"/>
          </a:xfrm>
          <a:prstGeom prst="rect">
            <a:avLst/>
          </a:prstGeom>
          <a:noFill/>
        </p:spPr>
        <p:txBody>
          <a:bodyPr wrap="square">
            <a:spAutoFit/>
          </a:bodyPr>
          <a:lstStyle/>
          <a:p>
            <a:pPr>
              <a:buNone/>
            </a:pPr>
            <a:r>
              <a:rPr lang="cs-CZ" sz="1400" b="1" dirty="0"/>
              <a:t>Výuka programování</a:t>
            </a:r>
          </a:p>
          <a:p>
            <a:pPr>
              <a:buNone/>
            </a:pPr>
            <a:r>
              <a:rPr lang="cs-CZ" sz="1400" dirty="0"/>
              <a:t>Python má jednoduchý a dobře čitelný zápis. Začátečníci se proto mohou soustředit na pochopení algoritmů, proměnných, podmínek a cyklů místo složitých pravidel zápisu.</a:t>
            </a:r>
          </a:p>
          <a:p>
            <a:pPr>
              <a:buNone/>
            </a:pPr>
            <a:r>
              <a:rPr lang="cs-CZ" sz="1400" b="1" dirty="0"/>
              <a:t>Automatizace opakovaných úloh</a:t>
            </a:r>
          </a:p>
          <a:p>
            <a:pPr>
              <a:buNone/>
            </a:pPr>
            <a:r>
              <a:rPr lang="cs-CZ" sz="1400" dirty="0"/>
              <a:t>Pomocí Pythonu lze vytvořit programy, které automaticky vykonávají často opakované činnosti, například:</a:t>
            </a:r>
          </a:p>
          <a:p>
            <a:pPr marL="285750" indent="-285750">
              <a:buFont typeface="Arial" panose="020B0604020202020204" pitchFamily="34" charset="0"/>
              <a:buChar char="•"/>
            </a:pPr>
            <a:r>
              <a:rPr lang="cs-CZ" sz="1400" dirty="0"/>
              <a:t>přejmenování většího množství souborů, </a:t>
            </a:r>
          </a:p>
          <a:p>
            <a:pPr marL="285750" indent="-285750">
              <a:buFont typeface="Arial" panose="020B0604020202020204" pitchFamily="34" charset="0"/>
              <a:buChar char="•"/>
            </a:pPr>
            <a:r>
              <a:rPr lang="cs-CZ" sz="1400" dirty="0"/>
              <a:t>třídění a kopírování dokumentů, </a:t>
            </a:r>
          </a:p>
          <a:p>
            <a:pPr marL="285750" indent="-285750">
              <a:buFont typeface="Arial" panose="020B0604020202020204" pitchFamily="34" charset="0"/>
              <a:buChar char="•"/>
            </a:pPr>
            <a:r>
              <a:rPr lang="cs-CZ" sz="1400" dirty="0"/>
              <a:t>zpracování tabulek, </a:t>
            </a:r>
          </a:p>
          <a:p>
            <a:pPr marL="285750" indent="-285750">
              <a:buFont typeface="Arial" panose="020B0604020202020204" pitchFamily="34" charset="0"/>
              <a:buChar char="•"/>
            </a:pPr>
            <a:r>
              <a:rPr lang="cs-CZ" sz="1400" dirty="0"/>
              <a:t>vytváření pravidelných přehledů, </a:t>
            </a:r>
          </a:p>
          <a:p>
            <a:pPr marL="285750" indent="-285750">
              <a:buFont typeface="Arial" panose="020B0604020202020204" pitchFamily="34" charset="0"/>
              <a:buChar char="•"/>
            </a:pPr>
            <a:r>
              <a:rPr lang="cs-CZ" sz="1400" dirty="0"/>
              <a:t>odesílání zpráv nebo e-mailů. </a:t>
            </a:r>
          </a:p>
          <a:p>
            <a:pPr>
              <a:buNone/>
            </a:pPr>
            <a:r>
              <a:rPr lang="cs-CZ" sz="1400" b="1" dirty="0"/>
              <a:t>Tvorba webových aplikací</a:t>
            </a:r>
          </a:p>
          <a:p>
            <a:pPr>
              <a:buNone/>
            </a:pPr>
            <a:r>
              <a:rPr lang="cs-CZ" sz="1400" dirty="0"/>
              <a:t>Python může pracovat na serveru, přijímat požadavky uživatelů a připravovat obsah webových stránek. Používají se například frameworky </a:t>
            </a:r>
            <a:r>
              <a:rPr lang="cs-CZ" sz="1400" b="1" dirty="0" err="1"/>
              <a:t>Django</a:t>
            </a:r>
            <a:r>
              <a:rPr lang="cs-CZ" sz="1400" dirty="0"/>
              <a:t>, </a:t>
            </a:r>
            <a:r>
              <a:rPr lang="cs-CZ" sz="1400" b="1" dirty="0" err="1"/>
              <a:t>Flask</a:t>
            </a:r>
            <a:r>
              <a:rPr lang="cs-CZ" sz="1400" dirty="0"/>
              <a:t> nebo </a:t>
            </a:r>
            <a:r>
              <a:rPr lang="cs-CZ" sz="1400" b="1" dirty="0" err="1"/>
              <a:t>FastAPI</a:t>
            </a:r>
            <a:r>
              <a:rPr lang="cs-CZ" sz="1400" dirty="0"/>
              <a:t>.</a:t>
            </a:r>
          </a:p>
          <a:p>
            <a:pPr>
              <a:buNone/>
            </a:pPr>
            <a:r>
              <a:rPr lang="cs-CZ" sz="1400" dirty="0"/>
              <a:t>Příkladem může být rezervační systém, internetový obchod nebo školní informační aplikace.</a:t>
            </a:r>
          </a:p>
          <a:p>
            <a:pPr>
              <a:buNone/>
            </a:pPr>
            <a:r>
              <a:rPr lang="cs-CZ" sz="1400" b="1" dirty="0"/>
              <a:t>Zpracování a analýza dat</a:t>
            </a:r>
          </a:p>
          <a:p>
            <a:pPr>
              <a:buNone/>
            </a:pPr>
            <a:r>
              <a:rPr lang="cs-CZ" sz="1400" dirty="0"/>
              <a:t>Python dokáže načítat, upravovat, porovnávat a graficky zobrazovat velké množství údajů. Používá se například při zpracování výsledků měření, ekonomických údajů nebo zdravotnických dat.</a:t>
            </a:r>
          </a:p>
          <a:p>
            <a:pPr>
              <a:buNone/>
            </a:pPr>
            <a:r>
              <a:rPr lang="cs-CZ" sz="1400" dirty="0"/>
              <a:t>Známé knihovny jsou </a:t>
            </a:r>
            <a:r>
              <a:rPr lang="cs-CZ" sz="1400" b="1" dirty="0" err="1"/>
              <a:t>pandas</a:t>
            </a:r>
            <a:r>
              <a:rPr lang="cs-CZ" sz="1400" dirty="0"/>
              <a:t>, </a:t>
            </a:r>
            <a:r>
              <a:rPr lang="cs-CZ" sz="1400" b="1" dirty="0" err="1"/>
              <a:t>NumPy</a:t>
            </a:r>
            <a:r>
              <a:rPr lang="cs-CZ" sz="1400" dirty="0"/>
              <a:t> a </a:t>
            </a:r>
            <a:r>
              <a:rPr lang="cs-CZ" sz="1400" b="1" dirty="0" err="1"/>
              <a:t>Matplotlib</a:t>
            </a:r>
            <a:r>
              <a:rPr lang="cs-CZ" sz="1400" dirty="0"/>
              <a:t>.</a:t>
            </a:r>
          </a:p>
          <a:p>
            <a:pPr>
              <a:buNone/>
            </a:pPr>
            <a:r>
              <a:rPr lang="cs-CZ" sz="1400" b="1" dirty="0"/>
              <a:t>Vědecké výpočty</a:t>
            </a:r>
          </a:p>
          <a:p>
            <a:pPr>
              <a:buNone/>
            </a:pPr>
            <a:r>
              <a:rPr lang="cs-CZ" sz="1400" dirty="0"/>
              <a:t>Python umožňuje provádět matematické a statistické výpočty, řešit rovnice, vytvářet modely a simulovat různé děje.</a:t>
            </a:r>
          </a:p>
          <a:p>
            <a:pPr>
              <a:buNone/>
            </a:pPr>
            <a:r>
              <a:rPr lang="cs-CZ" sz="1400" dirty="0"/>
              <a:t>Lze jej využít například k vyhodnocení fyzikálního experimentu, zpracování laboratorních měření nebo modelování šíření nemoci.</a:t>
            </a:r>
          </a:p>
          <a:p>
            <a:pPr>
              <a:buNone/>
            </a:pPr>
            <a:r>
              <a:rPr lang="cs-CZ" sz="1400" b="1" dirty="0"/>
              <a:t>Umělá inteligence a strojové učení</a:t>
            </a:r>
          </a:p>
          <a:p>
            <a:pPr>
              <a:buNone/>
            </a:pPr>
            <a:r>
              <a:rPr lang="cs-CZ" sz="1400" dirty="0"/>
              <a:t>Python se používá při vytváření programů, které se učí z předložených dat. Takové programy mohou například:</a:t>
            </a:r>
          </a:p>
          <a:p>
            <a:pPr marL="285750" indent="-285750">
              <a:buFont typeface="Arial" panose="020B0604020202020204" pitchFamily="34" charset="0"/>
              <a:buChar char="•"/>
            </a:pPr>
            <a:r>
              <a:rPr lang="cs-CZ" sz="1400" dirty="0"/>
              <a:t>rozpoznávat obraz nebo řeč, </a:t>
            </a:r>
          </a:p>
          <a:p>
            <a:pPr marL="285750" indent="-285750">
              <a:buFont typeface="Arial" panose="020B0604020202020204" pitchFamily="34" charset="0"/>
              <a:buChar char="•"/>
            </a:pPr>
            <a:r>
              <a:rPr lang="cs-CZ" sz="1400" dirty="0"/>
              <a:t>překládat texty, </a:t>
            </a:r>
          </a:p>
          <a:p>
            <a:pPr marL="285750" indent="-285750">
              <a:buFont typeface="Arial" panose="020B0604020202020204" pitchFamily="34" charset="0"/>
              <a:buChar char="•"/>
            </a:pPr>
            <a:r>
              <a:rPr lang="cs-CZ" sz="1400" dirty="0"/>
              <a:t>vyhledávat pravidelnosti v datech, </a:t>
            </a:r>
          </a:p>
          <a:p>
            <a:pPr marL="285750" indent="-285750">
              <a:buFont typeface="Arial" panose="020B0604020202020204" pitchFamily="34" charset="0"/>
              <a:buChar char="•"/>
            </a:pPr>
            <a:r>
              <a:rPr lang="cs-CZ" sz="1400" dirty="0"/>
              <a:t>předpovídat budoucí hodnoty, </a:t>
            </a:r>
          </a:p>
          <a:p>
            <a:pPr marL="285750" indent="-285750">
              <a:buFont typeface="Arial" panose="020B0604020202020204" pitchFamily="34" charset="0"/>
              <a:buChar char="•"/>
            </a:pPr>
            <a:r>
              <a:rPr lang="cs-CZ" sz="1400" dirty="0"/>
              <a:t>pomáhat při vyhodnocování lékařských snímků. </a:t>
            </a:r>
          </a:p>
          <a:p>
            <a:pPr>
              <a:buNone/>
            </a:pPr>
            <a:r>
              <a:rPr lang="cs-CZ" sz="1400" dirty="0"/>
              <a:t>Používají se například knihovny </a:t>
            </a:r>
            <a:r>
              <a:rPr lang="cs-CZ" sz="1400" b="1" dirty="0" err="1"/>
              <a:t>scikit-learn</a:t>
            </a:r>
            <a:r>
              <a:rPr lang="cs-CZ" sz="1400" dirty="0"/>
              <a:t>, </a:t>
            </a:r>
            <a:r>
              <a:rPr lang="cs-CZ" sz="1400" b="1" dirty="0" err="1"/>
              <a:t>TensorFlow</a:t>
            </a:r>
            <a:r>
              <a:rPr lang="cs-CZ" sz="1400" dirty="0"/>
              <a:t> a </a:t>
            </a:r>
            <a:r>
              <a:rPr lang="cs-CZ" sz="1400" b="1" dirty="0" err="1"/>
              <a:t>PyTorch</a:t>
            </a:r>
            <a:r>
              <a:rPr lang="cs-CZ" sz="1400" dirty="0"/>
              <a:t>.</a:t>
            </a:r>
          </a:p>
        </p:txBody>
      </p:sp>
    </p:spTree>
    <p:extLst>
      <p:ext uri="{BB962C8B-B14F-4D97-AF65-F5344CB8AC3E}">
        <p14:creationId xmlns:p14="http://schemas.microsoft.com/office/powerpoint/2010/main" val="993733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ABC2A9F-FDE8-C3E2-9085-0688CA1A353C}"/>
              </a:ext>
            </a:extLst>
          </p:cNvPr>
          <p:cNvSpPr txBox="1"/>
          <p:nvPr/>
        </p:nvSpPr>
        <p:spPr>
          <a:xfrm>
            <a:off x="333955" y="128387"/>
            <a:ext cx="11068215" cy="369332"/>
          </a:xfrm>
          <a:prstGeom prst="rect">
            <a:avLst/>
          </a:prstGeom>
          <a:noFill/>
        </p:spPr>
        <p:txBody>
          <a:bodyPr wrap="square" rtlCol="0">
            <a:spAutoFit/>
          </a:bodyPr>
          <a:lstStyle/>
          <a:p>
            <a:r>
              <a:rPr lang="cs-CZ" dirty="0"/>
              <a:t>Úlohy a testy platformy HAXAGON: PROGRAMOVÁNÍ - vztahující se k tvorbě vývojových diagramů a programování:</a:t>
            </a:r>
          </a:p>
        </p:txBody>
      </p:sp>
      <p:graphicFrame>
        <p:nvGraphicFramePr>
          <p:cNvPr id="3" name="Tabulka 2">
            <a:extLst>
              <a:ext uri="{FF2B5EF4-FFF2-40B4-BE49-F238E27FC236}">
                <a16:creationId xmlns:a16="http://schemas.microsoft.com/office/drawing/2014/main" id="{E2A2DBC0-E28A-08AD-0161-73E0BB54984A}"/>
              </a:ext>
            </a:extLst>
          </p:cNvPr>
          <p:cNvGraphicFramePr>
            <a:graphicFrameLocks noGrp="1"/>
          </p:cNvGraphicFramePr>
          <p:nvPr>
            <p:extLst>
              <p:ext uri="{D42A27DB-BD31-4B8C-83A1-F6EECF244321}">
                <p14:modId xmlns:p14="http://schemas.microsoft.com/office/powerpoint/2010/main" val="3179831084"/>
              </p:ext>
            </p:extLst>
          </p:nvPr>
        </p:nvGraphicFramePr>
        <p:xfrm>
          <a:off x="532735" y="1674521"/>
          <a:ext cx="3312000" cy="468576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011671784"/>
                    </a:ext>
                  </a:extLst>
                </a:gridCol>
                <a:gridCol w="2880000">
                  <a:extLst>
                    <a:ext uri="{9D8B030D-6E8A-4147-A177-3AD203B41FA5}">
                      <a16:colId xmlns:a16="http://schemas.microsoft.com/office/drawing/2014/main" val="2619991931"/>
                    </a:ext>
                  </a:extLst>
                </a:gridCol>
              </a:tblGrid>
              <a:tr h="360000">
                <a:tc>
                  <a:txBody>
                    <a:bodyPr/>
                    <a:lstStyle/>
                    <a:p>
                      <a:endParaRPr lang="cs-CZ" dirty="0"/>
                    </a:p>
                  </a:txBody>
                  <a:tcPr/>
                </a:tc>
                <a:tc>
                  <a:txBody>
                    <a:bodyPr/>
                    <a:lstStyle/>
                    <a:p>
                      <a:endParaRPr lang="cs-CZ" dirty="0"/>
                    </a:p>
                  </a:txBody>
                  <a:tcPr/>
                </a:tc>
                <a:extLst>
                  <a:ext uri="{0D108BD9-81ED-4DB2-BD59-A6C34878D82A}">
                    <a16:rowId xmlns:a16="http://schemas.microsoft.com/office/drawing/2014/main" val="397105248"/>
                  </a:ext>
                </a:extLst>
              </a:tr>
              <a:tr h="360000">
                <a:tc>
                  <a:txBody>
                    <a:bodyPr/>
                    <a:lstStyle/>
                    <a:p>
                      <a:r>
                        <a:rPr lang="cs-CZ" sz="1400" b="0" dirty="0">
                          <a:solidFill>
                            <a:schemeClr val="tx1"/>
                          </a:solidFill>
                        </a:rPr>
                        <a:t>01</a:t>
                      </a:r>
                    </a:p>
                  </a:txBody>
                  <a:tcPr/>
                </a:tc>
                <a:tc>
                  <a:txBody>
                    <a:bodyPr/>
                    <a:lstStyle/>
                    <a:p>
                      <a:r>
                        <a:rPr lang="cs-CZ" sz="1400" b="0" dirty="0">
                          <a:solidFill>
                            <a:schemeClr val="tx1"/>
                          </a:solidFill>
                        </a:rPr>
                        <a:t>Úvod do vývojových diagramů</a:t>
                      </a:r>
                    </a:p>
                  </a:txBody>
                  <a:tcPr/>
                </a:tc>
                <a:extLst>
                  <a:ext uri="{0D108BD9-81ED-4DB2-BD59-A6C34878D82A}">
                    <a16:rowId xmlns:a16="http://schemas.microsoft.com/office/drawing/2014/main" val="2641836902"/>
                  </a:ext>
                </a:extLst>
              </a:tr>
              <a:tr h="360000">
                <a:tc>
                  <a:txBody>
                    <a:bodyPr/>
                    <a:lstStyle/>
                    <a:p>
                      <a:r>
                        <a:rPr lang="cs-CZ" sz="1400" b="0" dirty="0">
                          <a:solidFill>
                            <a:schemeClr val="tx1"/>
                          </a:solidFill>
                        </a:rPr>
                        <a:t>02</a:t>
                      </a:r>
                    </a:p>
                  </a:txBody>
                  <a:tcPr/>
                </a:tc>
                <a:tc>
                  <a:txBody>
                    <a:bodyPr/>
                    <a:lstStyle/>
                    <a:p>
                      <a:r>
                        <a:rPr lang="cs-CZ" sz="1400" b="0" dirty="0">
                          <a:solidFill>
                            <a:schemeClr val="tx1"/>
                          </a:solidFill>
                        </a:rPr>
                        <a:t>Tvorba vývojových diagramů</a:t>
                      </a:r>
                    </a:p>
                  </a:txBody>
                  <a:tcPr/>
                </a:tc>
                <a:extLst>
                  <a:ext uri="{0D108BD9-81ED-4DB2-BD59-A6C34878D82A}">
                    <a16:rowId xmlns:a16="http://schemas.microsoft.com/office/drawing/2014/main" val="2356007191"/>
                  </a:ext>
                </a:extLst>
              </a:tr>
              <a:tr h="360000">
                <a:tc>
                  <a:txBody>
                    <a:bodyPr/>
                    <a:lstStyle/>
                    <a:p>
                      <a:r>
                        <a:rPr lang="cs-CZ" sz="1400" b="1" dirty="0">
                          <a:solidFill>
                            <a:srgbClr val="FF0000"/>
                          </a:solidFill>
                        </a:rPr>
                        <a:t>03</a:t>
                      </a:r>
                    </a:p>
                  </a:txBody>
                  <a:tcPr/>
                </a:tc>
                <a:tc>
                  <a:txBody>
                    <a:bodyPr/>
                    <a:lstStyle/>
                    <a:p>
                      <a:r>
                        <a:rPr lang="cs-CZ" sz="1400" b="1" dirty="0">
                          <a:solidFill>
                            <a:srgbClr val="FF0000"/>
                          </a:solidFill>
                        </a:rPr>
                        <a:t>První kroky s Pythonem</a:t>
                      </a:r>
                    </a:p>
                  </a:txBody>
                  <a:tcPr/>
                </a:tc>
                <a:extLst>
                  <a:ext uri="{0D108BD9-81ED-4DB2-BD59-A6C34878D82A}">
                    <a16:rowId xmlns:a16="http://schemas.microsoft.com/office/drawing/2014/main" val="3531168178"/>
                  </a:ext>
                </a:extLst>
              </a:tr>
              <a:tr h="360000">
                <a:tc>
                  <a:txBody>
                    <a:bodyPr/>
                    <a:lstStyle/>
                    <a:p>
                      <a:r>
                        <a:rPr lang="cs-CZ" sz="1400" dirty="0"/>
                        <a:t>04</a:t>
                      </a:r>
                    </a:p>
                  </a:txBody>
                  <a:tcPr/>
                </a:tc>
                <a:tc>
                  <a:txBody>
                    <a:bodyPr/>
                    <a:lstStyle/>
                    <a:p>
                      <a:r>
                        <a:rPr lang="cs-CZ" sz="1400" dirty="0"/>
                        <a:t>Proměnné</a:t>
                      </a:r>
                    </a:p>
                  </a:txBody>
                  <a:tcPr/>
                </a:tc>
                <a:extLst>
                  <a:ext uri="{0D108BD9-81ED-4DB2-BD59-A6C34878D82A}">
                    <a16:rowId xmlns:a16="http://schemas.microsoft.com/office/drawing/2014/main" val="3374931110"/>
                  </a:ext>
                </a:extLst>
              </a:tr>
              <a:tr h="360000">
                <a:tc>
                  <a:txBody>
                    <a:bodyPr/>
                    <a:lstStyle/>
                    <a:p>
                      <a:r>
                        <a:rPr lang="cs-CZ" sz="1400" dirty="0"/>
                        <a:t>05</a:t>
                      </a:r>
                    </a:p>
                  </a:txBody>
                  <a:tcPr/>
                </a:tc>
                <a:tc>
                  <a:txBody>
                    <a:bodyPr/>
                    <a:lstStyle/>
                    <a:p>
                      <a:r>
                        <a:rPr lang="cs-CZ" sz="1400" dirty="0"/>
                        <a:t>Proměnné – úkol</a:t>
                      </a:r>
                    </a:p>
                  </a:txBody>
                  <a:tcPr/>
                </a:tc>
                <a:extLst>
                  <a:ext uri="{0D108BD9-81ED-4DB2-BD59-A6C34878D82A}">
                    <a16:rowId xmlns:a16="http://schemas.microsoft.com/office/drawing/2014/main" val="3982678862"/>
                  </a:ext>
                </a:extLst>
              </a:tr>
              <a:tr h="360000">
                <a:tc>
                  <a:txBody>
                    <a:bodyPr/>
                    <a:lstStyle/>
                    <a:p>
                      <a:r>
                        <a:rPr lang="cs-CZ" sz="1400" dirty="0"/>
                        <a:t>06</a:t>
                      </a:r>
                    </a:p>
                  </a:txBody>
                  <a:tcPr/>
                </a:tc>
                <a:tc>
                  <a:txBody>
                    <a:bodyPr/>
                    <a:lstStyle/>
                    <a:p>
                      <a:r>
                        <a:rPr lang="cs-CZ" sz="1400" dirty="0"/>
                        <a:t>Datové typy</a:t>
                      </a:r>
                    </a:p>
                  </a:txBody>
                  <a:tcPr/>
                </a:tc>
                <a:extLst>
                  <a:ext uri="{0D108BD9-81ED-4DB2-BD59-A6C34878D82A}">
                    <a16:rowId xmlns:a16="http://schemas.microsoft.com/office/drawing/2014/main" val="3884899103"/>
                  </a:ext>
                </a:extLst>
              </a:tr>
              <a:tr h="360000">
                <a:tc>
                  <a:txBody>
                    <a:bodyPr/>
                    <a:lstStyle/>
                    <a:p>
                      <a:r>
                        <a:rPr lang="cs-CZ" sz="1400" dirty="0"/>
                        <a:t>07</a:t>
                      </a:r>
                    </a:p>
                  </a:txBody>
                  <a:tcPr/>
                </a:tc>
                <a:tc>
                  <a:txBody>
                    <a:bodyPr/>
                    <a:lstStyle/>
                    <a:p>
                      <a:r>
                        <a:rPr lang="cs-CZ" sz="1400" dirty="0"/>
                        <a:t>Datové typy – úkol</a:t>
                      </a:r>
                    </a:p>
                  </a:txBody>
                  <a:tcPr/>
                </a:tc>
                <a:extLst>
                  <a:ext uri="{0D108BD9-81ED-4DB2-BD59-A6C34878D82A}">
                    <a16:rowId xmlns:a16="http://schemas.microsoft.com/office/drawing/2014/main" val="2261341636"/>
                  </a:ext>
                </a:extLst>
              </a:tr>
              <a:tr h="360000">
                <a:tc>
                  <a:txBody>
                    <a:bodyPr/>
                    <a:lstStyle/>
                    <a:p>
                      <a:r>
                        <a:rPr lang="cs-CZ" sz="1400" dirty="0"/>
                        <a:t>08</a:t>
                      </a:r>
                    </a:p>
                  </a:txBody>
                  <a:tcPr/>
                </a:tc>
                <a:tc>
                  <a:txBody>
                    <a:bodyPr/>
                    <a:lstStyle/>
                    <a:p>
                      <a:r>
                        <a:rPr lang="cs-CZ" sz="1400" dirty="0"/>
                        <a:t>Uživatelské vstupy</a:t>
                      </a:r>
                    </a:p>
                  </a:txBody>
                  <a:tcPr/>
                </a:tc>
                <a:extLst>
                  <a:ext uri="{0D108BD9-81ED-4DB2-BD59-A6C34878D82A}">
                    <a16:rowId xmlns:a16="http://schemas.microsoft.com/office/drawing/2014/main" val="3465467281"/>
                  </a:ext>
                </a:extLst>
              </a:tr>
              <a:tr h="360000">
                <a:tc>
                  <a:txBody>
                    <a:bodyPr/>
                    <a:lstStyle/>
                    <a:p>
                      <a:r>
                        <a:rPr lang="cs-CZ" sz="1400" dirty="0"/>
                        <a:t>09</a:t>
                      </a:r>
                    </a:p>
                  </a:txBody>
                  <a:tcPr/>
                </a:tc>
                <a:tc>
                  <a:txBody>
                    <a:bodyPr/>
                    <a:lstStyle/>
                    <a:p>
                      <a:r>
                        <a:rPr lang="cs-CZ" sz="1400" dirty="0"/>
                        <a:t>Uživatelské vstupy – úkol</a:t>
                      </a:r>
                    </a:p>
                  </a:txBody>
                  <a:tcPr/>
                </a:tc>
                <a:extLst>
                  <a:ext uri="{0D108BD9-81ED-4DB2-BD59-A6C34878D82A}">
                    <a16:rowId xmlns:a16="http://schemas.microsoft.com/office/drawing/2014/main" val="3566877109"/>
                  </a:ext>
                </a:extLst>
              </a:tr>
              <a:tr h="360000">
                <a:tc>
                  <a:txBody>
                    <a:bodyPr/>
                    <a:lstStyle/>
                    <a:p>
                      <a:r>
                        <a:rPr lang="cs-CZ" sz="1400" dirty="0"/>
                        <a:t>10</a:t>
                      </a:r>
                    </a:p>
                  </a:txBody>
                  <a:tcPr/>
                </a:tc>
                <a:tc>
                  <a:txBody>
                    <a:bodyPr/>
                    <a:lstStyle/>
                    <a:p>
                      <a:r>
                        <a:rPr lang="cs-CZ" sz="1400" dirty="0"/>
                        <a:t>Podmínky</a:t>
                      </a:r>
                    </a:p>
                  </a:txBody>
                  <a:tcPr/>
                </a:tc>
                <a:extLst>
                  <a:ext uri="{0D108BD9-81ED-4DB2-BD59-A6C34878D82A}">
                    <a16:rowId xmlns:a16="http://schemas.microsoft.com/office/drawing/2014/main" val="1779495810"/>
                  </a:ext>
                </a:extLst>
              </a:tr>
              <a:tr h="360000">
                <a:tc>
                  <a:txBody>
                    <a:bodyPr/>
                    <a:lstStyle/>
                    <a:p>
                      <a:r>
                        <a:rPr lang="cs-CZ" sz="1400" dirty="0"/>
                        <a:t>11</a:t>
                      </a:r>
                    </a:p>
                  </a:txBody>
                  <a:tcPr/>
                </a:tc>
                <a:tc>
                  <a:txBody>
                    <a:bodyPr/>
                    <a:lstStyle/>
                    <a:p>
                      <a:r>
                        <a:rPr lang="cs-CZ" sz="1400" dirty="0"/>
                        <a:t>Podmínky – úkol</a:t>
                      </a:r>
                    </a:p>
                  </a:txBody>
                  <a:tcPr/>
                </a:tc>
                <a:extLst>
                  <a:ext uri="{0D108BD9-81ED-4DB2-BD59-A6C34878D82A}">
                    <a16:rowId xmlns:a16="http://schemas.microsoft.com/office/drawing/2014/main" val="4294245596"/>
                  </a:ext>
                </a:extLst>
              </a:tr>
              <a:tr h="360000">
                <a:tc>
                  <a:txBody>
                    <a:bodyPr/>
                    <a:lstStyle/>
                    <a:p>
                      <a:r>
                        <a:rPr lang="cs-CZ" sz="1400" dirty="0"/>
                        <a:t>12</a:t>
                      </a:r>
                    </a:p>
                  </a:txBody>
                  <a:tcPr/>
                </a:tc>
                <a:tc>
                  <a:txBody>
                    <a:bodyPr/>
                    <a:lstStyle/>
                    <a:p>
                      <a:r>
                        <a:rPr lang="cs-CZ" sz="1400" dirty="0"/>
                        <a:t>Vnořené podmínky</a:t>
                      </a:r>
                    </a:p>
                  </a:txBody>
                  <a:tcPr/>
                </a:tc>
                <a:extLst>
                  <a:ext uri="{0D108BD9-81ED-4DB2-BD59-A6C34878D82A}">
                    <a16:rowId xmlns:a16="http://schemas.microsoft.com/office/drawing/2014/main" val="1286202017"/>
                  </a:ext>
                </a:extLst>
              </a:tr>
            </a:tbl>
          </a:graphicData>
        </a:graphic>
      </p:graphicFrame>
      <p:graphicFrame>
        <p:nvGraphicFramePr>
          <p:cNvPr id="4" name="Tabulka 3">
            <a:extLst>
              <a:ext uri="{FF2B5EF4-FFF2-40B4-BE49-F238E27FC236}">
                <a16:creationId xmlns:a16="http://schemas.microsoft.com/office/drawing/2014/main" id="{6BBE3D9D-97FE-1C06-89D9-716C9F72C17B}"/>
              </a:ext>
            </a:extLst>
          </p:cNvPr>
          <p:cNvGraphicFramePr>
            <a:graphicFrameLocks noGrp="1"/>
          </p:cNvGraphicFramePr>
          <p:nvPr>
            <p:extLst>
              <p:ext uri="{D42A27DB-BD31-4B8C-83A1-F6EECF244321}">
                <p14:modId xmlns:p14="http://schemas.microsoft.com/office/powerpoint/2010/main" val="1054602195"/>
              </p:ext>
            </p:extLst>
          </p:nvPr>
        </p:nvGraphicFramePr>
        <p:xfrm>
          <a:off x="4480558" y="1677026"/>
          <a:ext cx="3312000" cy="504576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626364496"/>
                    </a:ext>
                  </a:extLst>
                </a:gridCol>
                <a:gridCol w="2880000">
                  <a:extLst>
                    <a:ext uri="{9D8B030D-6E8A-4147-A177-3AD203B41FA5}">
                      <a16:colId xmlns:a16="http://schemas.microsoft.com/office/drawing/2014/main" val="3355212270"/>
                    </a:ext>
                  </a:extLst>
                </a:gridCol>
              </a:tblGrid>
              <a:tr h="360000">
                <a:tc>
                  <a:txBody>
                    <a:bodyPr/>
                    <a:lstStyle/>
                    <a:p>
                      <a:endParaRPr lang="cs-CZ" dirty="0"/>
                    </a:p>
                  </a:txBody>
                  <a:tcPr/>
                </a:tc>
                <a:tc>
                  <a:txBody>
                    <a:bodyPr/>
                    <a:lstStyle/>
                    <a:p>
                      <a:endParaRPr lang="cs-CZ" dirty="0"/>
                    </a:p>
                  </a:txBody>
                  <a:tcPr/>
                </a:tc>
                <a:extLst>
                  <a:ext uri="{0D108BD9-81ED-4DB2-BD59-A6C34878D82A}">
                    <a16:rowId xmlns:a16="http://schemas.microsoft.com/office/drawing/2014/main" val="535630520"/>
                  </a:ext>
                </a:extLst>
              </a:tr>
              <a:tr h="360000">
                <a:tc>
                  <a:txBody>
                    <a:bodyPr/>
                    <a:lstStyle/>
                    <a:p>
                      <a:r>
                        <a:rPr lang="cs-CZ" sz="1400" dirty="0"/>
                        <a:t>13</a:t>
                      </a:r>
                    </a:p>
                  </a:txBody>
                  <a:tcPr/>
                </a:tc>
                <a:tc>
                  <a:txBody>
                    <a:bodyPr/>
                    <a:lstStyle/>
                    <a:p>
                      <a:r>
                        <a:rPr lang="cs-CZ" sz="1400" dirty="0"/>
                        <a:t>Vnořené podmínky – úkol</a:t>
                      </a:r>
                    </a:p>
                  </a:txBody>
                  <a:tcPr/>
                </a:tc>
                <a:extLst>
                  <a:ext uri="{0D108BD9-81ED-4DB2-BD59-A6C34878D82A}">
                    <a16:rowId xmlns:a16="http://schemas.microsoft.com/office/drawing/2014/main" val="2339841769"/>
                  </a:ext>
                </a:extLst>
              </a:tr>
              <a:tr h="360000">
                <a:tc>
                  <a:txBody>
                    <a:bodyPr/>
                    <a:lstStyle/>
                    <a:p>
                      <a:r>
                        <a:rPr lang="cs-CZ" sz="1400" dirty="0"/>
                        <a:t>14</a:t>
                      </a:r>
                    </a:p>
                  </a:txBody>
                  <a:tcPr/>
                </a:tc>
                <a:tc>
                  <a:txBody>
                    <a:bodyPr/>
                    <a:lstStyle/>
                    <a:p>
                      <a:r>
                        <a:rPr lang="cs-CZ" sz="1400" dirty="0"/>
                        <a:t>Logické operátory</a:t>
                      </a:r>
                    </a:p>
                  </a:txBody>
                  <a:tcPr/>
                </a:tc>
                <a:extLst>
                  <a:ext uri="{0D108BD9-81ED-4DB2-BD59-A6C34878D82A}">
                    <a16:rowId xmlns:a16="http://schemas.microsoft.com/office/drawing/2014/main" val="3976917391"/>
                  </a:ext>
                </a:extLst>
              </a:tr>
              <a:tr h="360000">
                <a:tc>
                  <a:txBody>
                    <a:bodyPr/>
                    <a:lstStyle/>
                    <a:p>
                      <a:r>
                        <a:rPr lang="cs-CZ" sz="1400" dirty="0"/>
                        <a:t>15</a:t>
                      </a:r>
                    </a:p>
                  </a:txBody>
                  <a:tcPr/>
                </a:tc>
                <a:tc>
                  <a:txBody>
                    <a:bodyPr/>
                    <a:lstStyle/>
                    <a:p>
                      <a:r>
                        <a:rPr lang="cs-CZ" sz="1400" dirty="0"/>
                        <a:t>Logické operátory - úkol</a:t>
                      </a:r>
                    </a:p>
                  </a:txBody>
                  <a:tcPr/>
                </a:tc>
                <a:extLst>
                  <a:ext uri="{0D108BD9-81ED-4DB2-BD59-A6C34878D82A}">
                    <a16:rowId xmlns:a16="http://schemas.microsoft.com/office/drawing/2014/main" val="919074831"/>
                  </a:ext>
                </a:extLst>
              </a:tr>
              <a:tr h="360000">
                <a:tc>
                  <a:txBody>
                    <a:bodyPr/>
                    <a:lstStyle/>
                    <a:p>
                      <a:r>
                        <a:rPr lang="cs-CZ" sz="1400" dirty="0"/>
                        <a:t>16</a:t>
                      </a:r>
                    </a:p>
                  </a:txBody>
                  <a:tcPr/>
                </a:tc>
                <a:tc>
                  <a:txBody>
                    <a:bodyPr/>
                    <a:lstStyle/>
                    <a:p>
                      <a:r>
                        <a:rPr lang="cs-CZ" sz="1400" dirty="0"/>
                        <a:t>Projekt – Úhybný manévr</a:t>
                      </a:r>
                    </a:p>
                  </a:txBody>
                  <a:tcPr/>
                </a:tc>
                <a:extLst>
                  <a:ext uri="{0D108BD9-81ED-4DB2-BD59-A6C34878D82A}">
                    <a16:rowId xmlns:a16="http://schemas.microsoft.com/office/drawing/2014/main" val="3802141571"/>
                  </a:ext>
                </a:extLst>
              </a:tr>
              <a:tr h="360000">
                <a:tc>
                  <a:txBody>
                    <a:bodyPr/>
                    <a:lstStyle/>
                    <a:p>
                      <a:r>
                        <a:rPr lang="cs-CZ" sz="1400" dirty="0"/>
                        <a:t>17</a:t>
                      </a:r>
                    </a:p>
                  </a:txBody>
                  <a:tcPr/>
                </a:tc>
                <a:tc>
                  <a:txBody>
                    <a:bodyPr/>
                    <a:lstStyle/>
                    <a:p>
                      <a:r>
                        <a:rPr lang="cs-CZ" sz="1400" dirty="0"/>
                        <a:t>Listy</a:t>
                      </a:r>
                    </a:p>
                  </a:txBody>
                  <a:tcPr/>
                </a:tc>
                <a:extLst>
                  <a:ext uri="{0D108BD9-81ED-4DB2-BD59-A6C34878D82A}">
                    <a16:rowId xmlns:a16="http://schemas.microsoft.com/office/drawing/2014/main" val="1555772099"/>
                  </a:ext>
                </a:extLst>
              </a:tr>
              <a:tr h="360000">
                <a:tc>
                  <a:txBody>
                    <a:bodyPr/>
                    <a:lstStyle/>
                    <a:p>
                      <a:r>
                        <a:rPr lang="cs-CZ" sz="1400" dirty="0"/>
                        <a:t>18</a:t>
                      </a:r>
                    </a:p>
                  </a:txBody>
                  <a:tcPr/>
                </a:tc>
                <a:tc>
                  <a:txBody>
                    <a:bodyPr/>
                    <a:lstStyle/>
                    <a:p>
                      <a:r>
                        <a:rPr lang="cs-CZ" sz="1400" dirty="0"/>
                        <a:t>Listy – úkol</a:t>
                      </a:r>
                    </a:p>
                  </a:txBody>
                  <a:tcPr/>
                </a:tc>
                <a:extLst>
                  <a:ext uri="{0D108BD9-81ED-4DB2-BD59-A6C34878D82A}">
                    <a16:rowId xmlns:a16="http://schemas.microsoft.com/office/drawing/2014/main" val="3731057540"/>
                  </a:ext>
                </a:extLst>
              </a:tr>
              <a:tr h="360000">
                <a:tc>
                  <a:txBody>
                    <a:bodyPr/>
                    <a:lstStyle/>
                    <a:p>
                      <a:r>
                        <a:rPr lang="cs-CZ" sz="1400" dirty="0"/>
                        <a:t>19</a:t>
                      </a:r>
                    </a:p>
                  </a:txBody>
                  <a:tcPr/>
                </a:tc>
                <a:tc>
                  <a:txBody>
                    <a:bodyPr/>
                    <a:lstStyle/>
                    <a:p>
                      <a:r>
                        <a:rPr lang="cs-CZ" sz="1400" dirty="0"/>
                        <a:t>Cyklus – while</a:t>
                      </a:r>
                    </a:p>
                  </a:txBody>
                  <a:tcPr/>
                </a:tc>
                <a:extLst>
                  <a:ext uri="{0D108BD9-81ED-4DB2-BD59-A6C34878D82A}">
                    <a16:rowId xmlns:a16="http://schemas.microsoft.com/office/drawing/2014/main" val="1666707418"/>
                  </a:ext>
                </a:extLst>
              </a:tr>
              <a:tr h="360000">
                <a:tc>
                  <a:txBody>
                    <a:bodyPr/>
                    <a:lstStyle/>
                    <a:p>
                      <a:r>
                        <a:rPr lang="cs-CZ" sz="1400" dirty="0"/>
                        <a:t>20</a:t>
                      </a:r>
                    </a:p>
                  </a:txBody>
                  <a:tcPr/>
                </a:tc>
                <a:tc>
                  <a:txBody>
                    <a:bodyPr/>
                    <a:lstStyle/>
                    <a:p>
                      <a:r>
                        <a:rPr lang="cs-CZ" sz="1400" dirty="0"/>
                        <a:t>Cyklus while – úkol</a:t>
                      </a:r>
                    </a:p>
                  </a:txBody>
                  <a:tcPr/>
                </a:tc>
                <a:extLst>
                  <a:ext uri="{0D108BD9-81ED-4DB2-BD59-A6C34878D82A}">
                    <a16:rowId xmlns:a16="http://schemas.microsoft.com/office/drawing/2014/main" val="4217955044"/>
                  </a:ext>
                </a:extLst>
              </a:tr>
              <a:tr h="360000">
                <a:tc>
                  <a:txBody>
                    <a:bodyPr/>
                    <a:lstStyle/>
                    <a:p>
                      <a:r>
                        <a:rPr lang="cs-CZ" sz="1400" dirty="0"/>
                        <a:t>21</a:t>
                      </a:r>
                    </a:p>
                  </a:txBody>
                  <a:tcPr/>
                </a:tc>
                <a:tc>
                  <a:txBody>
                    <a:bodyPr/>
                    <a:lstStyle/>
                    <a:p>
                      <a:r>
                        <a:rPr lang="cs-CZ" sz="1400" dirty="0"/>
                        <a:t>Cyklus for</a:t>
                      </a:r>
                    </a:p>
                  </a:txBody>
                  <a:tcPr/>
                </a:tc>
                <a:extLst>
                  <a:ext uri="{0D108BD9-81ED-4DB2-BD59-A6C34878D82A}">
                    <a16:rowId xmlns:a16="http://schemas.microsoft.com/office/drawing/2014/main" val="996487660"/>
                  </a:ext>
                </a:extLst>
              </a:tr>
              <a:tr h="360000">
                <a:tc>
                  <a:txBody>
                    <a:bodyPr/>
                    <a:lstStyle/>
                    <a:p>
                      <a:r>
                        <a:rPr lang="cs-CZ" sz="1400" dirty="0"/>
                        <a:t>22</a:t>
                      </a:r>
                    </a:p>
                  </a:txBody>
                  <a:tcPr/>
                </a:tc>
                <a:tc>
                  <a:txBody>
                    <a:bodyPr/>
                    <a:lstStyle/>
                    <a:p>
                      <a:r>
                        <a:rPr lang="cs-CZ" sz="1400" dirty="0"/>
                        <a:t>Cyklus for – úkol</a:t>
                      </a:r>
                    </a:p>
                  </a:txBody>
                  <a:tcPr/>
                </a:tc>
                <a:extLst>
                  <a:ext uri="{0D108BD9-81ED-4DB2-BD59-A6C34878D82A}">
                    <a16:rowId xmlns:a16="http://schemas.microsoft.com/office/drawing/2014/main" val="107128118"/>
                  </a:ext>
                </a:extLst>
              </a:tr>
              <a:tr h="360000">
                <a:tc>
                  <a:txBody>
                    <a:bodyPr/>
                    <a:lstStyle/>
                    <a:p>
                      <a:r>
                        <a:rPr lang="cs-CZ" sz="1400" dirty="0"/>
                        <a:t>23</a:t>
                      </a:r>
                    </a:p>
                  </a:txBody>
                  <a:tcPr/>
                </a:tc>
                <a:tc>
                  <a:txBody>
                    <a:bodyPr/>
                    <a:lstStyle/>
                    <a:p>
                      <a:r>
                        <a:rPr lang="cs-CZ" sz="1400" dirty="0"/>
                        <a:t>Projekt – Temný mág</a:t>
                      </a:r>
                    </a:p>
                  </a:txBody>
                  <a:tcPr/>
                </a:tc>
                <a:extLst>
                  <a:ext uri="{0D108BD9-81ED-4DB2-BD59-A6C34878D82A}">
                    <a16:rowId xmlns:a16="http://schemas.microsoft.com/office/drawing/2014/main" val="4248728000"/>
                  </a:ext>
                </a:extLst>
              </a:tr>
              <a:tr h="360000">
                <a:tc>
                  <a:txBody>
                    <a:bodyPr/>
                    <a:lstStyle/>
                    <a:p>
                      <a:r>
                        <a:rPr lang="cs-CZ" sz="1400" dirty="0"/>
                        <a:t>24</a:t>
                      </a:r>
                    </a:p>
                  </a:txBody>
                  <a:tcPr/>
                </a:tc>
                <a:tc>
                  <a:txBody>
                    <a:bodyPr/>
                    <a:lstStyle/>
                    <a:p>
                      <a:r>
                        <a:rPr lang="cs-CZ" sz="1400" dirty="0"/>
                        <a:t>Funkce</a:t>
                      </a:r>
                    </a:p>
                  </a:txBody>
                  <a:tcPr/>
                </a:tc>
                <a:extLst>
                  <a:ext uri="{0D108BD9-81ED-4DB2-BD59-A6C34878D82A}">
                    <a16:rowId xmlns:a16="http://schemas.microsoft.com/office/drawing/2014/main" val="2443640490"/>
                  </a:ext>
                </a:extLst>
              </a:tr>
              <a:tr h="360000">
                <a:tc>
                  <a:txBody>
                    <a:bodyPr/>
                    <a:lstStyle/>
                    <a:p>
                      <a:r>
                        <a:rPr lang="cs-CZ" sz="1400" dirty="0"/>
                        <a:t>25</a:t>
                      </a:r>
                    </a:p>
                  </a:txBody>
                  <a:tcPr/>
                </a:tc>
                <a:tc>
                  <a:txBody>
                    <a:bodyPr/>
                    <a:lstStyle/>
                    <a:p>
                      <a:r>
                        <a:rPr lang="cs-CZ" sz="1400" dirty="0"/>
                        <a:t>Funkce – úkol</a:t>
                      </a:r>
                    </a:p>
                  </a:txBody>
                  <a:tcPr/>
                </a:tc>
                <a:extLst>
                  <a:ext uri="{0D108BD9-81ED-4DB2-BD59-A6C34878D82A}">
                    <a16:rowId xmlns:a16="http://schemas.microsoft.com/office/drawing/2014/main" val="1108289643"/>
                  </a:ext>
                </a:extLst>
              </a:tr>
            </a:tbl>
          </a:graphicData>
        </a:graphic>
      </p:graphicFrame>
      <p:graphicFrame>
        <p:nvGraphicFramePr>
          <p:cNvPr id="5" name="Tabulka 4">
            <a:extLst>
              <a:ext uri="{FF2B5EF4-FFF2-40B4-BE49-F238E27FC236}">
                <a16:creationId xmlns:a16="http://schemas.microsoft.com/office/drawing/2014/main" id="{576C6909-3C5F-106E-4888-701DA47904FD}"/>
              </a:ext>
            </a:extLst>
          </p:cNvPr>
          <p:cNvGraphicFramePr>
            <a:graphicFrameLocks noGrp="1"/>
          </p:cNvGraphicFramePr>
          <p:nvPr>
            <p:extLst>
              <p:ext uri="{D42A27DB-BD31-4B8C-83A1-F6EECF244321}">
                <p14:modId xmlns:p14="http://schemas.microsoft.com/office/powerpoint/2010/main" val="1188573737"/>
              </p:ext>
            </p:extLst>
          </p:nvPr>
        </p:nvGraphicFramePr>
        <p:xfrm>
          <a:off x="8428381" y="1680281"/>
          <a:ext cx="3312000" cy="468000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53608016"/>
                    </a:ext>
                  </a:extLst>
                </a:gridCol>
                <a:gridCol w="2880000">
                  <a:extLst>
                    <a:ext uri="{9D8B030D-6E8A-4147-A177-3AD203B41FA5}">
                      <a16:colId xmlns:a16="http://schemas.microsoft.com/office/drawing/2014/main" val="2435800827"/>
                    </a:ext>
                  </a:extLst>
                </a:gridCol>
              </a:tblGrid>
              <a:tr h="360000">
                <a:tc>
                  <a:txBody>
                    <a:bodyPr/>
                    <a:lstStyle/>
                    <a:p>
                      <a:endParaRPr lang="cs-CZ" sz="1400" dirty="0"/>
                    </a:p>
                  </a:txBody>
                  <a:tcPr/>
                </a:tc>
                <a:tc>
                  <a:txBody>
                    <a:bodyPr/>
                    <a:lstStyle/>
                    <a:p>
                      <a:endParaRPr lang="cs-CZ" sz="1400" dirty="0"/>
                    </a:p>
                  </a:txBody>
                  <a:tcPr/>
                </a:tc>
                <a:extLst>
                  <a:ext uri="{0D108BD9-81ED-4DB2-BD59-A6C34878D82A}">
                    <a16:rowId xmlns:a16="http://schemas.microsoft.com/office/drawing/2014/main" val="2513986386"/>
                  </a:ext>
                </a:extLst>
              </a:tr>
              <a:tr h="360000">
                <a:tc>
                  <a:txBody>
                    <a:bodyPr/>
                    <a:lstStyle/>
                    <a:p>
                      <a:r>
                        <a:rPr lang="cs-CZ" sz="1400" dirty="0"/>
                        <a:t>26</a:t>
                      </a:r>
                    </a:p>
                  </a:txBody>
                  <a:tcPr/>
                </a:tc>
                <a:tc>
                  <a:txBody>
                    <a:bodyPr/>
                    <a:lstStyle/>
                    <a:p>
                      <a:r>
                        <a:rPr lang="cs-CZ" sz="1400" dirty="0"/>
                        <a:t>Parametry a argumenty</a:t>
                      </a:r>
                    </a:p>
                  </a:txBody>
                  <a:tcPr/>
                </a:tc>
                <a:extLst>
                  <a:ext uri="{0D108BD9-81ED-4DB2-BD59-A6C34878D82A}">
                    <a16:rowId xmlns:a16="http://schemas.microsoft.com/office/drawing/2014/main" val="3459467091"/>
                  </a:ext>
                </a:extLst>
              </a:tr>
              <a:tr h="360000">
                <a:tc>
                  <a:txBody>
                    <a:bodyPr/>
                    <a:lstStyle/>
                    <a:p>
                      <a:r>
                        <a:rPr lang="cs-CZ" sz="1400" dirty="0"/>
                        <a:t>27</a:t>
                      </a:r>
                    </a:p>
                  </a:txBody>
                  <a:tcPr/>
                </a:tc>
                <a:tc>
                  <a:txBody>
                    <a:bodyPr/>
                    <a:lstStyle/>
                    <a:p>
                      <a:r>
                        <a:rPr lang="cs-CZ" sz="1400" dirty="0"/>
                        <a:t>Parametry a argumenty – úkol</a:t>
                      </a:r>
                    </a:p>
                  </a:txBody>
                  <a:tcPr/>
                </a:tc>
                <a:extLst>
                  <a:ext uri="{0D108BD9-81ED-4DB2-BD59-A6C34878D82A}">
                    <a16:rowId xmlns:a16="http://schemas.microsoft.com/office/drawing/2014/main" val="2414353136"/>
                  </a:ext>
                </a:extLst>
              </a:tr>
              <a:tr h="360000">
                <a:tc>
                  <a:txBody>
                    <a:bodyPr/>
                    <a:lstStyle/>
                    <a:p>
                      <a:r>
                        <a:rPr lang="cs-CZ" sz="1400" dirty="0"/>
                        <a:t>28</a:t>
                      </a:r>
                    </a:p>
                  </a:txBody>
                  <a:tcPr/>
                </a:tc>
                <a:tc>
                  <a:txBody>
                    <a:bodyPr/>
                    <a:lstStyle/>
                    <a:p>
                      <a:r>
                        <a:rPr lang="cs-CZ" sz="1400" dirty="0"/>
                        <a:t>Návratové hodnoty</a:t>
                      </a:r>
                    </a:p>
                  </a:txBody>
                  <a:tcPr/>
                </a:tc>
                <a:extLst>
                  <a:ext uri="{0D108BD9-81ED-4DB2-BD59-A6C34878D82A}">
                    <a16:rowId xmlns:a16="http://schemas.microsoft.com/office/drawing/2014/main" val="1748426471"/>
                  </a:ext>
                </a:extLst>
              </a:tr>
              <a:tr h="360000">
                <a:tc>
                  <a:txBody>
                    <a:bodyPr/>
                    <a:lstStyle/>
                    <a:p>
                      <a:r>
                        <a:rPr lang="cs-CZ" sz="1400" dirty="0"/>
                        <a:t>29</a:t>
                      </a:r>
                    </a:p>
                  </a:txBody>
                  <a:tcPr/>
                </a:tc>
                <a:tc>
                  <a:txBody>
                    <a:bodyPr/>
                    <a:lstStyle/>
                    <a:p>
                      <a:r>
                        <a:rPr lang="cs-CZ" sz="1400" dirty="0"/>
                        <a:t>Návratové hodnoty – úkol</a:t>
                      </a:r>
                    </a:p>
                  </a:txBody>
                  <a:tcPr/>
                </a:tc>
                <a:extLst>
                  <a:ext uri="{0D108BD9-81ED-4DB2-BD59-A6C34878D82A}">
                    <a16:rowId xmlns:a16="http://schemas.microsoft.com/office/drawing/2014/main" val="306534533"/>
                  </a:ext>
                </a:extLst>
              </a:tr>
              <a:tr h="360000">
                <a:tc>
                  <a:txBody>
                    <a:bodyPr/>
                    <a:lstStyle/>
                    <a:p>
                      <a:r>
                        <a:rPr lang="cs-CZ" sz="1400" dirty="0"/>
                        <a:t>30</a:t>
                      </a:r>
                    </a:p>
                  </a:txBody>
                  <a:tcPr/>
                </a:tc>
                <a:tc>
                  <a:txBody>
                    <a:bodyPr/>
                    <a:lstStyle/>
                    <a:p>
                      <a:r>
                        <a:rPr lang="cs-CZ" sz="1400" dirty="0"/>
                        <a:t>Projekt - Poutník</a:t>
                      </a:r>
                    </a:p>
                  </a:txBody>
                  <a:tcPr/>
                </a:tc>
                <a:extLst>
                  <a:ext uri="{0D108BD9-81ED-4DB2-BD59-A6C34878D82A}">
                    <a16:rowId xmlns:a16="http://schemas.microsoft.com/office/drawing/2014/main" val="3301519283"/>
                  </a:ext>
                </a:extLst>
              </a:tr>
              <a:tr h="360000">
                <a:tc>
                  <a:txBody>
                    <a:bodyPr/>
                    <a:lstStyle/>
                    <a:p>
                      <a:r>
                        <a:rPr lang="cs-CZ" sz="1400" dirty="0"/>
                        <a:t>31</a:t>
                      </a:r>
                    </a:p>
                  </a:txBody>
                  <a:tcPr/>
                </a:tc>
                <a:tc>
                  <a:txBody>
                    <a:bodyPr/>
                    <a:lstStyle/>
                    <a:p>
                      <a:r>
                        <a:rPr lang="cs-CZ" sz="1400" dirty="0"/>
                        <a:t>Debugování</a:t>
                      </a:r>
                    </a:p>
                  </a:txBody>
                  <a:tcPr/>
                </a:tc>
                <a:extLst>
                  <a:ext uri="{0D108BD9-81ED-4DB2-BD59-A6C34878D82A}">
                    <a16:rowId xmlns:a16="http://schemas.microsoft.com/office/drawing/2014/main" val="2111482334"/>
                  </a:ext>
                </a:extLst>
              </a:tr>
              <a:tr h="360000">
                <a:tc>
                  <a:txBody>
                    <a:bodyPr/>
                    <a:lstStyle/>
                    <a:p>
                      <a:r>
                        <a:rPr lang="cs-CZ" sz="1400" dirty="0"/>
                        <a:t>32</a:t>
                      </a:r>
                    </a:p>
                  </a:txBody>
                  <a:tcPr/>
                </a:tc>
                <a:tc>
                  <a:txBody>
                    <a:bodyPr/>
                    <a:lstStyle/>
                    <a:p>
                      <a:r>
                        <a:rPr lang="cs-CZ" sz="1400" dirty="0"/>
                        <a:t>Debugování – úkol</a:t>
                      </a:r>
                    </a:p>
                  </a:txBody>
                  <a:tcPr/>
                </a:tc>
                <a:extLst>
                  <a:ext uri="{0D108BD9-81ED-4DB2-BD59-A6C34878D82A}">
                    <a16:rowId xmlns:a16="http://schemas.microsoft.com/office/drawing/2014/main" val="1362190312"/>
                  </a:ext>
                </a:extLst>
              </a:tr>
              <a:tr h="360000">
                <a:tc>
                  <a:txBody>
                    <a:bodyPr/>
                    <a:lstStyle/>
                    <a:p>
                      <a:r>
                        <a:rPr lang="cs-CZ" sz="1400" dirty="0"/>
                        <a:t>33</a:t>
                      </a:r>
                    </a:p>
                  </a:txBody>
                  <a:tcPr/>
                </a:tc>
                <a:tc>
                  <a:txBody>
                    <a:bodyPr/>
                    <a:lstStyle/>
                    <a:p>
                      <a:r>
                        <a:rPr lang="cs-CZ" sz="1400" dirty="0"/>
                        <a:t>Ošetření vyjimek</a:t>
                      </a:r>
                    </a:p>
                  </a:txBody>
                  <a:tcPr/>
                </a:tc>
                <a:extLst>
                  <a:ext uri="{0D108BD9-81ED-4DB2-BD59-A6C34878D82A}">
                    <a16:rowId xmlns:a16="http://schemas.microsoft.com/office/drawing/2014/main" val="3248965301"/>
                  </a:ext>
                </a:extLst>
              </a:tr>
              <a:tr h="360000">
                <a:tc>
                  <a:txBody>
                    <a:bodyPr/>
                    <a:lstStyle/>
                    <a:p>
                      <a:r>
                        <a:rPr lang="cs-CZ" sz="1400" dirty="0"/>
                        <a:t>34</a:t>
                      </a:r>
                    </a:p>
                  </a:txBody>
                  <a:tcPr/>
                </a:tc>
                <a:tc>
                  <a:txBody>
                    <a:bodyPr/>
                    <a:lstStyle/>
                    <a:p>
                      <a:r>
                        <a:rPr lang="cs-CZ" sz="1400" dirty="0"/>
                        <a:t>Ošetření výjimek - úkol</a:t>
                      </a:r>
                    </a:p>
                  </a:txBody>
                  <a:tcPr/>
                </a:tc>
                <a:extLst>
                  <a:ext uri="{0D108BD9-81ED-4DB2-BD59-A6C34878D82A}">
                    <a16:rowId xmlns:a16="http://schemas.microsoft.com/office/drawing/2014/main" val="15958005"/>
                  </a:ext>
                </a:extLst>
              </a:tr>
              <a:tr h="360000">
                <a:tc>
                  <a:txBody>
                    <a:bodyPr/>
                    <a:lstStyle/>
                    <a:p>
                      <a:r>
                        <a:rPr lang="cs-CZ" sz="1400" dirty="0"/>
                        <a:t>35</a:t>
                      </a:r>
                    </a:p>
                  </a:txBody>
                  <a:tcPr/>
                </a:tc>
                <a:tc>
                  <a:txBody>
                    <a:bodyPr/>
                    <a:lstStyle/>
                    <a:p>
                      <a:r>
                        <a:rPr lang="cs-CZ" sz="1400" dirty="0"/>
                        <a:t>Celočíselné dělení a modulo</a:t>
                      </a:r>
                    </a:p>
                  </a:txBody>
                  <a:tcPr/>
                </a:tc>
                <a:extLst>
                  <a:ext uri="{0D108BD9-81ED-4DB2-BD59-A6C34878D82A}">
                    <a16:rowId xmlns:a16="http://schemas.microsoft.com/office/drawing/2014/main" val="2005494934"/>
                  </a:ext>
                </a:extLst>
              </a:tr>
              <a:tr h="360000">
                <a:tc>
                  <a:txBody>
                    <a:bodyPr/>
                    <a:lstStyle/>
                    <a:p>
                      <a:r>
                        <a:rPr lang="cs-CZ" sz="1400" dirty="0"/>
                        <a:t>36</a:t>
                      </a:r>
                    </a:p>
                  </a:txBody>
                  <a:tcPr/>
                </a:tc>
                <a:tc>
                  <a:txBody>
                    <a:bodyPr/>
                    <a:lstStyle/>
                    <a:p>
                      <a:r>
                        <a:rPr lang="cs-CZ" sz="1400" dirty="0"/>
                        <a:t>Celočíselné dělení a modulo – úkol</a:t>
                      </a:r>
                    </a:p>
                  </a:txBody>
                  <a:tcPr/>
                </a:tc>
                <a:extLst>
                  <a:ext uri="{0D108BD9-81ED-4DB2-BD59-A6C34878D82A}">
                    <a16:rowId xmlns:a16="http://schemas.microsoft.com/office/drawing/2014/main" val="2813964689"/>
                  </a:ext>
                </a:extLst>
              </a:tr>
              <a:tr h="360000">
                <a:tc>
                  <a:txBody>
                    <a:bodyPr/>
                    <a:lstStyle/>
                    <a:p>
                      <a:r>
                        <a:rPr lang="cs-CZ" sz="1400" dirty="0"/>
                        <a:t>37</a:t>
                      </a:r>
                    </a:p>
                  </a:txBody>
                  <a:tcPr/>
                </a:tc>
                <a:tc>
                  <a:txBody>
                    <a:bodyPr/>
                    <a:lstStyle/>
                    <a:p>
                      <a:r>
                        <a:rPr lang="cs-CZ" sz="1400" dirty="0"/>
                        <a:t>Projekt – Final boss</a:t>
                      </a:r>
                    </a:p>
                  </a:txBody>
                  <a:tcPr/>
                </a:tc>
                <a:extLst>
                  <a:ext uri="{0D108BD9-81ED-4DB2-BD59-A6C34878D82A}">
                    <a16:rowId xmlns:a16="http://schemas.microsoft.com/office/drawing/2014/main" val="2629746308"/>
                  </a:ext>
                </a:extLst>
              </a:tr>
            </a:tbl>
          </a:graphicData>
        </a:graphic>
      </p:graphicFrame>
      <p:sp>
        <p:nvSpPr>
          <p:cNvPr id="7" name="TextovéPole 6">
            <a:extLst>
              <a:ext uri="{FF2B5EF4-FFF2-40B4-BE49-F238E27FC236}">
                <a16:creationId xmlns:a16="http://schemas.microsoft.com/office/drawing/2014/main" id="{D381E727-E5C2-3DF1-5015-CF4F3DC2B563}"/>
              </a:ext>
            </a:extLst>
          </p:cNvPr>
          <p:cNvSpPr txBox="1"/>
          <p:nvPr/>
        </p:nvSpPr>
        <p:spPr>
          <a:xfrm>
            <a:off x="387624" y="439174"/>
            <a:ext cx="11497867" cy="1200329"/>
          </a:xfrm>
          <a:prstGeom prst="rect">
            <a:avLst/>
          </a:prstGeom>
          <a:noFill/>
        </p:spPr>
        <p:txBody>
          <a:bodyPr wrap="square">
            <a:spAutoFit/>
          </a:bodyPr>
          <a:lstStyle/>
          <a:p>
            <a:r>
              <a:rPr lang="cs-CZ" sz="1200" b="0" i="0" dirty="0">
                <a:effectLst/>
                <a:latin typeface="Roboto" panose="02000000000000000000" pitchFamily="2" charset="0"/>
              </a:rPr>
              <a:t>Seznámíte se s vývojovými diagramy a postupně začnete procházet pokročilejšími koncepty, které vás připraví na samostatný vývoj vlastních programů. Kurz se zaměřuje na programovací jazyk Python, ve kterém začnete od úplných základů, jako je tvorba proměnných, práce se základními datovými typy a zpracování uživatelských vstupů, až se postupně propracujete k pokročilejším tématům, jako jsou cykly, tvorba vlastních funkcí, logické operátory a ošetření výjimek. Po každé úloze vás čeká menší projekt, ve kterém si můžete procvičit vaše znalosti. Tyto projekty jsou navrženy v duchu RPG hry, kde vaše postava plní různé úkoly a účastní se různých soubojů. Nezáleží na tom, jestli máte s programováním předchozí zkušenosti či nikoliv, na konci tohoto kurzu budete připraveni samostatně vytvářet vlastní programy v Pythonu.</a:t>
            </a:r>
            <a:endParaRPr lang="cs-CZ" sz="1200" dirty="0"/>
          </a:p>
        </p:txBody>
      </p:sp>
    </p:spTree>
    <p:extLst>
      <p:ext uri="{BB962C8B-B14F-4D97-AF65-F5344CB8AC3E}">
        <p14:creationId xmlns:p14="http://schemas.microsoft.com/office/powerpoint/2010/main" val="2997255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EF3C5BA5-1B6C-4001-5A4B-FCD57964DE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1362527703"/>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1159</Words>
  <Application>Microsoft Office PowerPoint</Application>
  <PresentationFormat>Širokoúhlá obrazovka</PresentationFormat>
  <Paragraphs>194</Paragraphs>
  <Slides>8</Slides>
  <Notes>1</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8</vt:i4>
      </vt:variant>
    </vt:vector>
  </HeadingPairs>
  <TitlesOfParts>
    <vt:vector size="14" baseType="lpstr">
      <vt:lpstr>Arial</vt:lpstr>
      <vt:lpstr>Arial Unicode MS</vt:lpstr>
      <vt:lpstr>Calibri</vt:lpstr>
      <vt:lpstr>Calibri Light</vt:lpstr>
      <vt:lpstr>Roboto</vt:lpstr>
      <vt:lpstr>Motiv Office</vt:lpstr>
      <vt:lpstr>První kroky s Pythonem INV 302</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Karel Sixl</dc:creator>
  <cp:lastModifiedBy>Karel Sixl</cp:lastModifiedBy>
  <cp:revision>5</cp:revision>
  <dcterms:created xsi:type="dcterms:W3CDTF">2026-08-27T15:41:13Z</dcterms:created>
  <dcterms:modified xsi:type="dcterms:W3CDTF">2026-08-27T17:33:38Z</dcterms:modified>
</cp:coreProperties>
</file>