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F0FA0C42-7A36-4D63-965D-5337DF2D2417}" type="datetimeFigureOut">
              <a:rPr lang="cs-CZ" smtClean="0"/>
              <a:pPr/>
              <a:t>18.10.2017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ovací čára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ovací čára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Elipsa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Elipsa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Elipsa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4468A316-AA22-44BA-8399-63612538F40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F0FA0C42-7A36-4D63-965D-5337DF2D2417}" type="datetimeFigureOut">
              <a:rPr lang="cs-CZ" smtClean="0"/>
              <a:pPr/>
              <a:t>18.10.2017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4468A316-AA22-44BA-8399-63612538F40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F0FA0C42-7A36-4D63-965D-5337DF2D2417}" type="datetimeFigureOut">
              <a:rPr lang="cs-CZ" smtClean="0"/>
              <a:pPr/>
              <a:t>18.10.2017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ovací čára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ovací čára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Elipsa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Elipsa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Elipsa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ovací čára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4468A316-AA22-44BA-8399-63612538F40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FA0C42-7A36-4D63-965D-5337DF2D2417}" type="datetimeFigureOut">
              <a:rPr lang="cs-CZ" smtClean="0"/>
              <a:pPr/>
              <a:t>18.10.2017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68A316-AA22-44BA-8399-63612538F40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FA0C42-7A36-4D63-965D-5337DF2D2417}" type="datetimeFigureOut">
              <a:rPr lang="cs-CZ" smtClean="0"/>
              <a:pPr/>
              <a:t>18.10.2017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68A316-AA22-44BA-8399-63612538F40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F0FA0C42-7A36-4D63-965D-5337DF2D2417}" type="datetimeFigureOut">
              <a:rPr lang="cs-CZ" smtClean="0"/>
              <a:pPr/>
              <a:t>18.10.2017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4468A316-AA22-44BA-8399-63612538F40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FA0C42-7A36-4D63-965D-5337DF2D2417}" type="datetimeFigureOut">
              <a:rPr lang="cs-CZ" smtClean="0"/>
              <a:pPr/>
              <a:t>18.10.2017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68A316-AA22-44BA-8399-63612538F40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F0FA0C42-7A36-4D63-965D-5337DF2D2417}" type="datetimeFigureOut">
              <a:rPr lang="cs-CZ" smtClean="0"/>
              <a:pPr/>
              <a:t>18.10.2017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4468A316-AA22-44BA-8399-63612538F40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ovací čára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F0FA0C42-7A36-4D63-965D-5337DF2D2417}" type="datetimeFigureOut">
              <a:rPr lang="cs-CZ" smtClean="0"/>
              <a:pPr/>
              <a:t>18.10.2017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4468A316-AA22-44BA-8399-63612538F40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FA0C42-7A36-4D63-965D-5337DF2D2417}" type="datetimeFigureOut">
              <a:rPr lang="cs-CZ" smtClean="0"/>
              <a:pPr/>
              <a:t>18.10.2017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68A316-AA22-44BA-8399-63612538F40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FA0C42-7A36-4D63-965D-5337DF2D2417}" type="datetimeFigureOut">
              <a:rPr lang="cs-CZ" smtClean="0"/>
              <a:pPr/>
              <a:t>18.10.2017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68A316-AA22-44BA-8399-63612538F40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F0FA0C42-7A36-4D63-965D-5337DF2D2417}" type="datetimeFigureOut">
              <a:rPr lang="cs-CZ" smtClean="0"/>
              <a:pPr/>
              <a:t>18.10.2017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4468A316-AA22-44BA-8399-63612538F405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dirty="0" smtClean="0"/>
              <a:t>PŘEJÍMÁNÍ</a:t>
            </a:r>
            <a:endParaRPr lang="cs-CZ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PŘEJÍMÁNÍ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Jedna z forem obohacování slovní zásoby</a:t>
            </a:r>
          </a:p>
          <a:p>
            <a:pPr marL="514350" indent="-514350">
              <a:buFont typeface="+mj-lt"/>
              <a:buAutoNum type="arabicPeriod"/>
            </a:pPr>
            <a:r>
              <a:rPr lang="cs-CZ" b="1" dirty="0" smtClean="0"/>
              <a:t>Slova zdomácnělá </a:t>
            </a:r>
            <a:r>
              <a:rPr lang="cs-CZ" dirty="0" smtClean="0"/>
              <a:t>– cizí původ si už neuvědomujeme – </a:t>
            </a:r>
            <a:r>
              <a:rPr lang="cs-CZ" i="1" dirty="0" smtClean="0"/>
              <a:t>škola, víno, košile, růže, kostel, bavlna</a:t>
            </a:r>
          </a:p>
          <a:p>
            <a:pPr marL="514350" indent="-514350">
              <a:buFont typeface="+mj-lt"/>
              <a:buAutoNum type="arabicPeriod"/>
            </a:pPr>
            <a:r>
              <a:rPr lang="cs-CZ" b="1" dirty="0" smtClean="0"/>
              <a:t>Slova cizí </a:t>
            </a:r>
            <a:r>
              <a:rPr lang="cs-CZ" dirty="0" smtClean="0"/>
              <a:t>– zachovávají si původní ráz</a:t>
            </a:r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SLOVA CIZÍ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b="1" dirty="0" smtClean="0"/>
              <a:t>Zcela běžná </a:t>
            </a:r>
            <a:r>
              <a:rPr lang="cs-CZ" dirty="0" smtClean="0"/>
              <a:t>– </a:t>
            </a:r>
            <a:r>
              <a:rPr lang="cs-CZ" dirty="0" err="1" smtClean="0"/>
              <a:t>běžná</a:t>
            </a:r>
            <a:r>
              <a:rPr lang="cs-CZ" dirty="0" smtClean="0"/>
              <a:t>, pravopisem přizpůsobená – </a:t>
            </a:r>
            <a:r>
              <a:rPr lang="cs-CZ" i="1" dirty="0" smtClean="0"/>
              <a:t>auto, nafta, rekreace, prémie, tramvaj</a:t>
            </a:r>
          </a:p>
          <a:p>
            <a:pPr marL="514350" indent="-514350">
              <a:buFont typeface="+mj-lt"/>
              <a:buAutoNum type="arabicPeriod"/>
            </a:pPr>
            <a:r>
              <a:rPr lang="cs-CZ" b="1" dirty="0" smtClean="0"/>
              <a:t>Méně běžná</a:t>
            </a:r>
            <a:r>
              <a:rPr lang="cs-CZ" dirty="0" smtClean="0"/>
              <a:t> – </a:t>
            </a:r>
            <a:r>
              <a:rPr lang="cs-CZ" i="1" dirty="0" smtClean="0"/>
              <a:t>charakter, extrémní, externí, aloe, legální</a:t>
            </a:r>
          </a:p>
          <a:p>
            <a:pPr marL="514350" indent="-514350">
              <a:buFont typeface="+mj-lt"/>
              <a:buAutoNum type="arabicPeriod"/>
            </a:pPr>
            <a:r>
              <a:rPr lang="cs-CZ" b="1" dirty="0" smtClean="0"/>
              <a:t>Omezená na okruh odborníků </a:t>
            </a:r>
            <a:r>
              <a:rPr lang="cs-CZ" dirty="0" smtClean="0"/>
              <a:t>– </a:t>
            </a:r>
            <a:r>
              <a:rPr lang="cs-CZ" i="1" dirty="0" smtClean="0"/>
              <a:t>anoda, neuron</a:t>
            </a:r>
          </a:p>
          <a:p>
            <a:pPr marL="514350" indent="-514350">
              <a:buFont typeface="+mj-lt"/>
              <a:buAutoNum type="arabicPeriod"/>
            </a:pPr>
            <a:r>
              <a:rPr lang="cs-CZ" b="1" dirty="0" smtClean="0"/>
              <a:t>Mezinárodní</a:t>
            </a:r>
            <a:r>
              <a:rPr lang="cs-CZ" dirty="0" smtClean="0"/>
              <a:t> – </a:t>
            </a:r>
            <a:r>
              <a:rPr lang="cs-CZ" i="1" dirty="0" smtClean="0"/>
              <a:t>kříž, bible, televizor, ropa, kilogram,  muzeum</a:t>
            </a:r>
          </a:p>
          <a:p>
            <a:pPr marL="514350" indent="-514350">
              <a:buFont typeface="+mj-lt"/>
              <a:buAutoNum type="arabicPeriod"/>
            </a:pPr>
            <a:r>
              <a:rPr lang="cs-CZ" b="1" dirty="0" smtClean="0"/>
              <a:t>Citátová</a:t>
            </a:r>
            <a:r>
              <a:rPr lang="cs-CZ" dirty="0" smtClean="0"/>
              <a:t> – plně uchovávají cizí podobu – </a:t>
            </a:r>
            <a:r>
              <a:rPr lang="cs-CZ" i="1" dirty="0" err="1" smtClean="0"/>
              <a:t>enfant</a:t>
            </a:r>
            <a:r>
              <a:rPr lang="cs-CZ" i="1" dirty="0" smtClean="0"/>
              <a:t> </a:t>
            </a:r>
            <a:r>
              <a:rPr lang="cs-CZ" i="1" dirty="0" err="1" smtClean="0"/>
              <a:t>terrible</a:t>
            </a:r>
            <a:r>
              <a:rPr lang="cs-CZ" i="1" dirty="0" smtClean="0"/>
              <a:t>, science – fiction, fair – play</a:t>
            </a:r>
          </a:p>
          <a:p>
            <a:pPr marL="514350" indent="-514350">
              <a:buFont typeface="+mj-lt"/>
              <a:buAutoNum type="arabicPeriod"/>
            </a:pPr>
            <a:r>
              <a:rPr lang="cs-CZ" b="1" dirty="0" smtClean="0"/>
              <a:t>Odborná terminologie </a:t>
            </a:r>
            <a:r>
              <a:rPr lang="cs-CZ" dirty="0" smtClean="0"/>
              <a:t>– </a:t>
            </a:r>
            <a:r>
              <a:rPr lang="cs-CZ" i="1" dirty="0" smtClean="0"/>
              <a:t>ampér, watt, vltavín, damašek</a:t>
            </a:r>
            <a:endParaRPr lang="cs-CZ" i="1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NESPISOVNÁ SLOVA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Často z němčiny</a:t>
            </a:r>
          </a:p>
          <a:p>
            <a:r>
              <a:rPr lang="cs-CZ" i="1" dirty="0" smtClean="0"/>
              <a:t>Špunt, </a:t>
            </a:r>
            <a:r>
              <a:rPr lang="cs-CZ" i="1" dirty="0" err="1" smtClean="0"/>
              <a:t>štrůdl</a:t>
            </a:r>
            <a:r>
              <a:rPr lang="cs-CZ" i="1" dirty="0" smtClean="0"/>
              <a:t>, </a:t>
            </a:r>
            <a:r>
              <a:rPr lang="cs-CZ" i="1" dirty="0" err="1" smtClean="0"/>
              <a:t>kšeft</a:t>
            </a:r>
            <a:r>
              <a:rPr lang="cs-CZ" i="1" dirty="0" smtClean="0"/>
              <a:t>, mašírovat, </a:t>
            </a:r>
            <a:r>
              <a:rPr lang="cs-CZ" i="1" dirty="0" err="1" smtClean="0"/>
              <a:t>ordnung</a:t>
            </a:r>
            <a:r>
              <a:rPr lang="cs-CZ" i="1" dirty="0" smtClean="0"/>
              <a:t>, kumšt, fest, fabrika</a:t>
            </a:r>
            <a:endParaRPr lang="cs-CZ" i="1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KALK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b="1" dirty="0" smtClean="0"/>
              <a:t>Kalk</a:t>
            </a:r>
            <a:r>
              <a:rPr lang="cs-CZ" dirty="0" smtClean="0"/>
              <a:t> – doslovný překlad pojmenování z cizího jazyka</a:t>
            </a:r>
          </a:p>
          <a:p>
            <a:r>
              <a:rPr lang="cs-CZ" dirty="0" smtClean="0"/>
              <a:t>Např. </a:t>
            </a:r>
            <a:r>
              <a:rPr lang="cs-CZ" i="1" dirty="0" smtClean="0"/>
              <a:t>mrakodrap, nadčlověk, dalekohled</a:t>
            </a:r>
            <a:endParaRPr lang="cs-CZ" i="1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MINIKALK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b="1" dirty="0" smtClean="0"/>
              <a:t>Slovo hybridní </a:t>
            </a:r>
            <a:r>
              <a:rPr lang="cs-CZ" dirty="0" smtClean="0"/>
              <a:t>– část cizí, část domácího původu</a:t>
            </a:r>
          </a:p>
          <a:p>
            <a:r>
              <a:rPr lang="cs-CZ" dirty="0" err="1" smtClean="0"/>
              <a:t>Např</a:t>
            </a:r>
            <a:r>
              <a:rPr lang="cs-CZ" dirty="0" smtClean="0"/>
              <a:t>: </a:t>
            </a:r>
            <a:r>
              <a:rPr lang="cs-CZ" i="1" dirty="0" smtClean="0"/>
              <a:t>minisukně, radiopřijímač, </a:t>
            </a:r>
            <a:r>
              <a:rPr lang="cs-CZ" i="1" dirty="0" err="1" smtClean="0"/>
              <a:t>autolak</a:t>
            </a:r>
            <a:endParaRPr lang="cs-CZ" i="1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PŘEJATÁ SLOVA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dirty="0"/>
              <a:t> </a:t>
            </a:r>
            <a:r>
              <a:rPr lang="cs-CZ" b="1" dirty="0" smtClean="0"/>
              <a:t>z</a:t>
            </a:r>
            <a:r>
              <a:rPr lang="cs-CZ" dirty="0" smtClean="0"/>
              <a:t> </a:t>
            </a:r>
            <a:r>
              <a:rPr lang="cs-CZ" b="1" dirty="0" smtClean="0"/>
              <a:t>latiny a z řečtiny </a:t>
            </a:r>
          </a:p>
          <a:p>
            <a:pPr lvl="1"/>
            <a:r>
              <a:rPr lang="cs-CZ" i="1" dirty="0" smtClean="0"/>
              <a:t>Drama, tragédie, literatura, gramatika, kostel, kříž, mše, doktor, filozofie, biskup, semestr</a:t>
            </a:r>
          </a:p>
          <a:p>
            <a:r>
              <a:rPr lang="cs-CZ" b="1" dirty="0" smtClean="0"/>
              <a:t>Z němčiny</a:t>
            </a:r>
          </a:p>
          <a:p>
            <a:pPr lvl="1"/>
            <a:r>
              <a:rPr lang="cs-CZ" i="1" dirty="0" smtClean="0"/>
              <a:t>Barva, rytíř, říše, puška, muset, šunka, lech, knedlík, flek, šichta</a:t>
            </a:r>
          </a:p>
          <a:p>
            <a:r>
              <a:rPr lang="cs-CZ" b="1" dirty="0" smtClean="0"/>
              <a:t>Z francouzštiny</a:t>
            </a:r>
          </a:p>
          <a:p>
            <a:pPr lvl="1"/>
            <a:r>
              <a:rPr lang="cs-CZ" i="1" dirty="0" smtClean="0"/>
              <a:t>Princ, turnaj, páže, rytíř, prezident, parlament, pudr, parfém, šanson, impresionismus</a:t>
            </a:r>
            <a:endParaRPr lang="cs-CZ" i="1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PŘEJATÁ SLOVA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Z angličtiny</a:t>
            </a:r>
          </a:p>
          <a:p>
            <a:pPr lvl="1"/>
            <a:r>
              <a:rPr lang="cs-CZ" i="1" dirty="0" smtClean="0"/>
              <a:t>Farma, hobby, image, design, džem, džus, squash, </a:t>
            </a:r>
            <a:r>
              <a:rPr lang="cs-CZ" i="1" dirty="0" err="1" smtClean="0"/>
              <a:t>hotdog</a:t>
            </a:r>
            <a:r>
              <a:rPr lang="cs-CZ" i="1" dirty="0" smtClean="0"/>
              <a:t>, byznys, svetr, džínsy, džez, country</a:t>
            </a:r>
          </a:p>
          <a:p>
            <a:r>
              <a:rPr lang="cs-CZ" b="1" dirty="0" smtClean="0"/>
              <a:t>Z italštiny</a:t>
            </a:r>
          </a:p>
          <a:p>
            <a:pPr lvl="1"/>
            <a:r>
              <a:rPr lang="cs-CZ" i="1" dirty="0" smtClean="0"/>
              <a:t>Piano, forte, andante, kvartet, tenor, soprán, klarinet, libreto, banka, valuta, konto, pizza, špagety, salám</a:t>
            </a:r>
          </a:p>
          <a:p>
            <a:r>
              <a:rPr lang="cs-CZ" b="1" dirty="0" smtClean="0"/>
              <a:t>Ze španělštiny</a:t>
            </a:r>
          </a:p>
          <a:p>
            <a:pPr lvl="1"/>
            <a:r>
              <a:rPr lang="cs-CZ" i="1" dirty="0" smtClean="0"/>
              <a:t>Armáda, tango, albatros, kanibal, salsa</a:t>
            </a:r>
            <a:endParaRPr lang="cs-CZ" i="1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PŘEJATÁ SLOVA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Z ruštiny</a:t>
            </a:r>
          </a:p>
          <a:p>
            <a:pPr lvl="1"/>
            <a:r>
              <a:rPr lang="cs-CZ" i="1" dirty="0" smtClean="0"/>
              <a:t>Vzduch, </a:t>
            </a:r>
            <a:r>
              <a:rPr lang="cs-CZ" i="1" dirty="0" smtClean="0"/>
              <a:t>prověrka, kolchoz, perestrojka</a:t>
            </a:r>
          </a:p>
          <a:p>
            <a:r>
              <a:rPr lang="cs-CZ" b="1" dirty="0" smtClean="0"/>
              <a:t>Z polštiny</a:t>
            </a:r>
          </a:p>
          <a:p>
            <a:pPr lvl="1"/>
            <a:r>
              <a:rPr lang="cs-CZ" i="1" dirty="0" smtClean="0"/>
              <a:t>Půvab, obřad, okres</a:t>
            </a:r>
          </a:p>
          <a:p>
            <a:r>
              <a:rPr lang="cs-CZ" b="1" dirty="0" smtClean="0"/>
              <a:t>Z chorvatštiny</a:t>
            </a:r>
          </a:p>
          <a:p>
            <a:pPr lvl="1"/>
            <a:r>
              <a:rPr lang="cs-CZ" i="1" dirty="0" smtClean="0"/>
              <a:t>Junák</a:t>
            </a:r>
          </a:p>
          <a:p>
            <a:r>
              <a:rPr lang="cs-CZ" b="1" dirty="0" smtClean="0"/>
              <a:t>Ze slovenštiny</a:t>
            </a:r>
          </a:p>
          <a:p>
            <a:pPr lvl="1"/>
            <a:r>
              <a:rPr lang="cs-CZ" i="1" dirty="0" smtClean="0"/>
              <a:t>Zbojník, lečo, haluška</a:t>
            </a:r>
          </a:p>
          <a:p>
            <a:r>
              <a:rPr lang="cs-CZ" b="1" dirty="0" smtClean="0"/>
              <a:t>Z maďarštiny</a:t>
            </a:r>
          </a:p>
          <a:p>
            <a:pPr lvl="1"/>
            <a:r>
              <a:rPr lang="cs-CZ" i="1" dirty="0" smtClean="0"/>
              <a:t>Guláš, husar, čardáš, debrecínka, </a:t>
            </a:r>
            <a:r>
              <a:rPr lang="cs-CZ" i="1" dirty="0" err="1" smtClean="0"/>
              <a:t>segedín</a:t>
            </a:r>
            <a:endParaRPr lang="cs-CZ" i="1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PŘEJATÁ SLOVA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b="1" dirty="0" smtClean="0"/>
              <a:t>Z čínštiny</a:t>
            </a:r>
          </a:p>
          <a:p>
            <a:pPr lvl="1"/>
            <a:r>
              <a:rPr lang="cs-CZ" i="1" dirty="0" smtClean="0"/>
              <a:t>Sója, čaj, kečup</a:t>
            </a:r>
          </a:p>
          <a:p>
            <a:r>
              <a:rPr lang="cs-CZ" b="1" dirty="0" smtClean="0"/>
              <a:t>Z arabštiny</a:t>
            </a:r>
          </a:p>
          <a:p>
            <a:pPr lvl="1"/>
            <a:r>
              <a:rPr lang="cs-CZ" i="1" dirty="0" smtClean="0"/>
              <a:t>Algebra, admirál, islám, sultán, otoman</a:t>
            </a:r>
          </a:p>
          <a:p>
            <a:r>
              <a:rPr lang="cs-CZ" b="1" dirty="0" smtClean="0"/>
              <a:t>Z turečtiny</a:t>
            </a:r>
          </a:p>
          <a:p>
            <a:pPr lvl="1"/>
            <a:r>
              <a:rPr lang="cs-CZ" i="1" dirty="0" smtClean="0"/>
              <a:t>Klobouk</a:t>
            </a:r>
          </a:p>
          <a:p>
            <a:r>
              <a:rPr lang="cs-CZ" b="1" dirty="0" smtClean="0"/>
              <a:t>Z hebrejštiny</a:t>
            </a:r>
          </a:p>
          <a:p>
            <a:pPr lvl="1"/>
            <a:r>
              <a:rPr lang="cs-CZ" i="1" dirty="0" smtClean="0"/>
              <a:t>Cherubín, amen, eden, golet</a:t>
            </a:r>
            <a:endParaRPr lang="cs-CZ" i="1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PŘEJATÁ SLOVA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cs-CZ" b="1" dirty="0" smtClean="0"/>
              <a:t>Z perštiny</a:t>
            </a:r>
          </a:p>
          <a:p>
            <a:pPr lvl="1"/>
            <a:r>
              <a:rPr lang="cs-CZ" i="1" dirty="0"/>
              <a:t> </a:t>
            </a:r>
            <a:r>
              <a:rPr lang="cs-CZ" i="1" dirty="0" smtClean="0"/>
              <a:t>pyžamo, </a:t>
            </a:r>
            <a:r>
              <a:rPr lang="cs-CZ" i="1" dirty="0" err="1" smtClean="0"/>
              <a:t>šah</a:t>
            </a:r>
            <a:endParaRPr lang="cs-CZ" i="1" dirty="0"/>
          </a:p>
          <a:p>
            <a:r>
              <a:rPr lang="cs-CZ" b="1" dirty="0" smtClean="0"/>
              <a:t>Z japonštiny</a:t>
            </a:r>
          </a:p>
          <a:p>
            <a:pPr lvl="1"/>
            <a:r>
              <a:rPr lang="cs-CZ" i="1" dirty="0" smtClean="0"/>
              <a:t>Gejša</a:t>
            </a:r>
          </a:p>
          <a:p>
            <a:r>
              <a:rPr lang="cs-CZ" b="1" dirty="0" smtClean="0"/>
              <a:t>Z eskymáčtiny</a:t>
            </a:r>
          </a:p>
          <a:p>
            <a:pPr lvl="1"/>
            <a:r>
              <a:rPr lang="cs-CZ" i="1" dirty="0"/>
              <a:t> </a:t>
            </a:r>
            <a:r>
              <a:rPr lang="cs-CZ" i="1" dirty="0" smtClean="0"/>
              <a:t>kajak, iglú</a:t>
            </a:r>
          </a:p>
          <a:p>
            <a:r>
              <a:rPr lang="cs-CZ" b="1" dirty="0" smtClean="0"/>
              <a:t>Z Indie</a:t>
            </a:r>
          </a:p>
          <a:p>
            <a:pPr lvl="1"/>
            <a:r>
              <a:rPr lang="cs-CZ" i="1" dirty="0" smtClean="0"/>
              <a:t>Khaki, rýže, juta</a:t>
            </a:r>
          </a:p>
          <a:p>
            <a:r>
              <a:rPr lang="cs-CZ" b="1" dirty="0" smtClean="0"/>
              <a:t>Z oblasti </a:t>
            </a:r>
            <a:r>
              <a:rPr lang="cs-CZ" b="1" dirty="0" smtClean="0"/>
              <a:t>Polynésie a Oceánie</a:t>
            </a:r>
            <a:endParaRPr lang="cs-CZ" b="1" dirty="0" smtClean="0"/>
          </a:p>
          <a:p>
            <a:pPr lvl="1"/>
            <a:r>
              <a:rPr lang="cs-CZ" i="1" dirty="0" smtClean="0"/>
              <a:t>Tabu, tetovat, bumerang</a:t>
            </a:r>
          </a:p>
          <a:p>
            <a:r>
              <a:rPr lang="cs-CZ" b="1" dirty="0" smtClean="0"/>
              <a:t>Z indiánských jazyků</a:t>
            </a:r>
          </a:p>
          <a:p>
            <a:pPr lvl="1"/>
            <a:r>
              <a:rPr lang="cs-CZ" i="1" dirty="0" smtClean="0"/>
              <a:t>Kánoe, totem, čokoláda</a:t>
            </a:r>
            <a:endParaRPr lang="cs-CZ" i="1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114</TotalTime>
  <Words>420</Words>
  <Application>Microsoft Office PowerPoint</Application>
  <PresentationFormat>Předvádění na obrazovce (4:3)</PresentationFormat>
  <Paragraphs>68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Arkýř</vt:lpstr>
      <vt:lpstr>PŘEJÍMÁNÍ</vt:lpstr>
      <vt:lpstr>PŘEJÍMÁNÍ</vt:lpstr>
      <vt:lpstr>SLOVA CIZÍ</vt:lpstr>
      <vt:lpstr>NESPISOVNÁ SLOVA</vt:lpstr>
      <vt:lpstr>KALK</vt:lpstr>
      <vt:lpstr>MINIKALK</vt:lpstr>
      <vt:lpstr>PŘEJATÁ SLOVA</vt:lpstr>
      <vt:lpstr>PŘEJATÁ SLOVA</vt:lpstr>
      <vt:lpstr>PŘEJATÁ SLOVA</vt:lpstr>
      <vt:lpstr>PŘEJATÁ SLOVA</vt:lpstr>
      <vt:lpstr>PŘEJATÁ SLOVA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PŘEJÍMÁNÍ</dc:title>
  <dc:creator>BLAZKOVAH</dc:creator>
  <cp:lastModifiedBy>BLAZKOVAH</cp:lastModifiedBy>
  <cp:revision>12</cp:revision>
  <dcterms:created xsi:type="dcterms:W3CDTF">2017-10-17T12:46:15Z</dcterms:created>
  <dcterms:modified xsi:type="dcterms:W3CDTF">2017-10-18T05:39:31Z</dcterms:modified>
</cp:coreProperties>
</file>